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7"/>
  </p:notesMasterIdLst>
  <p:sldIdLst>
    <p:sldId id="263" r:id="rId2"/>
    <p:sldId id="266" r:id="rId3"/>
    <p:sldId id="265" r:id="rId4"/>
    <p:sldId id="309" r:id="rId5"/>
    <p:sldId id="264" r:id="rId6"/>
    <p:sldId id="319" r:id="rId7"/>
    <p:sldId id="275" r:id="rId8"/>
    <p:sldId id="284" r:id="rId9"/>
    <p:sldId id="285" r:id="rId10"/>
    <p:sldId id="276" r:id="rId11"/>
    <p:sldId id="286" r:id="rId12"/>
    <p:sldId id="287" r:id="rId13"/>
    <p:sldId id="277" r:id="rId14"/>
    <p:sldId id="289" r:id="rId15"/>
    <p:sldId id="259" r:id="rId16"/>
    <p:sldId id="291" r:id="rId17"/>
    <p:sldId id="305" r:id="rId18"/>
    <p:sldId id="304" r:id="rId19"/>
    <p:sldId id="310" r:id="rId20"/>
    <p:sldId id="323" r:id="rId21"/>
    <p:sldId id="312" r:id="rId22"/>
    <p:sldId id="318" r:id="rId23"/>
    <p:sldId id="313" r:id="rId24"/>
    <p:sldId id="314" r:id="rId25"/>
    <p:sldId id="331" r:id="rId26"/>
    <p:sldId id="338" r:id="rId27"/>
    <p:sldId id="315" r:id="rId28"/>
    <p:sldId id="333" r:id="rId29"/>
    <p:sldId id="336" r:id="rId30"/>
    <p:sldId id="334" r:id="rId31"/>
    <p:sldId id="337" r:id="rId32"/>
    <p:sldId id="326" r:id="rId33"/>
    <p:sldId id="327" r:id="rId34"/>
    <p:sldId id="335" r:id="rId35"/>
    <p:sldId id="328" r:id="rId36"/>
    <p:sldId id="317" r:id="rId37"/>
    <p:sldId id="322" r:id="rId38"/>
    <p:sldId id="268" r:id="rId39"/>
    <p:sldId id="320" r:id="rId40"/>
    <p:sldId id="256" r:id="rId41"/>
    <p:sldId id="293" r:id="rId42"/>
    <p:sldId id="294" r:id="rId43"/>
    <p:sldId id="278" r:id="rId44"/>
    <p:sldId id="279" r:id="rId45"/>
    <p:sldId id="280" r:id="rId46"/>
    <p:sldId id="300" r:id="rId47"/>
    <p:sldId id="301" r:id="rId48"/>
    <p:sldId id="311" r:id="rId49"/>
    <p:sldId id="269" r:id="rId50"/>
    <p:sldId id="321" r:id="rId51"/>
    <p:sldId id="257" r:id="rId52"/>
    <p:sldId id="299" r:id="rId53"/>
    <p:sldId id="306" r:id="rId54"/>
    <p:sldId id="298" r:id="rId55"/>
    <p:sldId id="281" r:id="rId56"/>
    <p:sldId id="297" r:id="rId57"/>
    <p:sldId id="282" r:id="rId58"/>
    <p:sldId id="303" r:id="rId59"/>
    <p:sldId id="283" r:id="rId60"/>
    <p:sldId id="302" r:id="rId61"/>
    <p:sldId id="273" r:id="rId62"/>
    <p:sldId id="271" r:id="rId63"/>
    <p:sldId id="307" r:id="rId64"/>
    <p:sldId id="260" r:id="rId65"/>
    <p:sldId id="325" r:id="rId6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37" autoAdjust="0"/>
    <p:restoredTop sz="94660"/>
  </p:normalViewPr>
  <p:slideViewPr>
    <p:cSldViewPr>
      <p:cViewPr varScale="1">
        <p:scale>
          <a:sx n="60" d="100"/>
          <a:sy n="60" d="100"/>
        </p:scale>
        <p:origin x="-78" y="-34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dirty="0"/>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249FE20-9180-4533-9690-A0F97E13158D}" type="datetimeFigureOut">
              <a:rPr lang="el-GR" smtClean="0"/>
              <a:pPr/>
              <a:t>20/5/2013</a:t>
            </a:fld>
            <a:endParaRPr lang="el-GR" dirty="0"/>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dirty="0"/>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dirty="0"/>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96A11F-6C8F-4ADF-88D5-CAAD669D07B2}" type="slidenum">
              <a:rPr lang="el-GR" smtClean="0"/>
              <a:pPr/>
              <a:t>‹#›</a:t>
            </a:fld>
            <a:endParaRPr lang="el-GR"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FDC6EB-A5EE-47EC-BCF1-9B05F35D9622}" type="slidenum">
              <a:rPr lang="el-GR" smtClean="0">
                <a:latin typeface="Arial" pitchFamily="34" charset="0"/>
                <a:cs typeface="Arial" pitchFamily="34" charset="0"/>
              </a:rPr>
              <a:pPr/>
              <a:t>8</a:t>
            </a:fld>
            <a:endParaRPr lang="el-GR" smtClean="0">
              <a:latin typeface="Arial" pitchFamily="34" charset="0"/>
              <a:cs typeface="Arial" pitchFamily="34" charset="0"/>
            </a:endParaRPr>
          </a:p>
        </p:txBody>
      </p:sp>
      <p:sp>
        <p:nvSpPr>
          <p:cNvPr id="97283" name="1 - Θέση εικόνας διαφάνειας"/>
          <p:cNvSpPr>
            <a:spLocks noGrp="1" noRot="1" noChangeAspect="1" noTextEdit="1"/>
          </p:cNvSpPr>
          <p:nvPr>
            <p:ph type="sldImg"/>
          </p:nvPr>
        </p:nvSpPr>
        <p:spPr>
          <a:ln/>
        </p:spPr>
      </p:sp>
      <p:sp>
        <p:nvSpPr>
          <p:cNvPr id="97284" name="2 - Θέση σημειώσεων"/>
          <p:cNvSpPr>
            <a:spLocks noGrp="1"/>
          </p:cNvSpPr>
          <p:nvPr>
            <p:ph type="body" idx="1"/>
          </p:nvPr>
        </p:nvSpPr>
        <p:spPr>
          <a:noFill/>
          <a:ln/>
        </p:spPr>
        <p:txBody>
          <a:bodyPr/>
          <a:lstStyle/>
          <a:p>
            <a:pPr eaLnBrk="1" hangingPunct="1">
              <a:spcBef>
                <a:spcPct val="0"/>
              </a:spcBef>
            </a:pPr>
            <a:endParaRPr lang="el-GR" smtClean="0">
              <a:latin typeface="Arial" pitchFamily="34" charset="0"/>
              <a:cs typeface="Arial" pitchFamily="34" charset="0"/>
            </a:endParaRPr>
          </a:p>
        </p:txBody>
      </p:sp>
      <p:sp>
        <p:nvSpPr>
          <p:cNvPr id="25603" name="3 - Θέση αριθμού διαφάνειας"/>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9EC9F5BA-6432-461E-BE73-94A27309A328}" type="slidenum">
              <a:rPr lang="el-GR" sz="1200">
                <a:latin typeface="+mn-lt"/>
                <a:cs typeface="+mn-cs"/>
              </a:rPr>
              <a:pPr algn="r">
                <a:defRPr/>
              </a:pPr>
              <a:t>8</a:t>
            </a:fld>
            <a:endParaRPr lang="el-GR" sz="1200">
              <a:latin typeface="+mn-lt"/>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FDC6EB-A5EE-47EC-BCF1-9B05F35D9622}" type="slidenum">
              <a:rPr lang="el-GR" smtClean="0">
                <a:latin typeface="Arial" pitchFamily="34" charset="0"/>
                <a:cs typeface="Arial" pitchFamily="34" charset="0"/>
              </a:rPr>
              <a:pPr/>
              <a:t>41</a:t>
            </a:fld>
            <a:endParaRPr lang="el-GR" dirty="0" smtClean="0">
              <a:latin typeface="Arial" pitchFamily="34" charset="0"/>
              <a:cs typeface="Arial" pitchFamily="34" charset="0"/>
            </a:endParaRPr>
          </a:p>
        </p:txBody>
      </p:sp>
      <p:sp>
        <p:nvSpPr>
          <p:cNvPr id="97283" name="1 - Θέση εικόνας διαφάνειας"/>
          <p:cNvSpPr>
            <a:spLocks noGrp="1" noRot="1" noChangeAspect="1" noTextEdit="1"/>
          </p:cNvSpPr>
          <p:nvPr>
            <p:ph type="sldImg"/>
          </p:nvPr>
        </p:nvSpPr>
        <p:spPr>
          <a:ln/>
        </p:spPr>
      </p:sp>
      <p:sp>
        <p:nvSpPr>
          <p:cNvPr id="97284" name="2 - Θέση σημειώσεων"/>
          <p:cNvSpPr>
            <a:spLocks noGrp="1"/>
          </p:cNvSpPr>
          <p:nvPr>
            <p:ph type="body" idx="1"/>
          </p:nvPr>
        </p:nvSpPr>
        <p:spPr>
          <a:noFill/>
          <a:ln/>
        </p:spPr>
        <p:txBody>
          <a:bodyPr/>
          <a:lstStyle/>
          <a:p>
            <a:pPr eaLnBrk="1" hangingPunct="1">
              <a:spcBef>
                <a:spcPct val="0"/>
              </a:spcBef>
            </a:pPr>
            <a:endParaRPr lang="el-GR" dirty="0" smtClean="0">
              <a:latin typeface="Arial" pitchFamily="34" charset="0"/>
              <a:cs typeface="Arial" pitchFamily="34" charset="0"/>
            </a:endParaRPr>
          </a:p>
        </p:txBody>
      </p:sp>
      <p:sp>
        <p:nvSpPr>
          <p:cNvPr id="25603" name="3 - Θέση αριθμού διαφάνειας"/>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9EC9F5BA-6432-461E-BE73-94A27309A328}" type="slidenum">
              <a:rPr lang="el-GR" sz="1200">
                <a:latin typeface="+mn-lt"/>
                <a:cs typeface="+mn-cs"/>
              </a:rPr>
              <a:pPr algn="r">
                <a:defRPr/>
              </a:pPr>
              <a:t>41</a:t>
            </a:fld>
            <a:endParaRPr lang="el-GR" sz="1200" dirty="0">
              <a:latin typeface="+mn-lt"/>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FDC6EB-A5EE-47EC-BCF1-9B05F35D9622}" type="slidenum">
              <a:rPr lang="el-GR" smtClean="0">
                <a:latin typeface="Arial" pitchFamily="34" charset="0"/>
                <a:cs typeface="Arial" pitchFamily="34" charset="0"/>
              </a:rPr>
              <a:pPr/>
              <a:t>42</a:t>
            </a:fld>
            <a:endParaRPr lang="el-GR" dirty="0" smtClean="0">
              <a:latin typeface="Arial" pitchFamily="34" charset="0"/>
              <a:cs typeface="Arial" pitchFamily="34" charset="0"/>
            </a:endParaRPr>
          </a:p>
        </p:txBody>
      </p:sp>
      <p:sp>
        <p:nvSpPr>
          <p:cNvPr id="97283" name="1 - Θέση εικόνας διαφάνειας"/>
          <p:cNvSpPr>
            <a:spLocks noGrp="1" noRot="1" noChangeAspect="1" noTextEdit="1"/>
          </p:cNvSpPr>
          <p:nvPr>
            <p:ph type="sldImg"/>
          </p:nvPr>
        </p:nvSpPr>
        <p:spPr>
          <a:ln/>
        </p:spPr>
      </p:sp>
      <p:sp>
        <p:nvSpPr>
          <p:cNvPr id="97284" name="2 - Θέση σημειώσεων"/>
          <p:cNvSpPr>
            <a:spLocks noGrp="1"/>
          </p:cNvSpPr>
          <p:nvPr>
            <p:ph type="body" idx="1"/>
          </p:nvPr>
        </p:nvSpPr>
        <p:spPr>
          <a:noFill/>
          <a:ln/>
        </p:spPr>
        <p:txBody>
          <a:bodyPr/>
          <a:lstStyle/>
          <a:p>
            <a:pPr eaLnBrk="1" hangingPunct="1">
              <a:spcBef>
                <a:spcPct val="0"/>
              </a:spcBef>
            </a:pPr>
            <a:endParaRPr lang="el-GR" dirty="0" smtClean="0">
              <a:latin typeface="Arial" pitchFamily="34" charset="0"/>
              <a:cs typeface="Arial" pitchFamily="34" charset="0"/>
            </a:endParaRPr>
          </a:p>
        </p:txBody>
      </p:sp>
      <p:sp>
        <p:nvSpPr>
          <p:cNvPr id="25603" name="3 - Θέση αριθμού διαφάνειας"/>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9EC9F5BA-6432-461E-BE73-94A27309A328}" type="slidenum">
              <a:rPr lang="el-GR" sz="1200">
                <a:latin typeface="+mn-lt"/>
                <a:cs typeface="+mn-cs"/>
              </a:rPr>
              <a:pPr algn="r">
                <a:defRPr/>
              </a:pPr>
              <a:t>42</a:t>
            </a:fld>
            <a:endParaRPr lang="el-GR" sz="1200" dirty="0">
              <a:latin typeface="+mn-lt"/>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36C3A78-B818-4638-9277-B77740C7EAAF}" type="slidenum">
              <a:rPr lang="el-GR" sz="1200"/>
              <a:pPr algn="r"/>
              <a:t>46</a:t>
            </a:fld>
            <a:endParaRPr lang="el-GR" sz="1200" dirty="0"/>
          </a:p>
        </p:txBody>
      </p:sp>
      <p:sp>
        <p:nvSpPr>
          <p:cNvPr id="84995" name="1 - Θέση εικόνας διαφάνειας"/>
          <p:cNvSpPr>
            <a:spLocks noGrp="1" noRot="1" noChangeAspect="1" noTextEdit="1"/>
          </p:cNvSpPr>
          <p:nvPr>
            <p:ph type="sldImg"/>
          </p:nvPr>
        </p:nvSpPr>
        <p:spPr>
          <a:ln/>
        </p:spPr>
      </p:sp>
      <p:sp>
        <p:nvSpPr>
          <p:cNvPr id="84996" name="2 - Θέση σημειώσεων"/>
          <p:cNvSpPr>
            <a:spLocks noGrp="1"/>
          </p:cNvSpPr>
          <p:nvPr>
            <p:ph type="body" idx="1"/>
          </p:nvPr>
        </p:nvSpPr>
        <p:spPr>
          <a:noFill/>
          <a:ln/>
        </p:spPr>
        <p:txBody>
          <a:bodyPr/>
          <a:lstStyle/>
          <a:p>
            <a:pPr eaLnBrk="1" hangingPunct="1">
              <a:spcBef>
                <a:spcPct val="0"/>
              </a:spcBef>
            </a:pPr>
            <a:endParaRPr lang="el-GR" dirty="0" smtClean="0">
              <a:latin typeface="Arial" pitchFamily="34" charset="0"/>
              <a:cs typeface="Arial" pitchFamily="34" charset="0"/>
            </a:endParaRPr>
          </a:p>
        </p:txBody>
      </p:sp>
      <p:sp>
        <p:nvSpPr>
          <p:cNvPr id="37891" name="3 - Θέση αριθμού διαφάνειας"/>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4A02CDCC-B604-4DB8-8785-1FEBF75C53DB}" type="slidenum">
              <a:rPr lang="el-GR" sz="1200">
                <a:latin typeface="+mn-lt"/>
                <a:cs typeface="+mn-cs"/>
              </a:rPr>
              <a:pPr algn="r">
                <a:defRPr/>
              </a:pPr>
              <a:t>46</a:t>
            </a:fld>
            <a:endParaRPr lang="el-GR" sz="1200" dirty="0">
              <a:latin typeface="+mn-lt"/>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36C3A78-B818-4638-9277-B77740C7EAAF}" type="slidenum">
              <a:rPr lang="el-GR" sz="1200"/>
              <a:pPr algn="r"/>
              <a:t>47</a:t>
            </a:fld>
            <a:endParaRPr lang="el-GR" sz="1200" dirty="0"/>
          </a:p>
        </p:txBody>
      </p:sp>
      <p:sp>
        <p:nvSpPr>
          <p:cNvPr id="84995" name="1 - Θέση εικόνας διαφάνειας"/>
          <p:cNvSpPr>
            <a:spLocks noGrp="1" noRot="1" noChangeAspect="1" noTextEdit="1"/>
          </p:cNvSpPr>
          <p:nvPr>
            <p:ph type="sldImg"/>
          </p:nvPr>
        </p:nvSpPr>
        <p:spPr>
          <a:ln/>
        </p:spPr>
      </p:sp>
      <p:sp>
        <p:nvSpPr>
          <p:cNvPr id="84996" name="2 - Θέση σημειώσεων"/>
          <p:cNvSpPr>
            <a:spLocks noGrp="1"/>
          </p:cNvSpPr>
          <p:nvPr>
            <p:ph type="body" idx="1"/>
          </p:nvPr>
        </p:nvSpPr>
        <p:spPr>
          <a:noFill/>
          <a:ln/>
        </p:spPr>
        <p:txBody>
          <a:bodyPr/>
          <a:lstStyle/>
          <a:p>
            <a:pPr eaLnBrk="1" hangingPunct="1">
              <a:spcBef>
                <a:spcPct val="0"/>
              </a:spcBef>
            </a:pPr>
            <a:endParaRPr lang="el-GR" dirty="0" smtClean="0">
              <a:latin typeface="Arial" pitchFamily="34" charset="0"/>
              <a:cs typeface="Arial" pitchFamily="34" charset="0"/>
            </a:endParaRPr>
          </a:p>
        </p:txBody>
      </p:sp>
      <p:sp>
        <p:nvSpPr>
          <p:cNvPr id="37891" name="3 - Θέση αριθμού διαφάνειας"/>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4A02CDCC-B604-4DB8-8785-1FEBF75C53DB}" type="slidenum">
              <a:rPr lang="el-GR" sz="1200">
                <a:latin typeface="+mn-lt"/>
                <a:cs typeface="+mn-cs"/>
              </a:rPr>
              <a:pPr algn="r">
                <a:defRPr/>
              </a:pPr>
              <a:t>47</a:t>
            </a:fld>
            <a:endParaRPr lang="el-GR" sz="1200" dirty="0">
              <a:latin typeface="+mn-lt"/>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FDC6EB-A5EE-47EC-BCF1-9B05F35D9622}" type="slidenum">
              <a:rPr lang="el-GR" smtClean="0">
                <a:latin typeface="Arial" pitchFamily="34" charset="0"/>
                <a:cs typeface="Arial" pitchFamily="34" charset="0"/>
              </a:rPr>
              <a:pPr/>
              <a:t>52</a:t>
            </a:fld>
            <a:endParaRPr lang="el-GR" dirty="0" smtClean="0">
              <a:latin typeface="Arial" pitchFamily="34" charset="0"/>
              <a:cs typeface="Arial" pitchFamily="34" charset="0"/>
            </a:endParaRPr>
          </a:p>
        </p:txBody>
      </p:sp>
      <p:sp>
        <p:nvSpPr>
          <p:cNvPr id="97283" name="1 - Θέση εικόνας διαφάνειας"/>
          <p:cNvSpPr>
            <a:spLocks noGrp="1" noRot="1" noChangeAspect="1" noTextEdit="1"/>
          </p:cNvSpPr>
          <p:nvPr>
            <p:ph type="sldImg"/>
          </p:nvPr>
        </p:nvSpPr>
        <p:spPr>
          <a:ln/>
        </p:spPr>
      </p:sp>
      <p:sp>
        <p:nvSpPr>
          <p:cNvPr id="97284" name="2 - Θέση σημειώσεων"/>
          <p:cNvSpPr>
            <a:spLocks noGrp="1"/>
          </p:cNvSpPr>
          <p:nvPr>
            <p:ph type="body" idx="1"/>
          </p:nvPr>
        </p:nvSpPr>
        <p:spPr>
          <a:noFill/>
          <a:ln/>
        </p:spPr>
        <p:txBody>
          <a:bodyPr/>
          <a:lstStyle/>
          <a:p>
            <a:pPr eaLnBrk="1" hangingPunct="1">
              <a:spcBef>
                <a:spcPct val="0"/>
              </a:spcBef>
            </a:pPr>
            <a:endParaRPr lang="el-GR" dirty="0" smtClean="0">
              <a:latin typeface="Arial" pitchFamily="34" charset="0"/>
              <a:cs typeface="Arial" pitchFamily="34" charset="0"/>
            </a:endParaRPr>
          </a:p>
        </p:txBody>
      </p:sp>
      <p:sp>
        <p:nvSpPr>
          <p:cNvPr id="25603" name="3 - Θέση αριθμού διαφάνειας"/>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9EC9F5BA-6432-461E-BE73-94A27309A328}" type="slidenum">
              <a:rPr lang="el-GR" sz="1200">
                <a:latin typeface="+mn-lt"/>
                <a:cs typeface="+mn-cs"/>
              </a:rPr>
              <a:pPr algn="r">
                <a:defRPr/>
              </a:pPr>
              <a:t>52</a:t>
            </a:fld>
            <a:endParaRPr lang="el-GR" sz="1200" dirty="0">
              <a:latin typeface="+mn-lt"/>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p>
            <a:fld id="{28FDC6EB-A5EE-47EC-BCF1-9B05F35D9622}" type="slidenum">
              <a:rPr lang="el-GR" smtClean="0">
                <a:latin typeface="Arial" pitchFamily="34" charset="0"/>
                <a:cs typeface="Arial" pitchFamily="34" charset="0"/>
              </a:rPr>
              <a:pPr/>
              <a:t>54</a:t>
            </a:fld>
            <a:endParaRPr lang="el-GR" dirty="0" smtClean="0">
              <a:latin typeface="Arial" pitchFamily="34" charset="0"/>
              <a:cs typeface="Arial" pitchFamily="34" charset="0"/>
            </a:endParaRPr>
          </a:p>
        </p:txBody>
      </p:sp>
      <p:sp>
        <p:nvSpPr>
          <p:cNvPr id="97283" name="1 - Θέση εικόνας διαφάνειας"/>
          <p:cNvSpPr>
            <a:spLocks noGrp="1" noRot="1" noChangeAspect="1" noTextEdit="1"/>
          </p:cNvSpPr>
          <p:nvPr>
            <p:ph type="sldImg"/>
          </p:nvPr>
        </p:nvSpPr>
        <p:spPr>
          <a:ln/>
        </p:spPr>
      </p:sp>
      <p:sp>
        <p:nvSpPr>
          <p:cNvPr id="97284" name="2 - Θέση σημειώσεων"/>
          <p:cNvSpPr>
            <a:spLocks noGrp="1"/>
          </p:cNvSpPr>
          <p:nvPr>
            <p:ph type="body" idx="1"/>
          </p:nvPr>
        </p:nvSpPr>
        <p:spPr>
          <a:noFill/>
          <a:ln/>
        </p:spPr>
        <p:txBody>
          <a:bodyPr/>
          <a:lstStyle/>
          <a:p>
            <a:pPr eaLnBrk="1" hangingPunct="1">
              <a:spcBef>
                <a:spcPct val="0"/>
              </a:spcBef>
            </a:pPr>
            <a:endParaRPr lang="el-GR" dirty="0" smtClean="0">
              <a:latin typeface="Arial" pitchFamily="34" charset="0"/>
              <a:cs typeface="Arial" pitchFamily="34" charset="0"/>
            </a:endParaRPr>
          </a:p>
        </p:txBody>
      </p:sp>
      <p:sp>
        <p:nvSpPr>
          <p:cNvPr id="25603" name="3 - Θέση αριθμού διαφάνειας"/>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9EC9F5BA-6432-461E-BE73-94A27309A328}" type="slidenum">
              <a:rPr lang="el-GR" sz="1200">
                <a:latin typeface="+mn-lt"/>
                <a:cs typeface="+mn-cs"/>
              </a:rPr>
              <a:pPr algn="r">
                <a:defRPr/>
              </a:pPr>
              <a:t>54</a:t>
            </a:fld>
            <a:endParaRPr lang="el-GR" sz="1200" dirty="0">
              <a:latin typeface="+mn-lt"/>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530D656A-4E8D-472C-9147-919F787392CE}" type="slidenum">
              <a:rPr lang="el-GR" smtClean="0">
                <a:latin typeface="Arial" pitchFamily="34" charset="0"/>
                <a:cs typeface="Arial" pitchFamily="34" charset="0"/>
              </a:rPr>
              <a:pPr/>
              <a:t>56</a:t>
            </a:fld>
            <a:endParaRPr lang="el-GR" dirty="0" smtClean="0">
              <a:latin typeface="Arial" pitchFamily="34" charset="0"/>
              <a:cs typeface="Arial" pitchFamily="34" charset="0"/>
            </a:endParaRPr>
          </a:p>
        </p:txBody>
      </p:sp>
      <p:sp>
        <p:nvSpPr>
          <p:cNvPr id="75779" name="1 - Θέση εικόνας διαφάνειας"/>
          <p:cNvSpPr>
            <a:spLocks noGrp="1" noRot="1" noChangeAspect="1" noTextEdit="1"/>
          </p:cNvSpPr>
          <p:nvPr>
            <p:ph type="sldImg"/>
          </p:nvPr>
        </p:nvSpPr>
        <p:spPr>
          <a:ln/>
        </p:spPr>
      </p:sp>
      <p:sp>
        <p:nvSpPr>
          <p:cNvPr id="75780" name="2 - Θέση σημειώσεων"/>
          <p:cNvSpPr>
            <a:spLocks noGrp="1"/>
          </p:cNvSpPr>
          <p:nvPr>
            <p:ph type="body" idx="1"/>
          </p:nvPr>
        </p:nvSpPr>
        <p:spPr>
          <a:noFill/>
          <a:ln/>
        </p:spPr>
        <p:txBody>
          <a:bodyPr/>
          <a:lstStyle/>
          <a:p>
            <a:pPr eaLnBrk="1" hangingPunct="1">
              <a:spcBef>
                <a:spcPct val="0"/>
              </a:spcBef>
            </a:pPr>
            <a:endParaRPr lang="el-GR" dirty="0" smtClean="0">
              <a:latin typeface="Arial" pitchFamily="34" charset="0"/>
              <a:cs typeface="Arial" pitchFamily="34" charset="0"/>
            </a:endParaRPr>
          </a:p>
        </p:txBody>
      </p:sp>
      <p:sp>
        <p:nvSpPr>
          <p:cNvPr id="29699" name="3 - Θέση αριθμού διαφάνειας"/>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3F360895-CF43-481C-ACBE-F1EF1BF93152}" type="slidenum">
              <a:rPr lang="el-GR" sz="1200">
                <a:latin typeface="+mn-lt"/>
                <a:cs typeface="+mn-cs"/>
              </a:rPr>
              <a:pPr algn="r">
                <a:defRPr/>
              </a:pPr>
              <a:t>56</a:t>
            </a:fld>
            <a:endParaRPr lang="el-GR" sz="1200" dirty="0">
              <a:latin typeface="+mn-lt"/>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0D31CA93-1071-4FAE-A0C9-D03AFFB05B04}" type="slidenum">
              <a:rPr lang="el-GR" smtClean="0">
                <a:latin typeface="Arial" pitchFamily="34" charset="0"/>
                <a:cs typeface="Arial" pitchFamily="34" charset="0"/>
              </a:rPr>
              <a:pPr/>
              <a:t>58</a:t>
            </a:fld>
            <a:endParaRPr lang="el-GR" dirty="0" smtClean="0">
              <a:latin typeface="Arial" pitchFamily="34" charset="0"/>
              <a:cs typeface="Arial" pitchFamily="34" charset="0"/>
            </a:endParaRPr>
          </a:p>
        </p:txBody>
      </p:sp>
      <p:sp>
        <p:nvSpPr>
          <p:cNvPr id="77827" name="1 - Θέση εικόνας διαφάνειας"/>
          <p:cNvSpPr>
            <a:spLocks noGrp="1" noRot="1" noChangeAspect="1" noTextEdit="1"/>
          </p:cNvSpPr>
          <p:nvPr>
            <p:ph type="sldImg"/>
          </p:nvPr>
        </p:nvSpPr>
        <p:spPr>
          <a:ln/>
        </p:spPr>
      </p:sp>
      <p:sp>
        <p:nvSpPr>
          <p:cNvPr id="77828" name="2 - Θέση σημειώσεων"/>
          <p:cNvSpPr>
            <a:spLocks noGrp="1"/>
          </p:cNvSpPr>
          <p:nvPr>
            <p:ph type="body" idx="1"/>
          </p:nvPr>
        </p:nvSpPr>
        <p:spPr>
          <a:noFill/>
          <a:ln/>
        </p:spPr>
        <p:txBody>
          <a:bodyPr/>
          <a:lstStyle/>
          <a:p>
            <a:pPr eaLnBrk="1" hangingPunct="1">
              <a:spcBef>
                <a:spcPct val="0"/>
              </a:spcBef>
            </a:pPr>
            <a:endParaRPr lang="el-GR" dirty="0" smtClean="0">
              <a:latin typeface="Arial" pitchFamily="34" charset="0"/>
              <a:cs typeface="Arial" pitchFamily="34" charset="0"/>
            </a:endParaRPr>
          </a:p>
        </p:txBody>
      </p:sp>
      <p:sp>
        <p:nvSpPr>
          <p:cNvPr id="33795" name="3 - Θέση αριθμού διαφάνειας"/>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B3331CDD-8E7C-4E64-8434-E09402806675}" type="slidenum">
              <a:rPr lang="el-GR" sz="1200">
                <a:latin typeface="+mn-lt"/>
                <a:cs typeface="+mn-cs"/>
              </a:rPr>
              <a:pPr algn="r">
                <a:defRPr/>
              </a:pPr>
              <a:t>58</a:t>
            </a:fld>
            <a:endParaRPr lang="el-GR" sz="1200" dirty="0">
              <a:latin typeface="+mn-lt"/>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36C3A78-B818-4638-9277-B77740C7EAAF}" type="slidenum">
              <a:rPr lang="el-GR" sz="1200"/>
              <a:pPr algn="r"/>
              <a:t>60</a:t>
            </a:fld>
            <a:endParaRPr lang="el-GR" sz="1200" dirty="0"/>
          </a:p>
        </p:txBody>
      </p:sp>
      <p:sp>
        <p:nvSpPr>
          <p:cNvPr id="84995" name="1 - Θέση εικόνας διαφάνειας"/>
          <p:cNvSpPr>
            <a:spLocks noGrp="1" noRot="1" noChangeAspect="1" noTextEdit="1"/>
          </p:cNvSpPr>
          <p:nvPr>
            <p:ph type="sldImg"/>
          </p:nvPr>
        </p:nvSpPr>
        <p:spPr>
          <a:ln/>
        </p:spPr>
      </p:sp>
      <p:sp>
        <p:nvSpPr>
          <p:cNvPr id="84996" name="2 - Θέση σημειώσεων"/>
          <p:cNvSpPr>
            <a:spLocks noGrp="1"/>
          </p:cNvSpPr>
          <p:nvPr>
            <p:ph type="body" idx="1"/>
          </p:nvPr>
        </p:nvSpPr>
        <p:spPr>
          <a:noFill/>
          <a:ln/>
        </p:spPr>
        <p:txBody>
          <a:bodyPr/>
          <a:lstStyle/>
          <a:p>
            <a:pPr eaLnBrk="1" hangingPunct="1">
              <a:spcBef>
                <a:spcPct val="0"/>
              </a:spcBef>
            </a:pPr>
            <a:endParaRPr lang="el-GR" dirty="0" smtClean="0">
              <a:latin typeface="Arial" pitchFamily="34" charset="0"/>
              <a:cs typeface="Arial" pitchFamily="34" charset="0"/>
            </a:endParaRPr>
          </a:p>
        </p:txBody>
      </p:sp>
      <p:sp>
        <p:nvSpPr>
          <p:cNvPr id="37891" name="3 - Θέση αριθμού διαφάνειας"/>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4A02CDCC-B604-4DB8-8785-1FEBF75C53DB}" type="slidenum">
              <a:rPr lang="el-GR" sz="1200">
                <a:latin typeface="+mn-lt"/>
                <a:cs typeface="+mn-cs"/>
              </a:rPr>
              <a:pPr algn="r">
                <a:defRPr/>
              </a:pPr>
              <a:t>60</a:t>
            </a:fld>
            <a:endParaRPr lang="el-GR" sz="1200" dirty="0">
              <a:latin typeface="+mn-lt"/>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86495F57-9E81-42EC-9CCF-086C42E4B900}" type="slidenum">
              <a:rPr lang="el-GR" smtClean="0">
                <a:latin typeface="Arial" pitchFamily="34" charset="0"/>
                <a:cs typeface="Arial" pitchFamily="34" charset="0"/>
              </a:rPr>
              <a:pPr/>
              <a:t>9</a:t>
            </a:fld>
            <a:endParaRPr lang="el-GR" smtClean="0">
              <a:latin typeface="Arial" pitchFamily="34" charset="0"/>
              <a:cs typeface="Arial" pitchFamily="34" charset="0"/>
            </a:endParaRPr>
          </a:p>
        </p:txBody>
      </p:sp>
      <p:sp>
        <p:nvSpPr>
          <p:cNvPr id="71683" name="1 - Θέση εικόνας διαφάνειας"/>
          <p:cNvSpPr>
            <a:spLocks noGrp="1" noRot="1" noChangeAspect="1" noTextEdit="1"/>
          </p:cNvSpPr>
          <p:nvPr>
            <p:ph type="sldImg"/>
          </p:nvPr>
        </p:nvSpPr>
        <p:spPr>
          <a:ln/>
        </p:spPr>
      </p:sp>
      <p:sp>
        <p:nvSpPr>
          <p:cNvPr id="71684" name="2 - Θέση σημειώσεων"/>
          <p:cNvSpPr>
            <a:spLocks noGrp="1"/>
          </p:cNvSpPr>
          <p:nvPr>
            <p:ph type="body" idx="1"/>
          </p:nvPr>
        </p:nvSpPr>
        <p:spPr>
          <a:noFill/>
          <a:ln/>
        </p:spPr>
        <p:txBody>
          <a:bodyPr/>
          <a:lstStyle/>
          <a:p>
            <a:pPr eaLnBrk="1" hangingPunct="1">
              <a:spcBef>
                <a:spcPct val="0"/>
              </a:spcBef>
            </a:pPr>
            <a:endParaRPr lang="el-GR" smtClean="0">
              <a:latin typeface="Arial" pitchFamily="34" charset="0"/>
              <a:cs typeface="Arial" pitchFamily="34" charset="0"/>
            </a:endParaRPr>
          </a:p>
        </p:txBody>
      </p:sp>
      <p:sp>
        <p:nvSpPr>
          <p:cNvPr id="25603" name="3 - Θέση αριθμού διαφάνειας"/>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FF17660D-9291-4731-95F3-90BA74B969F5}" type="slidenum">
              <a:rPr lang="el-GR" sz="1200">
                <a:latin typeface="+mn-lt"/>
                <a:cs typeface="+mn-cs"/>
              </a:rPr>
              <a:pPr algn="r">
                <a:defRPr/>
              </a:pPr>
              <a:t>9</a:t>
            </a:fld>
            <a:endParaRPr lang="el-GR" sz="1200">
              <a:latin typeface="+mn-lt"/>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530D656A-4E8D-472C-9147-919F787392CE}" type="slidenum">
              <a:rPr lang="el-GR" smtClean="0">
                <a:latin typeface="Arial" pitchFamily="34" charset="0"/>
                <a:cs typeface="Arial" pitchFamily="34" charset="0"/>
              </a:rPr>
              <a:pPr/>
              <a:t>11</a:t>
            </a:fld>
            <a:endParaRPr lang="el-GR" smtClean="0">
              <a:latin typeface="Arial" pitchFamily="34" charset="0"/>
              <a:cs typeface="Arial" pitchFamily="34" charset="0"/>
            </a:endParaRPr>
          </a:p>
        </p:txBody>
      </p:sp>
      <p:sp>
        <p:nvSpPr>
          <p:cNvPr id="75779" name="1 - Θέση εικόνας διαφάνειας"/>
          <p:cNvSpPr>
            <a:spLocks noGrp="1" noRot="1" noChangeAspect="1" noTextEdit="1"/>
          </p:cNvSpPr>
          <p:nvPr>
            <p:ph type="sldImg"/>
          </p:nvPr>
        </p:nvSpPr>
        <p:spPr>
          <a:ln/>
        </p:spPr>
      </p:sp>
      <p:sp>
        <p:nvSpPr>
          <p:cNvPr id="75780" name="2 - Θέση σημειώσεων"/>
          <p:cNvSpPr>
            <a:spLocks noGrp="1"/>
          </p:cNvSpPr>
          <p:nvPr>
            <p:ph type="body" idx="1"/>
          </p:nvPr>
        </p:nvSpPr>
        <p:spPr>
          <a:noFill/>
          <a:ln/>
        </p:spPr>
        <p:txBody>
          <a:bodyPr/>
          <a:lstStyle/>
          <a:p>
            <a:pPr eaLnBrk="1" hangingPunct="1">
              <a:spcBef>
                <a:spcPct val="0"/>
              </a:spcBef>
            </a:pPr>
            <a:endParaRPr lang="el-GR" smtClean="0">
              <a:latin typeface="Arial" pitchFamily="34" charset="0"/>
              <a:cs typeface="Arial" pitchFamily="34" charset="0"/>
            </a:endParaRPr>
          </a:p>
        </p:txBody>
      </p:sp>
      <p:sp>
        <p:nvSpPr>
          <p:cNvPr id="29699" name="3 - Θέση αριθμού διαφάνειας"/>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3F360895-CF43-481C-ACBE-F1EF1BF93152}" type="slidenum">
              <a:rPr lang="el-GR" sz="1200">
                <a:latin typeface="+mn-lt"/>
                <a:cs typeface="+mn-cs"/>
              </a:rPr>
              <a:pPr algn="r">
                <a:defRPr/>
              </a:pPr>
              <a:t>11</a:t>
            </a:fld>
            <a:endParaRPr lang="el-GR" sz="1200">
              <a:latin typeface="+mn-lt"/>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530D656A-4E8D-472C-9147-919F787392CE}" type="slidenum">
              <a:rPr lang="el-GR" smtClean="0">
                <a:latin typeface="Arial" pitchFamily="34" charset="0"/>
                <a:cs typeface="Arial" pitchFamily="34" charset="0"/>
              </a:rPr>
              <a:pPr/>
              <a:t>12</a:t>
            </a:fld>
            <a:endParaRPr lang="el-GR" smtClean="0">
              <a:latin typeface="Arial" pitchFamily="34" charset="0"/>
              <a:cs typeface="Arial" pitchFamily="34" charset="0"/>
            </a:endParaRPr>
          </a:p>
        </p:txBody>
      </p:sp>
      <p:sp>
        <p:nvSpPr>
          <p:cNvPr id="75779" name="1 - Θέση εικόνας διαφάνειας"/>
          <p:cNvSpPr>
            <a:spLocks noGrp="1" noRot="1" noChangeAspect="1" noTextEdit="1"/>
          </p:cNvSpPr>
          <p:nvPr>
            <p:ph type="sldImg"/>
          </p:nvPr>
        </p:nvSpPr>
        <p:spPr>
          <a:ln/>
        </p:spPr>
      </p:sp>
      <p:sp>
        <p:nvSpPr>
          <p:cNvPr id="75780" name="2 - Θέση σημειώσεων"/>
          <p:cNvSpPr>
            <a:spLocks noGrp="1"/>
          </p:cNvSpPr>
          <p:nvPr>
            <p:ph type="body" idx="1"/>
          </p:nvPr>
        </p:nvSpPr>
        <p:spPr>
          <a:noFill/>
          <a:ln/>
        </p:spPr>
        <p:txBody>
          <a:bodyPr/>
          <a:lstStyle/>
          <a:p>
            <a:pPr eaLnBrk="1" hangingPunct="1">
              <a:spcBef>
                <a:spcPct val="0"/>
              </a:spcBef>
            </a:pPr>
            <a:endParaRPr lang="el-GR" smtClean="0">
              <a:latin typeface="Arial" pitchFamily="34" charset="0"/>
              <a:cs typeface="Arial" pitchFamily="34" charset="0"/>
            </a:endParaRPr>
          </a:p>
        </p:txBody>
      </p:sp>
      <p:sp>
        <p:nvSpPr>
          <p:cNvPr id="29699" name="3 - Θέση αριθμού διαφάνειας"/>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3F360895-CF43-481C-ACBE-F1EF1BF93152}" type="slidenum">
              <a:rPr lang="el-GR" sz="1200">
                <a:latin typeface="+mn-lt"/>
                <a:cs typeface="+mn-cs"/>
              </a:rPr>
              <a:pPr algn="r">
                <a:defRPr/>
              </a:pPr>
              <a:t>12</a:t>
            </a:fld>
            <a:endParaRPr lang="el-GR" sz="1200">
              <a:latin typeface="+mn-lt"/>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0D31CA93-1071-4FAE-A0C9-D03AFFB05B04}" type="slidenum">
              <a:rPr lang="el-GR" smtClean="0">
                <a:latin typeface="Arial" pitchFamily="34" charset="0"/>
                <a:cs typeface="Arial" pitchFamily="34" charset="0"/>
              </a:rPr>
              <a:pPr/>
              <a:t>14</a:t>
            </a:fld>
            <a:endParaRPr lang="el-GR" smtClean="0">
              <a:latin typeface="Arial" pitchFamily="34" charset="0"/>
              <a:cs typeface="Arial" pitchFamily="34" charset="0"/>
            </a:endParaRPr>
          </a:p>
        </p:txBody>
      </p:sp>
      <p:sp>
        <p:nvSpPr>
          <p:cNvPr id="77827" name="1 - Θέση εικόνας διαφάνειας"/>
          <p:cNvSpPr>
            <a:spLocks noGrp="1" noRot="1" noChangeAspect="1" noTextEdit="1"/>
          </p:cNvSpPr>
          <p:nvPr>
            <p:ph type="sldImg"/>
          </p:nvPr>
        </p:nvSpPr>
        <p:spPr>
          <a:ln/>
        </p:spPr>
      </p:sp>
      <p:sp>
        <p:nvSpPr>
          <p:cNvPr id="77828" name="2 - Θέση σημειώσεων"/>
          <p:cNvSpPr>
            <a:spLocks noGrp="1"/>
          </p:cNvSpPr>
          <p:nvPr>
            <p:ph type="body" idx="1"/>
          </p:nvPr>
        </p:nvSpPr>
        <p:spPr>
          <a:noFill/>
          <a:ln/>
        </p:spPr>
        <p:txBody>
          <a:bodyPr/>
          <a:lstStyle/>
          <a:p>
            <a:pPr eaLnBrk="1" hangingPunct="1">
              <a:spcBef>
                <a:spcPct val="0"/>
              </a:spcBef>
            </a:pPr>
            <a:endParaRPr lang="el-GR" smtClean="0">
              <a:latin typeface="Arial" pitchFamily="34" charset="0"/>
              <a:cs typeface="Arial" pitchFamily="34" charset="0"/>
            </a:endParaRPr>
          </a:p>
        </p:txBody>
      </p:sp>
      <p:sp>
        <p:nvSpPr>
          <p:cNvPr id="33795" name="3 - Θέση αριθμού διαφάνειας"/>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B3331CDD-8E7C-4E64-8434-E09402806675}" type="slidenum">
              <a:rPr lang="el-GR" sz="1200">
                <a:latin typeface="+mn-lt"/>
                <a:cs typeface="+mn-cs"/>
              </a:rPr>
              <a:pPr algn="r">
                <a:defRPr/>
              </a:pPr>
              <a:t>14</a:t>
            </a:fld>
            <a:endParaRPr lang="el-GR" sz="1200">
              <a:latin typeface="+mn-lt"/>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36C3A78-B818-4638-9277-B77740C7EAAF}" type="slidenum">
              <a:rPr lang="el-GR" sz="1200"/>
              <a:pPr algn="r"/>
              <a:t>16</a:t>
            </a:fld>
            <a:endParaRPr lang="el-GR" sz="1200"/>
          </a:p>
        </p:txBody>
      </p:sp>
      <p:sp>
        <p:nvSpPr>
          <p:cNvPr id="84995" name="1 - Θέση εικόνας διαφάνειας"/>
          <p:cNvSpPr>
            <a:spLocks noGrp="1" noRot="1" noChangeAspect="1" noTextEdit="1"/>
          </p:cNvSpPr>
          <p:nvPr>
            <p:ph type="sldImg"/>
          </p:nvPr>
        </p:nvSpPr>
        <p:spPr>
          <a:ln/>
        </p:spPr>
      </p:sp>
      <p:sp>
        <p:nvSpPr>
          <p:cNvPr id="84996" name="2 - Θέση σημειώσεων"/>
          <p:cNvSpPr>
            <a:spLocks noGrp="1"/>
          </p:cNvSpPr>
          <p:nvPr>
            <p:ph type="body" idx="1"/>
          </p:nvPr>
        </p:nvSpPr>
        <p:spPr>
          <a:noFill/>
          <a:ln/>
        </p:spPr>
        <p:txBody>
          <a:bodyPr/>
          <a:lstStyle/>
          <a:p>
            <a:pPr eaLnBrk="1" hangingPunct="1">
              <a:spcBef>
                <a:spcPct val="0"/>
              </a:spcBef>
            </a:pPr>
            <a:endParaRPr lang="el-GR" smtClean="0">
              <a:latin typeface="Arial" pitchFamily="34" charset="0"/>
              <a:cs typeface="Arial" pitchFamily="34" charset="0"/>
            </a:endParaRPr>
          </a:p>
        </p:txBody>
      </p:sp>
      <p:sp>
        <p:nvSpPr>
          <p:cNvPr id="37891" name="3 - Θέση αριθμού διαφάνειας"/>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4A02CDCC-B604-4DB8-8785-1FEBF75C53DB}" type="slidenum">
              <a:rPr lang="el-GR" sz="1200">
                <a:latin typeface="+mn-lt"/>
                <a:cs typeface="+mn-cs"/>
              </a:rPr>
              <a:pPr algn="r">
                <a:defRPr/>
              </a:pPr>
              <a:t>16</a:t>
            </a:fld>
            <a:endParaRPr lang="el-GR" sz="1200">
              <a:latin typeface="+mn-lt"/>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36C3A78-B818-4638-9277-B77740C7EAAF}" type="slidenum">
              <a:rPr lang="el-GR" sz="1200"/>
              <a:pPr algn="r"/>
              <a:t>18</a:t>
            </a:fld>
            <a:endParaRPr lang="el-GR" sz="1200"/>
          </a:p>
        </p:txBody>
      </p:sp>
      <p:sp>
        <p:nvSpPr>
          <p:cNvPr id="84995" name="1 - Θέση εικόνας διαφάνειας"/>
          <p:cNvSpPr>
            <a:spLocks noGrp="1" noRot="1" noChangeAspect="1" noTextEdit="1"/>
          </p:cNvSpPr>
          <p:nvPr>
            <p:ph type="sldImg"/>
          </p:nvPr>
        </p:nvSpPr>
        <p:spPr>
          <a:ln/>
        </p:spPr>
      </p:sp>
      <p:sp>
        <p:nvSpPr>
          <p:cNvPr id="84996" name="2 - Θέση σημειώσεων"/>
          <p:cNvSpPr>
            <a:spLocks noGrp="1"/>
          </p:cNvSpPr>
          <p:nvPr>
            <p:ph type="body" idx="1"/>
          </p:nvPr>
        </p:nvSpPr>
        <p:spPr>
          <a:noFill/>
          <a:ln/>
        </p:spPr>
        <p:txBody>
          <a:bodyPr/>
          <a:lstStyle/>
          <a:p>
            <a:pPr eaLnBrk="1" hangingPunct="1">
              <a:spcBef>
                <a:spcPct val="0"/>
              </a:spcBef>
            </a:pPr>
            <a:endParaRPr lang="el-GR" smtClean="0">
              <a:latin typeface="Arial" pitchFamily="34" charset="0"/>
              <a:cs typeface="Arial" pitchFamily="34" charset="0"/>
            </a:endParaRPr>
          </a:p>
        </p:txBody>
      </p:sp>
      <p:sp>
        <p:nvSpPr>
          <p:cNvPr id="37891" name="3 - Θέση αριθμού διαφάνειας"/>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4A02CDCC-B604-4DB8-8785-1FEBF75C53DB}" type="slidenum">
              <a:rPr lang="el-GR" sz="1200">
                <a:latin typeface="+mn-lt"/>
                <a:cs typeface="+mn-cs"/>
              </a:rPr>
              <a:pPr algn="r">
                <a:defRPr/>
              </a:pPr>
              <a:t>18</a:t>
            </a:fld>
            <a:endParaRPr lang="el-GR" sz="1200">
              <a:latin typeface="+mn-lt"/>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530D656A-4E8D-472C-9147-919F787392CE}" type="slidenum">
              <a:rPr lang="el-GR" smtClean="0">
                <a:latin typeface="Arial" pitchFamily="34" charset="0"/>
                <a:cs typeface="Arial" pitchFamily="34" charset="0"/>
              </a:rPr>
              <a:pPr/>
              <a:t>25</a:t>
            </a:fld>
            <a:endParaRPr lang="el-GR" smtClean="0">
              <a:latin typeface="Arial" pitchFamily="34" charset="0"/>
              <a:cs typeface="Arial" pitchFamily="34" charset="0"/>
            </a:endParaRPr>
          </a:p>
        </p:txBody>
      </p:sp>
      <p:sp>
        <p:nvSpPr>
          <p:cNvPr id="75779" name="1 - Θέση εικόνας διαφάνειας"/>
          <p:cNvSpPr>
            <a:spLocks noGrp="1" noRot="1" noChangeAspect="1" noTextEdit="1"/>
          </p:cNvSpPr>
          <p:nvPr>
            <p:ph type="sldImg"/>
          </p:nvPr>
        </p:nvSpPr>
        <p:spPr>
          <a:ln/>
        </p:spPr>
      </p:sp>
      <p:sp>
        <p:nvSpPr>
          <p:cNvPr id="75780" name="2 - Θέση σημειώσεων"/>
          <p:cNvSpPr>
            <a:spLocks noGrp="1"/>
          </p:cNvSpPr>
          <p:nvPr>
            <p:ph type="body" idx="1"/>
          </p:nvPr>
        </p:nvSpPr>
        <p:spPr>
          <a:noFill/>
          <a:ln/>
        </p:spPr>
        <p:txBody>
          <a:bodyPr/>
          <a:lstStyle/>
          <a:p>
            <a:pPr eaLnBrk="1" hangingPunct="1">
              <a:spcBef>
                <a:spcPct val="0"/>
              </a:spcBef>
            </a:pPr>
            <a:endParaRPr lang="el-GR" smtClean="0">
              <a:latin typeface="Arial" pitchFamily="34" charset="0"/>
              <a:cs typeface="Arial" pitchFamily="34" charset="0"/>
            </a:endParaRPr>
          </a:p>
        </p:txBody>
      </p:sp>
      <p:sp>
        <p:nvSpPr>
          <p:cNvPr id="29699" name="3 - Θέση αριθμού διαφάνειας"/>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3F360895-CF43-481C-ACBE-F1EF1BF93152}" type="slidenum">
              <a:rPr lang="el-GR" sz="1200">
                <a:latin typeface="+mn-lt"/>
                <a:cs typeface="+mn-cs"/>
              </a:rPr>
              <a:pPr algn="r">
                <a:defRPr/>
              </a:pPr>
              <a:t>25</a:t>
            </a:fld>
            <a:endParaRPr lang="el-GR" sz="1200">
              <a:latin typeface="+mn-lt"/>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530D656A-4E8D-472C-9147-919F787392CE}" type="slidenum">
              <a:rPr lang="el-GR" smtClean="0">
                <a:latin typeface="Arial" pitchFamily="34" charset="0"/>
                <a:cs typeface="Arial" pitchFamily="34" charset="0"/>
              </a:rPr>
              <a:pPr/>
              <a:t>26</a:t>
            </a:fld>
            <a:endParaRPr lang="el-GR" smtClean="0">
              <a:latin typeface="Arial" pitchFamily="34" charset="0"/>
              <a:cs typeface="Arial" pitchFamily="34" charset="0"/>
            </a:endParaRPr>
          </a:p>
        </p:txBody>
      </p:sp>
      <p:sp>
        <p:nvSpPr>
          <p:cNvPr id="75779" name="1 - Θέση εικόνας διαφάνειας"/>
          <p:cNvSpPr>
            <a:spLocks noGrp="1" noRot="1" noChangeAspect="1" noTextEdit="1"/>
          </p:cNvSpPr>
          <p:nvPr>
            <p:ph type="sldImg"/>
          </p:nvPr>
        </p:nvSpPr>
        <p:spPr>
          <a:ln/>
        </p:spPr>
      </p:sp>
      <p:sp>
        <p:nvSpPr>
          <p:cNvPr id="75780" name="2 - Θέση σημειώσεων"/>
          <p:cNvSpPr>
            <a:spLocks noGrp="1"/>
          </p:cNvSpPr>
          <p:nvPr>
            <p:ph type="body" idx="1"/>
          </p:nvPr>
        </p:nvSpPr>
        <p:spPr>
          <a:noFill/>
          <a:ln/>
        </p:spPr>
        <p:txBody>
          <a:bodyPr/>
          <a:lstStyle/>
          <a:p>
            <a:pPr eaLnBrk="1" hangingPunct="1">
              <a:spcBef>
                <a:spcPct val="0"/>
              </a:spcBef>
            </a:pPr>
            <a:endParaRPr lang="el-GR" smtClean="0">
              <a:latin typeface="Arial" pitchFamily="34" charset="0"/>
              <a:cs typeface="Arial" pitchFamily="34" charset="0"/>
            </a:endParaRPr>
          </a:p>
        </p:txBody>
      </p:sp>
      <p:sp>
        <p:nvSpPr>
          <p:cNvPr id="29699" name="3 - Θέση αριθμού διαφάνειας"/>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3F360895-CF43-481C-ACBE-F1EF1BF93152}" type="slidenum">
              <a:rPr lang="el-GR" sz="1200">
                <a:latin typeface="+mn-lt"/>
                <a:cs typeface="+mn-cs"/>
              </a:rPr>
              <a:pPr algn="r">
                <a:defRPr/>
              </a:pPr>
              <a:t>26</a:t>
            </a:fld>
            <a:endParaRPr lang="el-GR" sz="1200">
              <a:latin typeface="+mn-lt"/>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20/5/2013</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20/5/2013</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20/5/2013</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20/5/2013</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20/5/2013</a:t>
            </a:fld>
            <a:endParaRPr lang="el-GR" dirty="0"/>
          </a:p>
        </p:txBody>
      </p:sp>
      <p:sp>
        <p:nvSpPr>
          <p:cNvPr id="5" name="4 - Θέση υποσέλιδου"/>
          <p:cNvSpPr>
            <a:spLocks noGrp="1"/>
          </p:cNvSpPr>
          <p:nvPr>
            <p:ph type="ftr" sz="quarter" idx="11"/>
          </p:nvPr>
        </p:nvSpPr>
        <p:spPr/>
        <p:txBody>
          <a:bodyPr/>
          <a:lstStyle/>
          <a:p>
            <a:endParaRPr lang="el-GR" dirty="0"/>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20/5/2013</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20/5/2013</a:t>
            </a:fld>
            <a:endParaRPr lang="el-GR" dirty="0"/>
          </a:p>
        </p:txBody>
      </p:sp>
      <p:sp>
        <p:nvSpPr>
          <p:cNvPr id="8" name="7 - Θέση υποσέλιδου"/>
          <p:cNvSpPr>
            <a:spLocks noGrp="1"/>
          </p:cNvSpPr>
          <p:nvPr>
            <p:ph type="ftr" sz="quarter" idx="11"/>
          </p:nvPr>
        </p:nvSpPr>
        <p:spPr/>
        <p:txBody>
          <a:bodyPr/>
          <a:lstStyle/>
          <a:p>
            <a:endParaRPr lang="el-GR" dirty="0"/>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20/5/2013</a:t>
            </a:fld>
            <a:endParaRPr lang="el-GR" dirty="0"/>
          </a:p>
        </p:txBody>
      </p:sp>
      <p:sp>
        <p:nvSpPr>
          <p:cNvPr id="4" name="3 - Θέση υποσέλιδου"/>
          <p:cNvSpPr>
            <a:spLocks noGrp="1"/>
          </p:cNvSpPr>
          <p:nvPr>
            <p:ph type="ftr" sz="quarter" idx="11"/>
          </p:nvPr>
        </p:nvSpPr>
        <p:spPr/>
        <p:txBody>
          <a:bodyPr/>
          <a:lstStyle/>
          <a:p>
            <a:endParaRPr lang="el-GR" dirty="0"/>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20/5/2013</a:t>
            </a:fld>
            <a:endParaRPr lang="el-GR" dirty="0"/>
          </a:p>
        </p:txBody>
      </p:sp>
      <p:sp>
        <p:nvSpPr>
          <p:cNvPr id="3" name="2 - Θέση υποσέλιδου"/>
          <p:cNvSpPr>
            <a:spLocks noGrp="1"/>
          </p:cNvSpPr>
          <p:nvPr>
            <p:ph type="ftr" sz="quarter" idx="11"/>
          </p:nvPr>
        </p:nvSpPr>
        <p:spPr/>
        <p:txBody>
          <a:bodyPr/>
          <a:lstStyle/>
          <a:p>
            <a:endParaRPr lang="el-GR" dirty="0"/>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20/5/2013</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20/5/2013</a:t>
            </a:fld>
            <a:endParaRPr lang="el-GR" dirty="0"/>
          </a:p>
        </p:txBody>
      </p:sp>
      <p:sp>
        <p:nvSpPr>
          <p:cNvPr id="6" name="5 - Θέση υποσέλιδου"/>
          <p:cNvSpPr>
            <a:spLocks noGrp="1"/>
          </p:cNvSpPr>
          <p:nvPr>
            <p:ph type="ftr" sz="quarter" idx="11"/>
          </p:nvPr>
        </p:nvSpPr>
        <p:spPr/>
        <p:txBody>
          <a:bodyPr/>
          <a:lstStyle/>
          <a:p>
            <a:endParaRPr lang="el-GR" dirty="0"/>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20/5/2013</a:t>
            </a:fld>
            <a:endParaRPr lang="el-GR" dirty="0"/>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dirty="0"/>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www.karagiozismuseum.gr/"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2" Type="http://schemas.openxmlformats.org/officeDocument/2006/relationships/hyperlink" Target="http://www.karagiozismuseum.gr/"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2" Type="http://schemas.openxmlformats.org/officeDocument/2006/relationships/hyperlink" Target="http://www.karagiozismuseum.gr/"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gif"/><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4.gif"/><Relationship Id="rId5" Type="http://schemas.openxmlformats.org/officeDocument/2006/relationships/image" Target="../media/image23.jpeg"/><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jpeg"/></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40.jpeg"/><Relationship Id="rId4" Type="http://schemas.openxmlformats.org/officeDocument/2006/relationships/image" Target="../media/image39.jpeg"/></Relationships>
</file>

<file path=ppt/slides/_rels/slide2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 Id="rId4" Type="http://schemas.openxmlformats.org/officeDocument/2006/relationships/image" Target="../media/image49.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 Id="rId4" Type="http://schemas.openxmlformats.org/officeDocument/2006/relationships/image" Target="../media/image54.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7.xml"/><Relationship Id="rId5" Type="http://schemas.openxmlformats.org/officeDocument/2006/relationships/image" Target="../media/image60.jpeg"/><Relationship Id="rId4" Type="http://schemas.openxmlformats.org/officeDocument/2006/relationships/image" Target="../media/image59.jpeg"/></Relationships>
</file>

<file path=ppt/slides/_rels/slide3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7.xml"/><Relationship Id="rId4" Type="http://schemas.openxmlformats.org/officeDocument/2006/relationships/image" Target="../media/image63.jpeg"/></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xml"/><Relationship Id="rId5" Type="http://schemas.openxmlformats.org/officeDocument/2006/relationships/image" Target="../media/image67.jpeg"/><Relationship Id="rId4" Type="http://schemas.openxmlformats.org/officeDocument/2006/relationships/image" Target="../media/image66.jpeg"/></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70.jpeg"/><Relationship Id="rId4" Type="http://schemas.openxmlformats.org/officeDocument/2006/relationships/image" Target="../media/image69.jpeg"/></Relationships>
</file>

<file path=ppt/slides/_rels/slide42.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73.jpeg"/><Relationship Id="rId4" Type="http://schemas.openxmlformats.org/officeDocument/2006/relationships/image" Target="../media/image72.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75.jpeg"/></Relationships>
</file>

<file path=ppt/slides/_rels/slide47.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78.jpeg"/><Relationship Id="rId4" Type="http://schemas.openxmlformats.org/officeDocument/2006/relationships/image" Target="../media/image77.jpeg"/></Relationships>
</file>

<file path=ppt/slides/_rels/slide48.xml.rels><?xml version="1.0" encoding="UTF-8" standalone="yes"?>
<Relationships xmlns="http://schemas.openxmlformats.org/package/2006/relationships"><Relationship Id="rId3" Type="http://schemas.openxmlformats.org/officeDocument/2006/relationships/image" Target="../media/image79.jpeg"/><Relationship Id="rId7" Type="http://schemas.openxmlformats.org/officeDocument/2006/relationships/image" Target="../media/image83.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82.jpeg"/><Relationship Id="rId5" Type="http://schemas.openxmlformats.org/officeDocument/2006/relationships/image" Target="../media/image81.jpeg"/><Relationship Id="rId4" Type="http://schemas.openxmlformats.org/officeDocument/2006/relationships/image" Target="../media/image80.jpeg"/></Relationships>
</file>

<file path=ppt/slides/_rels/slide4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7.xml"/><Relationship Id="rId5" Type="http://schemas.openxmlformats.org/officeDocument/2006/relationships/image" Target="../media/image88.jpeg"/><Relationship Id="rId4" Type="http://schemas.openxmlformats.org/officeDocument/2006/relationships/image" Target="../media/image87.jpeg"/></Relationships>
</file>

<file path=ppt/slides/_rels/slide54.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91.jpeg"/><Relationship Id="rId4" Type="http://schemas.openxmlformats.org/officeDocument/2006/relationships/image" Target="../media/image90.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93.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95.jpe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hyperlink" Target="http://www.karagiozismuseum.gr/" TargetMode="Externa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96.jpeg"/><Relationship Id="rId7" Type="http://schemas.openxmlformats.org/officeDocument/2006/relationships/image" Target="../media/image100.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99.jpeg"/><Relationship Id="rId5" Type="http://schemas.openxmlformats.org/officeDocument/2006/relationships/image" Target="../media/image98.jpeg"/><Relationship Id="rId4" Type="http://schemas.openxmlformats.org/officeDocument/2006/relationships/image" Target="../media/image97.jpeg"/></Relationships>
</file>

<file path=ppt/slides/_rels/slide6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Layout" Target="../slideLayouts/slideLayout2.xml"/><Relationship Id="rId5" Type="http://schemas.openxmlformats.org/officeDocument/2006/relationships/image" Target="../media/image105.jpeg"/><Relationship Id="rId4" Type="http://schemas.openxmlformats.org/officeDocument/2006/relationships/image" Target="../media/image104.jpeg"/></Relationships>
</file>

<file path=ppt/slides/_rels/slide64.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www.karagiozismuseum.gr/"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hyperlink" Target="http://www.karagiozismuseum.gr/" TargetMode="External"/><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hyperlink" Target="http://www.youtube.com/watch?v=1TeZsLkQd4" TargetMode="External"/><Relationship Id="rId4" Type="http://schemas.openxmlformats.org/officeDocument/2006/relationships/hyperlink" Target="http://www.youtube.com/watch?v=TMUPNQbqQO8" TargetMode="External"/><Relationship Id="rId9"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13 - Εικόνα" descr="logoLeft1.jpg"/>
          <p:cNvPicPr>
            <a:picLocks noChangeAspect="1"/>
          </p:cNvPicPr>
          <p:nvPr/>
        </p:nvPicPr>
        <p:blipFill>
          <a:blip r:embed="rId2" cstate="print"/>
          <a:srcRect/>
          <a:stretch>
            <a:fillRect/>
          </a:stretch>
        </p:blipFill>
        <p:spPr bwMode="auto">
          <a:xfrm>
            <a:off x="360363" y="900113"/>
            <a:ext cx="8472487" cy="1206500"/>
          </a:xfrm>
          <a:prstGeom prst="rect">
            <a:avLst/>
          </a:prstGeom>
          <a:noFill/>
          <a:ln w="9525">
            <a:noFill/>
            <a:miter lim="800000"/>
            <a:headEnd/>
            <a:tailEnd/>
          </a:ln>
        </p:spPr>
      </p:pic>
      <p:sp>
        <p:nvSpPr>
          <p:cNvPr id="14338" name="5 - Τίτλος"/>
          <p:cNvSpPr>
            <a:spLocks noGrp="1"/>
          </p:cNvSpPr>
          <p:nvPr>
            <p:ph type="ctrTitle"/>
          </p:nvPr>
        </p:nvSpPr>
        <p:spPr>
          <a:xfrm>
            <a:off x="685800" y="30163"/>
            <a:ext cx="7772400" cy="1470025"/>
          </a:xfrm>
        </p:spPr>
        <p:txBody>
          <a:bodyPr/>
          <a:lstStyle/>
          <a:p>
            <a:pPr eaLnBrk="1" hangingPunct="1"/>
            <a:r>
              <a:rPr lang="el-GR" sz="2800" dirty="0" smtClean="0"/>
              <a:t>Πανεπιστήμιο Ιωαννίνων</a:t>
            </a:r>
            <a:br>
              <a:rPr lang="el-GR" sz="2800" dirty="0" smtClean="0"/>
            </a:br>
            <a:r>
              <a:rPr lang="el-GR" sz="2800" dirty="0" smtClean="0"/>
              <a:t>Σχολή Επιστημών Αγωγής</a:t>
            </a:r>
            <a:br>
              <a:rPr lang="el-GR" sz="2800" dirty="0" smtClean="0"/>
            </a:br>
            <a:r>
              <a:rPr lang="el-GR" sz="2800" dirty="0" smtClean="0"/>
              <a:t>Παιδαγωγικό Τμήμα Νηπιαγωγών</a:t>
            </a:r>
          </a:p>
        </p:txBody>
      </p:sp>
      <p:sp>
        <p:nvSpPr>
          <p:cNvPr id="7" name="6 - Υπότιτλος"/>
          <p:cNvSpPr>
            <a:spLocks noGrp="1"/>
          </p:cNvSpPr>
          <p:nvPr>
            <p:ph type="subTitle" idx="1"/>
          </p:nvPr>
        </p:nvSpPr>
        <p:spPr>
          <a:xfrm>
            <a:off x="395536" y="3140968"/>
            <a:ext cx="4824536" cy="3240360"/>
          </a:xfrm>
        </p:spPr>
        <p:txBody>
          <a:bodyPr rtlCol="0">
            <a:noAutofit/>
          </a:bodyPr>
          <a:lstStyle/>
          <a:p>
            <a:pPr algn="l" eaLnBrk="1" fontAlgn="auto" hangingPunct="1">
              <a:spcAft>
                <a:spcPts val="0"/>
              </a:spcAft>
              <a:buFont typeface="Arial" pitchFamily="34" charset="0"/>
              <a:buNone/>
              <a:defRPr/>
            </a:pPr>
            <a:r>
              <a:rPr lang="el-GR" sz="1600" dirty="0">
                <a:solidFill>
                  <a:schemeClr val="tx1"/>
                </a:solidFill>
              </a:rPr>
              <a:t>Μάθημα: Διδασκαλία – Εφαρμογές ΙΙ</a:t>
            </a:r>
          </a:p>
          <a:p>
            <a:pPr algn="l" eaLnBrk="1" fontAlgn="auto" hangingPunct="1">
              <a:spcAft>
                <a:spcPts val="0"/>
              </a:spcAft>
              <a:buFont typeface="Arial" pitchFamily="34" charset="0"/>
              <a:buNone/>
              <a:defRPr/>
            </a:pPr>
            <a:r>
              <a:rPr lang="el-GR" sz="1600" dirty="0">
                <a:solidFill>
                  <a:schemeClr val="tx1"/>
                </a:solidFill>
              </a:rPr>
              <a:t>Διδάσκουσα: </a:t>
            </a:r>
            <a:r>
              <a:rPr lang="el-GR" sz="1600" b="1" dirty="0">
                <a:solidFill>
                  <a:schemeClr val="tx1"/>
                </a:solidFill>
              </a:rPr>
              <a:t>κα. Σακελλαρίου Μαρία</a:t>
            </a:r>
            <a:endParaRPr lang="en-US" sz="1600" b="1" dirty="0">
              <a:solidFill>
                <a:schemeClr val="tx1"/>
              </a:solidFill>
            </a:endParaRPr>
          </a:p>
          <a:p>
            <a:pPr algn="l" eaLnBrk="1" fontAlgn="auto" hangingPunct="1">
              <a:spcAft>
                <a:spcPts val="0"/>
              </a:spcAft>
              <a:buFont typeface="Arial" pitchFamily="34" charset="0"/>
              <a:buNone/>
              <a:defRPr/>
            </a:pPr>
            <a:endParaRPr lang="el-GR" sz="1400" dirty="0" smtClean="0"/>
          </a:p>
          <a:p>
            <a:pPr algn="l" eaLnBrk="1" fontAlgn="auto" hangingPunct="1">
              <a:spcAft>
                <a:spcPts val="0"/>
              </a:spcAft>
              <a:buFont typeface="Arial" pitchFamily="34" charset="0"/>
              <a:buNone/>
              <a:defRPr/>
            </a:pPr>
            <a:r>
              <a:rPr lang="el-GR" sz="1400" dirty="0" smtClean="0">
                <a:solidFill>
                  <a:schemeClr val="tx1"/>
                </a:solidFill>
              </a:rPr>
              <a:t>Ομάδα  Φοιτητών: </a:t>
            </a:r>
            <a:endParaRPr lang="en-US" sz="1400" dirty="0">
              <a:solidFill>
                <a:schemeClr val="tx1"/>
              </a:solidFill>
            </a:endParaRPr>
          </a:p>
          <a:p>
            <a:pPr algn="l" eaLnBrk="1" fontAlgn="auto" hangingPunct="1">
              <a:spcAft>
                <a:spcPts val="0"/>
              </a:spcAft>
              <a:buFont typeface="Arial" pitchFamily="34" charset="0"/>
              <a:buNone/>
              <a:defRPr/>
            </a:pPr>
            <a:r>
              <a:rPr lang="el-GR" sz="1600" b="1" dirty="0" smtClean="0">
                <a:solidFill>
                  <a:schemeClr val="tx1"/>
                </a:solidFill>
              </a:rPr>
              <a:t>Θεοδώρου Ελένη : Α.Μ</a:t>
            </a:r>
            <a:r>
              <a:rPr lang="el-GR" sz="1600" b="1" dirty="0">
                <a:solidFill>
                  <a:schemeClr val="tx1"/>
                </a:solidFill>
              </a:rPr>
              <a:t>: </a:t>
            </a:r>
            <a:r>
              <a:rPr lang="el-GR" sz="1600" b="1" dirty="0" smtClean="0">
                <a:solidFill>
                  <a:schemeClr val="tx1"/>
                </a:solidFill>
              </a:rPr>
              <a:t>5120</a:t>
            </a:r>
            <a:endParaRPr lang="el-GR" sz="1600" b="1" dirty="0">
              <a:solidFill>
                <a:schemeClr val="tx1"/>
              </a:solidFill>
            </a:endParaRPr>
          </a:p>
          <a:p>
            <a:pPr algn="l" eaLnBrk="1" fontAlgn="auto" hangingPunct="1">
              <a:spcAft>
                <a:spcPts val="0"/>
              </a:spcAft>
              <a:buFont typeface="Arial" pitchFamily="34" charset="0"/>
              <a:buNone/>
              <a:defRPr/>
            </a:pPr>
            <a:r>
              <a:rPr lang="el-GR" sz="1600" b="1" dirty="0" smtClean="0">
                <a:solidFill>
                  <a:schemeClr val="tx1"/>
                </a:solidFill>
              </a:rPr>
              <a:t>Κατσακιώρη Μυρτώ : </a:t>
            </a:r>
            <a:r>
              <a:rPr lang="el-GR" sz="1600" b="1" dirty="0">
                <a:solidFill>
                  <a:schemeClr val="tx1"/>
                </a:solidFill>
              </a:rPr>
              <a:t>Α.Μ: </a:t>
            </a:r>
            <a:r>
              <a:rPr lang="el-GR" sz="1600" b="1" dirty="0" smtClean="0">
                <a:solidFill>
                  <a:schemeClr val="tx1"/>
                </a:solidFill>
              </a:rPr>
              <a:t>4590</a:t>
            </a:r>
            <a:endParaRPr lang="en-US" sz="1600" b="1" dirty="0">
              <a:solidFill>
                <a:schemeClr val="tx1"/>
              </a:solidFill>
            </a:endParaRPr>
          </a:p>
          <a:p>
            <a:pPr algn="l" eaLnBrk="1" fontAlgn="auto" hangingPunct="1">
              <a:spcAft>
                <a:spcPts val="0"/>
              </a:spcAft>
              <a:buFont typeface="Arial" pitchFamily="34" charset="0"/>
              <a:buNone/>
              <a:defRPr/>
            </a:pPr>
            <a:endParaRPr lang="el-GR" sz="1400" dirty="0"/>
          </a:p>
          <a:p>
            <a:pPr algn="l" eaLnBrk="1" fontAlgn="auto" hangingPunct="1">
              <a:spcAft>
                <a:spcPts val="0"/>
              </a:spcAft>
              <a:buFont typeface="Arial" pitchFamily="34" charset="0"/>
              <a:buNone/>
              <a:defRPr/>
            </a:pPr>
            <a:r>
              <a:rPr lang="el-GR" sz="1400" dirty="0">
                <a:solidFill>
                  <a:schemeClr val="tx1"/>
                </a:solidFill>
              </a:rPr>
              <a:t>Εξάμηνο: </a:t>
            </a:r>
            <a:r>
              <a:rPr lang="el-GR" sz="1400" dirty="0" smtClean="0">
                <a:solidFill>
                  <a:schemeClr val="tx1"/>
                </a:solidFill>
              </a:rPr>
              <a:t>Ή</a:t>
            </a:r>
            <a:endParaRPr lang="en-US" sz="1400" dirty="0" smtClean="0">
              <a:solidFill>
                <a:schemeClr val="tx1"/>
              </a:solidFill>
            </a:endParaRPr>
          </a:p>
          <a:p>
            <a:pPr algn="l" eaLnBrk="1" fontAlgn="auto" hangingPunct="1">
              <a:spcAft>
                <a:spcPts val="0"/>
              </a:spcAft>
              <a:buFont typeface="Arial" pitchFamily="34" charset="0"/>
              <a:buNone/>
              <a:defRPr/>
            </a:pPr>
            <a:endParaRPr lang="en-US" sz="1400" dirty="0" smtClean="0">
              <a:solidFill>
                <a:schemeClr val="tx1"/>
              </a:solidFill>
            </a:endParaRPr>
          </a:p>
          <a:p>
            <a:pPr algn="l" eaLnBrk="1" fontAlgn="auto" hangingPunct="1">
              <a:spcAft>
                <a:spcPts val="0"/>
              </a:spcAft>
              <a:buFont typeface="Arial" pitchFamily="34" charset="0"/>
              <a:buNone/>
              <a:defRPr/>
            </a:pPr>
            <a:r>
              <a:rPr lang="el-GR" sz="1400" dirty="0" smtClean="0">
                <a:solidFill>
                  <a:schemeClr val="tx1"/>
                </a:solidFill>
              </a:rPr>
              <a:t>Νηπιαγωγείο</a:t>
            </a:r>
            <a:r>
              <a:rPr lang="el-GR" sz="1400" dirty="0">
                <a:solidFill>
                  <a:schemeClr val="tx1"/>
                </a:solidFill>
              </a:rPr>
              <a:t>: </a:t>
            </a:r>
            <a:r>
              <a:rPr lang="el-GR" sz="1400" dirty="0" smtClean="0">
                <a:solidFill>
                  <a:schemeClr val="tx1"/>
                </a:solidFill>
              </a:rPr>
              <a:t>21ο </a:t>
            </a:r>
            <a:r>
              <a:rPr lang="el-GR" sz="1400" dirty="0">
                <a:solidFill>
                  <a:schemeClr val="tx1"/>
                </a:solidFill>
              </a:rPr>
              <a:t>Νηπιαγωγείο </a:t>
            </a:r>
            <a:r>
              <a:rPr lang="el-GR" sz="1400" dirty="0" smtClean="0">
                <a:solidFill>
                  <a:schemeClr val="tx1"/>
                </a:solidFill>
              </a:rPr>
              <a:t>Ιωαννίνων</a:t>
            </a:r>
            <a:endParaRPr lang="en-US" sz="1400" dirty="0" smtClean="0">
              <a:solidFill>
                <a:schemeClr val="tx1"/>
              </a:solidFill>
            </a:endParaRPr>
          </a:p>
          <a:p>
            <a:pPr algn="l" eaLnBrk="1" fontAlgn="auto" hangingPunct="1">
              <a:spcAft>
                <a:spcPts val="0"/>
              </a:spcAft>
              <a:buFont typeface="Arial" pitchFamily="34" charset="0"/>
              <a:buNone/>
              <a:defRPr/>
            </a:pPr>
            <a:r>
              <a:rPr lang="el-GR" sz="1400" dirty="0" smtClean="0">
                <a:solidFill>
                  <a:schemeClr val="tx1"/>
                </a:solidFill>
              </a:rPr>
              <a:t>Νηπιαγωγοί: </a:t>
            </a:r>
            <a:r>
              <a:rPr lang="el-GR" sz="1400" b="1" dirty="0" err="1" smtClean="0">
                <a:solidFill>
                  <a:schemeClr val="tx1"/>
                </a:solidFill>
              </a:rPr>
              <a:t>Χατζηπαναγιώτου</a:t>
            </a:r>
            <a:r>
              <a:rPr lang="el-GR" sz="1400" b="1" dirty="0" smtClean="0">
                <a:solidFill>
                  <a:schemeClr val="tx1"/>
                </a:solidFill>
              </a:rPr>
              <a:t> Πολύμνια, </a:t>
            </a:r>
            <a:r>
              <a:rPr lang="el-GR" sz="1400" b="1" dirty="0" err="1" smtClean="0">
                <a:solidFill>
                  <a:schemeClr val="tx1"/>
                </a:solidFill>
              </a:rPr>
              <a:t>Δοβανά</a:t>
            </a:r>
            <a:r>
              <a:rPr lang="el-GR" sz="1400" b="1" dirty="0" smtClean="0">
                <a:solidFill>
                  <a:schemeClr val="tx1"/>
                </a:solidFill>
              </a:rPr>
              <a:t> Χρυσάνθη</a:t>
            </a:r>
            <a:endParaRPr lang="el-GR" sz="1400" b="1" dirty="0">
              <a:solidFill>
                <a:schemeClr val="tx1"/>
              </a:solidFill>
            </a:endParaRPr>
          </a:p>
        </p:txBody>
      </p:sp>
      <p:sp>
        <p:nvSpPr>
          <p:cNvPr id="13" name="6 - Υπότιτλος"/>
          <p:cNvSpPr txBox="1">
            <a:spLocks/>
          </p:cNvSpPr>
          <p:nvPr/>
        </p:nvSpPr>
        <p:spPr>
          <a:xfrm>
            <a:off x="1214438" y="1857375"/>
            <a:ext cx="6724650" cy="1214438"/>
          </a:xfrm>
          <a:prstGeom prst="rect">
            <a:avLst/>
          </a:prstGeom>
        </p:spPr>
        <p:txBody>
          <a:bodyPr>
            <a:normAutofit fontScale="92500"/>
          </a:bodyPr>
          <a:lstStyle/>
          <a:p>
            <a:pPr algn="ctr" fontAlgn="auto">
              <a:spcBef>
                <a:spcPct val="20000"/>
              </a:spcBef>
              <a:spcAft>
                <a:spcPts val="0"/>
              </a:spcAft>
              <a:buFont typeface="Arial" pitchFamily="34" charset="0"/>
              <a:buNone/>
              <a:defRPr/>
            </a:pPr>
            <a:r>
              <a:rPr lang="el-GR" sz="2800" dirty="0">
                <a:latin typeface="+mn-lt"/>
              </a:rPr>
              <a:t>Πρακτική Άσκηση</a:t>
            </a:r>
          </a:p>
          <a:p>
            <a:pPr algn="ctr" fontAlgn="auto">
              <a:spcBef>
                <a:spcPct val="20000"/>
              </a:spcBef>
              <a:spcAft>
                <a:spcPts val="0"/>
              </a:spcAft>
              <a:buFont typeface="Arial" pitchFamily="34" charset="0"/>
              <a:buNone/>
              <a:defRPr/>
            </a:pPr>
            <a:r>
              <a:rPr lang="el-GR" sz="2800" dirty="0">
                <a:latin typeface="+mn-lt"/>
              </a:rPr>
              <a:t>ΘΕΜΑ</a:t>
            </a:r>
            <a:r>
              <a:rPr lang="el-GR" sz="2800" dirty="0" smtClean="0">
                <a:latin typeface="+mn-lt"/>
              </a:rPr>
              <a:t>: </a:t>
            </a:r>
            <a:r>
              <a:rPr lang="el-GR" sz="2600" b="1" dirty="0" smtClean="0">
                <a:latin typeface="+mn-lt"/>
              </a:rPr>
              <a:t>Ο Καραγκιόζης και ο γύρος του κόσμου…</a:t>
            </a:r>
            <a:endParaRPr lang="el-GR" sz="2600" b="1" dirty="0">
              <a:latin typeface="+mn-lt"/>
            </a:endParaRPr>
          </a:p>
        </p:txBody>
      </p:sp>
      <p:pic>
        <p:nvPicPr>
          <p:cNvPr id="6" name="5 - Εικόνα" descr="images (15).jpg"/>
          <p:cNvPicPr>
            <a:picLocks noChangeAspect="1"/>
          </p:cNvPicPr>
          <p:nvPr/>
        </p:nvPicPr>
        <p:blipFill>
          <a:blip r:embed="rId3" cstate="print"/>
          <a:stretch>
            <a:fillRect/>
          </a:stretch>
        </p:blipFill>
        <p:spPr>
          <a:xfrm>
            <a:off x="5076056" y="3212976"/>
            <a:ext cx="3384376" cy="2448272"/>
          </a:xfrm>
          <a:prstGeom prst="rect">
            <a:avLst/>
          </a:prstGeom>
        </p:spPr>
      </p:pic>
    </p:spTree>
  </p:cSld>
  <p:clrMapOvr>
    <a:masterClrMapping/>
  </p:clrMapOvr>
  <p:transition>
    <p:rand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30"/>
          <p:cNvGraphicFramePr>
            <a:graphicFrameLocks/>
          </p:cNvGraphicFramePr>
          <p:nvPr/>
        </p:nvGraphicFramePr>
        <p:xfrm>
          <a:off x="323529" y="332656"/>
          <a:ext cx="8352929" cy="6122218"/>
        </p:xfrm>
        <a:graphic>
          <a:graphicData uri="http://schemas.openxmlformats.org/drawingml/2006/table">
            <a:tbl>
              <a:tblPr/>
              <a:tblGrid>
                <a:gridCol w="2089019"/>
                <a:gridCol w="2087445"/>
                <a:gridCol w="2089019"/>
                <a:gridCol w="2087446"/>
              </a:tblGrid>
              <a:tr h="43715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Βιώνοντας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50000"/>
                            </a:schemeClr>
                          </a:solidFill>
                          <a:effectLst/>
                          <a:latin typeface="Calibri" pitchFamily="34" charset="0"/>
                        </a:rPr>
                        <a:t>Εφαρμόζοντας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el-GR"/>
                    </a:p>
                  </a:txBody>
                  <a:tcPr/>
                </a:tc>
              </a:tr>
              <a:tr h="31878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Η βαλίτσα του Καραγκιόζη.</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Νέο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Η ιστορία του Καραγκιόζη.</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lang="en-US" sz="1600" i="0" kern="1200" baseline="0" dirty="0" smtClean="0">
                          <a:solidFill>
                            <a:schemeClr val="tx1"/>
                          </a:solidFill>
                          <a:latin typeface="+mn-lt"/>
                          <a:ea typeface="+mn-ea"/>
                          <a:cs typeface="+mn-cs"/>
                          <a:hlinkClick r:id="rId2"/>
                        </a:rPr>
                        <a:t>www.karagiozismuseum.gr</a:t>
                      </a:r>
                      <a:endParaRPr lang="el-GR" sz="1600" i="0" kern="1200" baseline="0" dirty="0" smtClean="0">
                        <a:solidFill>
                          <a:schemeClr val="tx1"/>
                        </a:solidFill>
                        <a:latin typeface="+mn-lt"/>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1" u="none" strike="noStrike" kern="1200" cap="none" normalizeH="0" baseline="0" dirty="0" smtClean="0">
                          <a:ln>
                            <a:noFill/>
                          </a:ln>
                          <a:solidFill>
                            <a:schemeClr val="tx1"/>
                          </a:solidFill>
                          <a:effectLst/>
                          <a:latin typeface="+mn-lt"/>
                          <a:ea typeface="+mn-ea"/>
                          <a:cs typeface="+mn-cs"/>
                        </a:rPr>
                        <a:t> </a:t>
                      </a:r>
                      <a:r>
                        <a:rPr kumimoji="0" lang="el-GR" sz="1600" b="0" i="0" u="none" strike="noStrike" cap="none" normalizeH="0" baseline="0" dirty="0" smtClean="0">
                          <a:ln>
                            <a:noFill/>
                          </a:ln>
                          <a:solidFill>
                            <a:srgbClr val="000000"/>
                          </a:solidFill>
                          <a:effectLst/>
                          <a:latin typeface="Calibri" pitchFamily="34" charset="0"/>
                        </a:rPr>
                        <a:t>Παράσταση Καραγκιόζη « Ο Μ.  Αλέξανδρος και το καταραμένο φίδι».</a:t>
                      </a:r>
                    </a:p>
                    <a:p>
                      <a:pPr marL="342900" marR="0" lvl="0" indent="-342900" algn="l" defTabSz="914400" rtl="0" eaLnBrk="1" fontAlgn="base" latinLnBrk="0" hangingPunct="1">
                        <a:lnSpc>
                          <a:spcPct val="100000"/>
                        </a:lnSpc>
                        <a:spcBef>
                          <a:spcPct val="0"/>
                        </a:spcBef>
                        <a:spcAft>
                          <a:spcPct val="0"/>
                        </a:spcAft>
                        <a:buClrTx/>
                        <a:buSzTx/>
                        <a:buFont typeface="+mj-lt"/>
                        <a:buAutoNum type="arabicPeriod"/>
                        <a:tabLst/>
                      </a:pPr>
                      <a:endParaRPr lang="el-GR" sz="1600" i="1" kern="1200" baseline="0" dirty="0" smtClean="0">
                        <a:solidFill>
                          <a:schemeClr val="tx1"/>
                        </a:solidFill>
                        <a:latin typeface="+mn-lt"/>
                        <a:ea typeface="+mn-ea"/>
                        <a:cs typeface="+mn-cs"/>
                      </a:endParaRPr>
                    </a:p>
                    <a:p>
                      <a:pPr marL="342900" marR="0" lvl="0" indent="-342900" algn="l" defTabSz="914400" rtl="0" eaLnBrk="1" fontAlgn="base" latinLnBrk="0" hangingPunct="1">
                        <a:lnSpc>
                          <a:spcPct val="100000"/>
                        </a:lnSpc>
                        <a:spcBef>
                          <a:spcPct val="0"/>
                        </a:spcBef>
                        <a:spcAft>
                          <a:spcPct val="0"/>
                        </a:spcAft>
                        <a:buClrTx/>
                        <a:buSzTx/>
                        <a:buFont typeface="+mj-lt"/>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chemeClr val="bg1">
                            <a:lumMod val="6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1" i="0" u="none" strike="noStrike" cap="none" normalizeH="0" baseline="0" dirty="0" smtClean="0">
                          <a:ln>
                            <a:noFill/>
                          </a:ln>
                          <a:solidFill>
                            <a:schemeClr val="bg1">
                              <a:lumMod val="65000"/>
                            </a:schemeClr>
                          </a:solidFill>
                          <a:effectLst/>
                          <a:latin typeface="Calibri" pitchFamily="34" charset="0"/>
                        </a:rPr>
                        <a:t> </a:t>
                      </a:r>
                      <a:r>
                        <a:rPr kumimoji="0" lang="el-GR" sz="1600" b="0" i="0" u="none" strike="noStrike" cap="none" normalizeH="0" baseline="0" dirty="0" smtClean="0">
                          <a:ln>
                            <a:noFill/>
                          </a:ln>
                          <a:solidFill>
                            <a:schemeClr val="bg1">
                              <a:lumMod val="65000"/>
                            </a:schemeClr>
                          </a:solidFill>
                          <a:effectLst/>
                          <a:latin typeface="Calibri" pitchFamily="34" charset="0"/>
                        </a:rPr>
                        <a:t>Φτιάχνουμε  τις δικές μας φιγούρες.</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chemeClr val="bg1">
                              <a:lumMod val="65000"/>
                            </a:schemeClr>
                          </a:solidFill>
                          <a:effectLst/>
                          <a:latin typeface="Calibri" pitchFamily="34" charset="0"/>
                        </a:rPr>
                        <a:t> Ένας Καραγκιοζοπαίχτης στην τάξη μας.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bg1">
                            <a:lumMod val="6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r h="43715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solidFill>
                          <a:effectLst/>
                          <a:latin typeface="Calibri" pitchFamily="34" charset="0"/>
                        </a:rPr>
                        <a:t>Εννοιολογώντας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8163D">
                        <a:alpha val="89018"/>
                      </a:srgbClr>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50000"/>
                            </a:schemeClr>
                          </a:solidFill>
                          <a:effectLst/>
                          <a:latin typeface="Calibri" pitchFamily="34" charset="0"/>
                        </a:rPr>
                        <a:t>Αναλύοντας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el-GR"/>
                    </a:p>
                  </a:txBody>
                  <a:tcPr/>
                </a:tc>
              </a:tr>
              <a:tr h="198655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Ορολογία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Βάζουμε τίτλο στο πανό μας.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Θεωρία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1" i="0" u="none" strike="noStrike" cap="none" normalizeH="0" baseline="0" dirty="0" smtClean="0">
                          <a:ln>
                            <a:noFill/>
                          </a:ln>
                          <a:solidFill>
                            <a:srgbClr val="000000"/>
                          </a:solidFill>
                          <a:effectLst/>
                          <a:latin typeface="Calibri" pitchFamily="34" charset="0"/>
                        </a:rPr>
                        <a:t> </a:t>
                      </a:r>
                      <a:r>
                        <a:rPr kumimoji="0" lang="el-GR" sz="1600" b="0" i="0" u="none" strike="noStrike" cap="none" normalizeH="0" baseline="0" dirty="0" smtClean="0">
                          <a:ln>
                            <a:noFill/>
                          </a:ln>
                          <a:solidFill>
                            <a:srgbClr val="000000"/>
                          </a:solidFill>
                          <a:effectLst/>
                          <a:latin typeface="Calibri" pitchFamily="34" charset="0"/>
                        </a:rPr>
                        <a:t>Το πανό της παράστασης.</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Λειτουργικά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chemeClr val="bg1">
                            <a:lumMod val="6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chemeClr val="bg1">
                              <a:lumMod val="65000"/>
                            </a:schemeClr>
                          </a:solidFill>
                          <a:effectLst/>
                          <a:latin typeface="Calibri" pitchFamily="34" charset="0"/>
                        </a:rPr>
                        <a:t> Το επιτραπέζιο του Καραγκιόζη.</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bl>
          </a:graphicData>
        </a:graphic>
      </p:graphicFrame>
      <p:sp>
        <p:nvSpPr>
          <p:cNvPr id="4" name="3 - Έλλειψη"/>
          <p:cNvSpPr/>
          <p:nvPr/>
        </p:nvSpPr>
        <p:spPr>
          <a:xfrm>
            <a:off x="3347864" y="3212976"/>
            <a:ext cx="2304256" cy="1287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b="1" dirty="0" smtClean="0">
                <a:solidFill>
                  <a:schemeClr val="tx1"/>
                </a:solidFill>
              </a:rPr>
              <a:t>Ο Καραγκιόζης και το θέατρο σκιών</a:t>
            </a:r>
            <a:endParaRPr lang="el-GR" b="1" dirty="0">
              <a:solidFill>
                <a:schemeClr val="tx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03" name="Group 15"/>
          <p:cNvGraphicFramePr>
            <a:graphicFrameLocks noGrp="1"/>
          </p:cNvGraphicFramePr>
          <p:nvPr>
            <p:ph sz="half" idx="4294967295"/>
          </p:nvPr>
        </p:nvGraphicFramePr>
        <p:xfrm>
          <a:off x="467544" y="476672"/>
          <a:ext cx="8280920" cy="5859041"/>
        </p:xfrm>
        <a:graphic>
          <a:graphicData uri="http://schemas.openxmlformats.org/drawingml/2006/table">
            <a:tbl>
              <a:tblPr/>
              <a:tblGrid>
                <a:gridCol w="4141233"/>
                <a:gridCol w="4139687"/>
              </a:tblGrid>
              <a:tr h="42427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solidFill>
                          <a:effectLst/>
                          <a:latin typeface="+mn-lt"/>
                          <a:cs typeface="Arial" charset="0"/>
                        </a:rPr>
                        <a:t>Εννοιολογώντας με ορολογία</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18163D">
                        <a:alpha val="79999"/>
                      </a:srgbClr>
                    </a:solidFill>
                  </a:tcPr>
                </a:tc>
                <a:tc hMerge="1">
                  <a:txBody>
                    <a:bodyPr/>
                    <a:lstStyle/>
                    <a:p>
                      <a:endParaRPr lang="el-GR"/>
                    </a:p>
                  </a:txBody>
                  <a:tcPr/>
                </a:tc>
              </a:tr>
              <a:tr h="543477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Στόχοι: </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lang="el-GR" sz="1800" kern="1200" baseline="0" dirty="0" smtClean="0">
                          <a:solidFill>
                            <a:schemeClr val="tx1"/>
                          </a:solidFill>
                          <a:latin typeface="+mn-lt"/>
                          <a:ea typeface="+mn-ea"/>
                          <a:cs typeface="+mn-cs"/>
                        </a:rPr>
                        <a:t> να ενθαρρύνονται να γράφουν με πεζά ή κεφαλαία γράμματα, καθώς και να αντιγράφουν λέξεις.</a:t>
                      </a:r>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Εκπαιδευτικό υλικό: </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rgbClr val="000000"/>
                          </a:solidFill>
                          <a:effectLst/>
                          <a:latin typeface="+mn-lt"/>
                          <a:cs typeface="Arial" charset="0"/>
                        </a:rPr>
                        <a:t> υλικά χειροτεχνίας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Περιγραφή Δραστηριότητας: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Arial"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pic>
        <p:nvPicPr>
          <p:cNvPr id="9" name="8 - Εικόνα" descr="100_8324.JPG"/>
          <p:cNvPicPr>
            <a:picLocks noChangeAspect="1"/>
          </p:cNvPicPr>
          <p:nvPr/>
        </p:nvPicPr>
        <p:blipFill>
          <a:blip r:embed="rId3" cstate="print"/>
          <a:stretch>
            <a:fillRect/>
          </a:stretch>
        </p:blipFill>
        <p:spPr>
          <a:xfrm>
            <a:off x="611560" y="3573016"/>
            <a:ext cx="3888432" cy="2591640"/>
          </a:xfrm>
          <a:prstGeom prst="rect">
            <a:avLst/>
          </a:prstGeom>
        </p:spPr>
      </p:pic>
      <p:sp>
        <p:nvSpPr>
          <p:cNvPr id="5" name="7 - Έλλειψη"/>
          <p:cNvSpPr>
            <a:spLocks noChangeArrowheads="1"/>
          </p:cNvSpPr>
          <p:nvPr/>
        </p:nvSpPr>
        <p:spPr bwMode="auto">
          <a:xfrm rot="13230121">
            <a:off x="6590469" y="349489"/>
            <a:ext cx="2819162" cy="1490498"/>
          </a:xfrm>
          <a:prstGeom prst="ellipse">
            <a:avLst/>
          </a:prstGeom>
          <a:solidFill>
            <a:schemeClr val="bg1"/>
          </a:solidFill>
          <a:ln w="25400" algn="ctr">
            <a:solidFill>
              <a:srgbClr val="385D8A"/>
            </a:solidFill>
            <a:round/>
            <a:headEnd/>
            <a:tailEnd/>
          </a:ln>
        </p:spPr>
        <p:txBody>
          <a:bodyPr rot="10800000" anchor="ctr"/>
          <a:lstStyle/>
          <a:p>
            <a:pPr algn="ctr"/>
            <a:r>
              <a:rPr lang="el-GR" b="1" dirty="0" smtClean="0"/>
              <a:t>ΒΑΖΟΥΜΕ ΤΙΤΛΟ ΣΤΟ ΠΑΝΟ ΜΑΣ</a:t>
            </a:r>
            <a:endParaRPr lang="el-GR" b="1" dirty="0"/>
          </a:p>
        </p:txBody>
      </p:sp>
      <p:pic>
        <p:nvPicPr>
          <p:cNvPr id="10" name="9 - Εικόνα" descr="100_8359.JPG"/>
          <p:cNvPicPr>
            <a:picLocks noChangeAspect="1"/>
          </p:cNvPicPr>
          <p:nvPr/>
        </p:nvPicPr>
        <p:blipFill>
          <a:blip r:embed="rId4" cstate="print"/>
          <a:stretch>
            <a:fillRect/>
          </a:stretch>
        </p:blipFill>
        <p:spPr>
          <a:xfrm>
            <a:off x="4716016" y="980728"/>
            <a:ext cx="1872208" cy="2484897"/>
          </a:xfrm>
          <a:prstGeom prst="rect">
            <a:avLst/>
          </a:prstGeom>
        </p:spPr>
      </p:pic>
      <p:pic>
        <p:nvPicPr>
          <p:cNvPr id="12" name="11 - Εικόνα" descr="100_8362.JPG"/>
          <p:cNvPicPr>
            <a:picLocks noChangeAspect="1"/>
          </p:cNvPicPr>
          <p:nvPr/>
        </p:nvPicPr>
        <p:blipFill>
          <a:blip r:embed="rId5" cstate="print"/>
          <a:stretch>
            <a:fillRect/>
          </a:stretch>
        </p:blipFill>
        <p:spPr>
          <a:xfrm>
            <a:off x="4716016" y="3501008"/>
            <a:ext cx="3978078" cy="2651389"/>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03" name="Group 15"/>
          <p:cNvGraphicFramePr>
            <a:graphicFrameLocks noGrp="1"/>
          </p:cNvGraphicFramePr>
          <p:nvPr>
            <p:ph sz="half" idx="4294967295"/>
          </p:nvPr>
        </p:nvGraphicFramePr>
        <p:xfrm>
          <a:off x="467544" y="404664"/>
          <a:ext cx="8208912" cy="5931049"/>
        </p:xfrm>
        <a:graphic>
          <a:graphicData uri="http://schemas.openxmlformats.org/drawingml/2006/table">
            <a:tbl>
              <a:tblPr/>
              <a:tblGrid>
                <a:gridCol w="4105222"/>
                <a:gridCol w="4103690"/>
              </a:tblGrid>
              <a:tr h="429485">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solidFill>
                          <a:effectLst/>
                          <a:latin typeface="+mn-lt"/>
                          <a:cs typeface="Arial" charset="0"/>
                        </a:rPr>
                        <a:t>Εννοιολογώντας με θεωρία</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18163D">
                        <a:alpha val="79999"/>
                      </a:srgbClr>
                    </a:solidFill>
                  </a:tcPr>
                </a:tc>
                <a:tc hMerge="1">
                  <a:txBody>
                    <a:bodyPr/>
                    <a:lstStyle/>
                    <a:p>
                      <a:endParaRPr lang="el-GR"/>
                    </a:p>
                  </a:txBody>
                  <a:tcPr/>
                </a:tc>
              </a:tr>
              <a:tr h="550156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Στόχοι: </a:t>
                      </a:r>
                    </a:p>
                    <a:p>
                      <a:pPr>
                        <a:buFont typeface="Arial" pitchFamily="34" charset="0"/>
                        <a:buChar char="•"/>
                      </a:pPr>
                      <a:r>
                        <a:rPr lang="el-GR" sz="1800" kern="1200" baseline="0" dirty="0" smtClean="0">
                          <a:solidFill>
                            <a:schemeClr val="tx1"/>
                          </a:solidFill>
                          <a:latin typeface="+mn-lt"/>
                          <a:ea typeface="+mn-ea"/>
                          <a:cs typeface="+mn-cs"/>
                        </a:rPr>
                        <a:t> να πειραματίζονται τα παιδιά με πολλούς τρόπους ,</a:t>
                      </a:r>
                    </a:p>
                    <a:p>
                      <a:pPr>
                        <a:buFont typeface="Arial" pitchFamily="34" charset="0"/>
                        <a:buChar char="•"/>
                      </a:pPr>
                      <a:r>
                        <a:rPr lang="el-GR" sz="1800" kern="1200" baseline="0" dirty="0" smtClean="0">
                          <a:solidFill>
                            <a:schemeClr val="tx1"/>
                          </a:solidFill>
                          <a:latin typeface="+mn-lt"/>
                          <a:ea typeface="+mn-ea"/>
                          <a:cs typeface="+mn-cs"/>
                        </a:rPr>
                        <a:t> να χρησιμοποιούν ποικίλα υλικά,</a:t>
                      </a:r>
                    </a:p>
                    <a:p>
                      <a:pPr>
                        <a:buFont typeface="Arial" pitchFamily="34" charset="0"/>
                        <a:buChar char="•"/>
                      </a:pPr>
                      <a:r>
                        <a:rPr lang="el-GR" sz="1800" kern="1200" baseline="0" dirty="0" smtClean="0">
                          <a:solidFill>
                            <a:schemeClr val="tx1"/>
                          </a:solidFill>
                          <a:latin typeface="+mn-lt"/>
                          <a:ea typeface="+mn-ea"/>
                          <a:cs typeface="+mn-cs"/>
                        </a:rPr>
                        <a:t>  να επινοούν διάφορες τεχνικές και να τις εφαρμόζουν για να σχεδιάζουν και να ζωγραφίζουν.</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Εκπαιδευτικό υλικό: </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rgbClr val="000000"/>
                          </a:solidFill>
                          <a:effectLst/>
                          <a:latin typeface="+mn-lt"/>
                          <a:cs typeface="Arial" charset="0"/>
                        </a:rPr>
                        <a:t> υλικά χειροτεχνίας</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Περιγραφή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Δραστηριότητας: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Arial"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pic>
        <p:nvPicPr>
          <p:cNvPr id="7" name="6 - Εικόνα" descr="100_8328.JPG"/>
          <p:cNvPicPr>
            <a:picLocks noChangeAspect="1"/>
          </p:cNvPicPr>
          <p:nvPr/>
        </p:nvPicPr>
        <p:blipFill>
          <a:blip r:embed="rId3" cstate="print"/>
          <a:stretch>
            <a:fillRect/>
          </a:stretch>
        </p:blipFill>
        <p:spPr>
          <a:xfrm>
            <a:off x="2267744" y="3573016"/>
            <a:ext cx="2285428" cy="2672834"/>
          </a:xfrm>
          <a:prstGeom prst="rect">
            <a:avLst/>
          </a:prstGeom>
        </p:spPr>
      </p:pic>
      <p:pic>
        <p:nvPicPr>
          <p:cNvPr id="9" name="8 - Εικόνα" descr="100_8329.JPG"/>
          <p:cNvPicPr>
            <a:picLocks noChangeAspect="1"/>
          </p:cNvPicPr>
          <p:nvPr/>
        </p:nvPicPr>
        <p:blipFill>
          <a:blip r:embed="rId4" cstate="print"/>
          <a:stretch>
            <a:fillRect/>
          </a:stretch>
        </p:blipFill>
        <p:spPr>
          <a:xfrm>
            <a:off x="4716016" y="980728"/>
            <a:ext cx="3744416" cy="2495654"/>
          </a:xfrm>
          <a:prstGeom prst="rect">
            <a:avLst/>
          </a:prstGeom>
        </p:spPr>
      </p:pic>
      <p:pic>
        <p:nvPicPr>
          <p:cNvPr id="10" name="9 - Εικόνα" descr="100_8340.JPG"/>
          <p:cNvPicPr>
            <a:picLocks noChangeAspect="1"/>
          </p:cNvPicPr>
          <p:nvPr/>
        </p:nvPicPr>
        <p:blipFill>
          <a:blip r:embed="rId5" cstate="print"/>
          <a:stretch>
            <a:fillRect/>
          </a:stretch>
        </p:blipFill>
        <p:spPr>
          <a:xfrm>
            <a:off x="4716016" y="3717032"/>
            <a:ext cx="3773986" cy="2515362"/>
          </a:xfrm>
          <a:prstGeom prst="rect">
            <a:avLst/>
          </a:prstGeom>
        </p:spPr>
      </p:pic>
      <p:sp>
        <p:nvSpPr>
          <p:cNvPr id="5" name="7 - Έλλειψη"/>
          <p:cNvSpPr>
            <a:spLocks noChangeArrowheads="1"/>
          </p:cNvSpPr>
          <p:nvPr/>
        </p:nvSpPr>
        <p:spPr bwMode="auto">
          <a:xfrm rot="13048589">
            <a:off x="6542599" y="234084"/>
            <a:ext cx="2790825" cy="1506840"/>
          </a:xfrm>
          <a:prstGeom prst="ellipse">
            <a:avLst/>
          </a:prstGeom>
          <a:solidFill>
            <a:schemeClr val="bg1"/>
          </a:solidFill>
          <a:ln w="25400" algn="ctr">
            <a:solidFill>
              <a:srgbClr val="385D8A"/>
            </a:solidFill>
            <a:round/>
            <a:headEnd/>
            <a:tailEnd/>
          </a:ln>
        </p:spPr>
        <p:txBody>
          <a:bodyPr rot="10800000" anchor="ctr"/>
          <a:lstStyle/>
          <a:p>
            <a:pPr algn="ctr"/>
            <a:r>
              <a:rPr lang="el-GR" b="1" dirty="0" smtClean="0"/>
              <a:t>ΤΟ ΠΑΝΟ ΤΗΣ ΠΑΡΑΣΤΑΣΗΣ</a:t>
            </a:r>
            <a:endParaRPr lang="el-GR" b="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30"/>
          <p:cNvGraphicFramePr>
            <a:graphicFrameLocks/>
          </p:cNvGraphicFramePr>
          <p:nvPr/>
        </p:nvGraphicFramePr>
        <p:xfrm>
          <a:off x="323529" y="332656"/>
          <a:ext cx="8352929" cy="6122218"/>
        </p:xfrm>
        <a:graphic>
          <a:graphicData uri="http://schemas.openxmlformats.org/drawingml/2006/table">
            <a:tbl>
              <a:tblPr/>
              <a:tblGrid>
                <a:gridCol w="2089019"/>
                <a:gridCol w="2087445"/>
                <a:gridCol w="2089019"/>
                <a:gridCol w="2087446"/>
              </a:tblGrid>
              <a:tr h="43715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Βιώνοντας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50000"/>
                            </a:schemeClr>
                          </a:solidFill>
                          <a:effectLst/>
                          <a:latin typeface="Calibri" pitchFamily="34" charset="0"/>
                        </a:rPr>
                        <a:t>Εφαρμόζοντας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el-GR"/>
                    </a:p>
                  </a:txBody>
                  <a:tcPr/>
                </a:tc>
              </a:tr>
              <a:tr h="31878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Η βαλίτσα του Καραγκιόζη.</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Νέο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Η ιστορία του Καραγκιόζη.</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lang="en-US" sz="1600" i="1" kern="1200" baseline="0" dirty="0" smtClean="0">
                          <a:solidFill>
                            <a:schemeClr val="tx1"/>
                          </a:solidFill>
                          <a:latin typeface="+mn-lt"/>
                          <a:ea typeface="+mn-ea"/>
                          <a:cs typeface="+mn-cs"/>
                          <a:hlinkClick r:id="rId2"/>
                        </a:rPr>
                        <a:t>www.karagiozismuseum.gr</a:t>
                      </a:r>
                      <a:endParaRPr lang="el-GR" sz="1600" i="1" kern="1200" baseline="0" dirty="0" smtClean="0">
                        <a:solidFill>
                          <a:schemeClr val="tx1"/>
                        </a:solidFill>
                        <a:latin typeface="+mn-lt"/>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1" u="none" strike="noStrike" kern="1200" cap="none" normalizeH="0" baseline="0" dirty="0" smtClean="0">
                          <a:ln>
                            <a:noFill/>
                          </a:ln>
                          <a:solidFill>
                            <a:schemeClr val="tx1"/>
                          </a:solidFill>
                          <a:effectLst/>
                          <a:latin typeface="+mn-lt"/>
                          <a:ea typeface="+mn-ea"/>
                          <a:cs typeface="+mn-cs"/>
                        </a:rPr>
                        <a:t> </a:t>
                      </a:r>
                      <a:r>
                        <a:rPr kumimoji="0" lang="el-GR" sz="1600" b="0" i="0" u="none" strike="noStrike" cap="none" normalizeH="0" baseline="0" dirty="0" smtClean="0">
                          <a:ln>
                            <a:noFill/>
                          </a:ln>
                          <a:solidFill>
                            <a:srgbClr val="000000"/>
                          </a:solidFill>
                          <a:effectLst/>
                          <a:latin typeface="Calibri" pitchFamily="34" charset="0"/>
                        </a:rPr>
                        <a:t>Παράσταση Καραγκιόζη « Ο Μ.  Αλέξανδρος και το καταραμένο φίδι».</a:t>
                      </a:r>
                    </a:p>
                    <a:p>
                      <a:pPr marL="342900" marR="0" lvl="0" indent="-342900" algn="l" defTabSz="914400" rtl="0" eaLnBrk="1" fontAlgn="base" latinLnBrk="0" hangingPunct="1">
                        <a:lnSpc>
                          <a:spcPct val="100000"/>
                        </a:lnSpc>
                        <a:spcBef>
                          <a:spcPct val="0"/>
                        </a:spcBef>
                        <a:spcAft>
                          <a:spcPct val="0"/>
                        </a:spcAft>
                        <a:buClrTx/>
                        <a:buSzTx/>
                        <a:buFont typeface="+mj-lt"/>
                        <a:buAutoNum type="arabicPeriod"/>
                        <a:tabLst/>
                      </a:pPr>
                      <a:endParaRPr lang="el-GR" sz="1600" i="1" kern="1200" baseline="0" dirty="0" smtClean="0">
                        <a:solidFill>
                          <a:schemeClr val="tx1"/>
                        </a:solidFill>
                        <a:latin typeface="+mn-lt"/>
                        <a:ea typeface="+mn-ea"/>
                        <a:cs typeface="+mn-cs"/>
                      </a:endParaRPr>
                    </a:p>
                    <a:p>
                      <a:pPr marL="342900" marR="0" lvl="0" indent="-342900" algn="l" defTabSz="914400" rtl="0" eaLnBrk="1" fontAlgn="base" latinLnBrk="0" hangingPunct="1">
                        <a:lnSpc>
                          <a:spcPct val="100000"/>
                        </a:lnSpc>
                        <a:spcBef>
                          <a:spcPct val="0"/>
                        </a:spcBef>
                        <a:spcAft>
                          <a:spcPct val="0"/>
                        </a:spcAft>
                        <a:buClrTx/>
                        <a:buSzTx/>
                        <a:buFont typeface="+mj-lt"/>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chemeClr val="bg1">
                            <a:lumMod val="6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1" i="0" u="none" strike="noStrike" cap="none" normalizeH="0" baseline="0" dirty="0" smtClean="0">
                          <a:ln>
                            <a:noFill/>
                          </a:ln>
                          <a:solidFill>
                            <a:schemeClr val="bg1">
                              <a:lumMod val="65000"/>
                            </a:schemeClr>
                          </a:solidFill>
                          <a:effectLst/>
                          <a:latin typeface="Calibri" pitchFamily="34" charset="0"/>
                        </a:rPr>
                        <a:t> </a:t>
                      </a:r>
                      <a:r>
                        <a:rPr kumimoji="0" lang="el-GR" sz="1600" b="0" i="0" u="none" strike="noStrike" cap="none" normalizeH="0" baseline="0" dirty="0" smtClean="0">
                          <a:ln>
                            <a:noFill/>
                          </a:ln>
                          <a:solidFill>
                            <a:schemeClr val="bg1">
                              <a:lumMod val="65000"/>
                            </a:schemeClr>
                          </a:solidFill>
                          <a:effectLst/>
                          <a:latin typeface="Calibri" pitchFamily="34" charset="0"/>
                        </a:rPr>
                        <a:t>Φτιάχνουμε  τις δικές μας φιγούρες.</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chemeClr val="bg1">
                              <a:lumMod val="65000"/>
                            </a:schemeClr>
                          </a:solidFill>
                          <a:effectLst/>
                          <a:latin typeface="Calibri" pitchFamily="34" charset="0"/>
                        </a:rPr>
                        <a:t> Ένας Καραγκιοζοπαίχτης στην τάξη μας.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bg1">
                            <a:lumMod val="6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r h="43715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solidFill>
                          <a:effectLst/>
                          <a:latin typeface="Calibri" pitchFamily="34" charset="0"/>
                        </a:rPr>
                        <a:t>Εννοιολογώντας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8163D">
                        <a:alpha val="89018"/>
                      </a:srgbClr>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rgbClr val="000000"/>
                          </a:solidFill>
                          <a:effectLst/>
                          <a:latin typeface="Calibri" pitchFamily="34" charset="0"/>
                        </a:rPr>
                        <a:t>Αναλύοντας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D1F1F"/>
                    </a:solidFill>
                  </a:tcPr>
                </a:tc>
                <a:tc hMerge="1">
                  <a:txBody>
                    <a:bodyPr/>
                    <a:lstStyle/>
                    <a:p>
                      <a:endParaRPr lang="el-GR"/>
                    </a:p>
                  </a:txBody>
                  <a:tcPr/>
                </a:tc>
              </a:tr>
              <a:tr h="198655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Ορολογία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Βάζουμε τίτλο στο πανό μας.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Θεωρία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1" i="0" u="none" strike="noStrike" cap="none" normalizeH="0" baseline="0" dirty="0" smtClean="0">
                          <a:ln>
                            <a:noFill/>
                          </a:ln>
                          <a:solidFill>
                            <a:srgbClr val="000000"/>
                          </a:solidFill>
                          <a:effectLst/>
                          <a:latin typeface="Calibri" pitchFamily="34" charset="0"/>
                        </a:rPr>
                        <a:t> </a:t>
                      </a:r>
                      <a:r>
                        <a:rPr kumimoji="0" lang="el-GR" sz="1600" b="0" i="0" u="none" strike="noStrike" cap="none" normalizeH="0" baseline="0" dirty="0" smtClean="0">
                          <a:ln>
                            <a:noFill/>
                          </a:ln>
                          <a:solidFill>
                            <a:srgbClr val="000000"/>
                          </a:solidFill>
                          <a:effectLst/>
                          <a:latin typeface="Calibri" pitchFamily="34" charset="0"/>
                        </a:rPr>
                        <a:t>Το πανό της παράστασης.</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Λειτουργικά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Το επιτραπέζιο του Καραγκιόζη.</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4" name="3 - Έλλειψη"/>
          <p:cNvSpPr/>
          <p:nvPr/>
        </p:nvSpPr>
        <p:spPr>
          <a:xfrm>
            <a:off x="3347864" y="3212976"/>
            <a:ext cx="2304256" cy="1287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b="1" dirty="0" smtClean="0">
                <a:solidFill>
                  <a:schemeClr val="tx1"/>
                </a:solidFill>
              </a:rPr>
              <a:t>Ο Καραγκιόζης και το θέατρο σκιών</a:t>
            </a:r>
            <a:endParaRPr lang="el-GR" b="1" dirty="0">
              <a:solidFill>
                <a:schemeClr val="tx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353" name="Group 17"/>
          <p:cNvGraphicFramePr>
            <a:graphicFrameLocks noGrp="1"/>
          </p:cNvGraphicFramePr>
          <p:nvPr>
            <p:ph sz="half" idx="4294967295"/>
          </p:nvPr>
        </p:nvGraphicFramePr>
        <p:xfrm>
          <a:off x="468313" y="471745"/>
          <a:ext cx="8208143" cy="6217920"/>
        </p:xfrm>
        <a:graphic>
          <a:graphicData uri="http://schemas.openxmlformats.org/drawingml/2006/table">
            <a:tbl>
              <a:tblPr/>
              <a:tblGrid>
                <a:gridCol w="4105605"/>
                <a:gridCol w="4102538"/>
              </a:tblGrid>
              <a:tr h="356094">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mn-lt"/>
                          <a:cs typeface="Arial" charset="0"/>
                        </a:rPr>
                        <a:t>Αναλύοντας λειτουργικά</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D1F1F">
                        <a:alpha val="89018"/>
                      </a:srgbClr>
                    </a:solidFill>
                  </a:tcPr>
                </a:tc>
                <a:tc hMerge="1">
                  <a:txBody>
                    <a:bodyPr/>
                    <a:lstStyle/>
                    <a:p>
                      <a:endParaRPr lang="el-GR"/>
                    </a:p>
                  </a:txBody>
                  <a:tcPr/>
                </a:tc>
              </a:tr>
              <a:tr h="569750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                          Στόχοι: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                 </a:t>
                      </a:r>
                      <a:r>
                        <a:rPr lang="el-GR" sz="1800" b="0" kern="1200" baseline="0" dirty="0" smtClean="0">
                          <a:solidFill>
                            <a:schemeClr val="tx1"/>
                          </a:solidFill>
                          <a:latin typeface="+mn-lt"/>
                          <a:ea typeface="+mn-ea"/>
                          <a:cs typeface="+mn-cs"/>
                        </a:rPr>
                        <a:t>να </a:t>
                      </a:r>
                      <a:r>
                        <a:rPr lang="el-GR" sz="1800" kern="1200" baseline="0" dirty="0" smtClean="0">
                          <a:solidFill>
                            <a:schemeClr val="tx1"/>
                          </a:solidFill>
                          <a:latin typeface="+mn-lt"/>
                          <a:ea typeface="+mn-ea"/>
                          <a:cs typeface="+mn-cs"/>
                        </a:rPr>
                        <a:t>μάθουν να παίζουν ομαδικά,   υπακούοντας και ακολουθώντας τους κανόνες της ομάδας και του επιτραπέζιου, </a:t>
                      </a:r>
                    </a:p>
                    <a:p>
                      <a:pPr>
                        <a:buFont typeface="Arial" pitchFamily="34" charset="0"/>
                        <a:buChar char="•"/>
                      </a:pPr>
                      <a:r>
                        <a:rPr lang="el-GR" sz="1800" kern="1200" baseline="0" dirty="0" smtClean="0">
                          <a:solidFill>
                            <a:schemeClr val="tx1"/>
                          </a:solidFill>
                          <a:latin typeface="+mn-lt"/>
                          <a:ea typeface="+mn-ea"/>
                          <a:cs typeface="+mn-cs"/>
                        </a:rPr>
                        <a:t> να μάθουν να πορεύονται σύμφωνα με τοις οδηγίες του ζαριού.</a:t>
                      </a:r>
                    </a:p>
                    <a:p>
                      <a:pPr>
                        <a:buFont typeface="Arial" pitchFamily="34" charset="0"/>
                        <a:buChar char="•"/>
                      </a:pPr>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Εκπαιδευτικό υλικό: </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rgbClr val="000000"/>
                          </a:solidFill>
                          <a:effectLst/>
                          <a:latin typeface="+mn-lt"/>
                          <a:cs typeface="Arial" charset="0"/>
                        </a:rPr>
                        <a:t> υλικά χειροτεχνίας για την κατασκευή του επιτραπέζιου,</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rgbClr val="000000"/>
                          </a:solidFill>
                          <a:effectLst/>
                          <a:latin typeface="+mn-lt"/>
                          <a:cs typeface="Arial" charset="0"/>
                        </a:rPr>
                        <a:t> αυτοσχέδιο ζάρι,</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rgbClr val="000000"/>
                          </a:solidFill>
                          <a:effectLst/>
                          <a:latin typeface="+mn-lt"/>
                          <a:cs typeface="Arial" charset="0"/>
                        </a:rPr>
                        <a:t> </a:t>
                      </a:r>
                      <a:r>
                        <a:rPr kumimoji="0" lang="el-GR" sz="1800" b="0" i="0" u="none" strike="noStrike" kern="1200" cap="none" normalizeH="0" baseline="0" dirty="0" smtClean="0">
                          <a:ln>
                            <a:noFill/>
                          </a:ln>
                          <a:solidFill>
                            <a:schemeClr val="tx1"/>
                          </a:solidFill>
                          <a:effectLst/>
                          <a:latin typeface="+mn-lt"/>
                          <a:ea typeface="+mn-ea"/>
                          <a:cs typeface="+mn-cs"/>
                        </a:rPr>
                        <a:t>κ</a:t>
                      </a:r>
                      <a:r>
                        <a:rPr lang="el-GR" sz="1800" kern="1200" baseline="0" dirty="0" smtClean="0">
                          <a:solidFill>
                            <a:schemeClr val="tx1"/>
                          </a:solidFill>
                          <a:latin typeface="+mn-lt"/>
                          <a:ea typeface="+mn-ea"/>
                          <a:cs typeface="+mn-cs"/>
                        </a:rPr>
                        <a:t>ονκάρδες με το χαρακτηριστικό της κάθε ομάδας.</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Περιγραφή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Δραστηριότητας: </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1200" b="1" i="1" u="none" strike="noStrike" cap="none" normalizeH="0" baseline="0" dirty="0" smtClean="0">
                        <a:ln>
                          <a:noFill/>
                        </a:ln>
                        <a:solidFill>
                          <a:srgbClr val="000000"/>
                        </a:solidFill>
                        <a:effectLst/>
                        <a:latin typeface="Arial" charset="0"/>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1200" b="1" i="1" u="none" strike="noStrike" cap="none" normalizeH="0" baseline="0" dirty="0" smtClean="0">
                        <a:ln>
                          <a:noFill/>
                        </a:ln>
                        <a:solidFill>
                          <a:srgbClr val="000000"/>
                        </a:solidFill>
                        <a:effectLst/>
                        <a:latin typeface="Arial" charset="0"/>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1400" b="0"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400" b="0"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400" b="0"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Arial"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5" name="7 - Έλλειψη"/>
          <p:cNvSpPr>
            <a:spLocks noChangeArrowheads="1"/>
          </p:cNvSpPr>
          <p:nvPr/>
        </p:nvSpPr>
        <p:spPr bwMode="auto">
          <a:xfrm rot="8371174">
            <a:off x="-288187" y="355342"/>
            <a:ext cx="2790825" cy="1362904"/>
          </a:xfrm>
          <a:prstGeom prst="ellipse">
            <a:avLst/>
          </a:prstGeom>
          <a:solidFill>
            <a:schemeClr val="bg1"/>
          </a:solidFill>
          <a:ln w="25400" algn="ctr">
            <a:solidFill>
              <a:srgbClr val="385D8A"/>
            </a:solidFill>
            <a:round/>
            <a:headEnd/>
            <a:tailEnd/>
          </a:ln>
        </p:spPr>
        <p:txBody>
          <a:bodyPr rot="10800000" anchor="ctr"/>
          <a:lstStyle/>
          <a:p>
            <a:pPr algn="ctr"/>
            <a:r>
              <a:rPr lang="el-GR" b="1" dirty="0" smtClean="0"/>
              <a:t>ΤΟ ΕΠΙΤΡΑΠΕΖΙΟ  ΤΟΥ ΚΑΡΑΓΚΙΟΖΗ</a:t>
            </a:r>
            <a:endParaRPr lang="el-GR" b="1" dirty="0"/>
          </a:p>
        </p:txBody>
      </p:sp>
      <p:pic>
        <p:nvPicPr>
          <p:cNvPr id="6" name="5 - Εικόνα" descr="100_8591.JPG"/>
          <p:cNvPicPr>
            <a:picLocks noChangeAspect="1"/>
          </p:cNvPicPr>
          <p:nvPr/>
        </p:nvPicPr>
        <p:blipFill>
          <a:blip r:embed="rId3" cstate="print"/>
          <a:stretch>
            <a:fillRect/>
          </a:stretch>
        </p:blipFill>
        <p:spPr>
          <a:xfrm>
            <a:off x="2339752" y="4221088"/>
            <a:ext cx="1224136" cy="815887"/>
          </a:xfrm>
          <a:prstGeom prst="rect">
            <a:avLst/>
          </a:prstGeom>
        </p:spPr>
      </p:pic>
      <p:pic>
        <p:nvPicPr>
          <p:cNvPr id="13" name="12 - Εικόνα" descr="100_8685.JPG"/>
          <p:cNvPicPr>
            <a:picLocks noChangeAspect="1"/>
          </p:cNvPicPr>
          <p:nvPr/>
        </p:nvPicPr>
        <p:blipFill>
          <a:blip r:embed="rId4" cstate="print"/>
          <a:stretch>
            <a:fillRect/>
          </a:stretch>
        </p:blipFill>
        <p:spPr>
          <a:xfrm rot="16200000">
            <a:off x="2807912" y="4833048"/>
            <a:ext cx="1007896" cy="1944216"/>
          </a:xfrm>
          <a:prstGeom prst="rect">
            <a:avLst/>
          </a:prstGeom>
        </p:spPr>
      </p:pic>
      <p:pic>
        <p:nvPicPr>
          <p:cNvPr id="14" name="13 - Εικόνα" descr="100_8642.JPG"/>
          <p:cNvPicPr>
            <a:picLocks noChangeAspect="1"/>
          </p:cNvPicPr>
          <p:nvPr/>
        </p:nvPicPr>
        <p:blipFill>
          <a:blip r:embed="rId5" cstate="print"/>
          <a:stretch>
            <a:fillRect/>
          </a:stretch>
        </p:blipFill>
        <p:spPr>
          <a:xfrm>
            <a:off x="4716016" y="908720"/>
            <a:ext cx="3816424" cy="2664296"/>
          </a:xfrm>
          <a:prstGeom prst="rect">
            <a:avLst/>
          </a:prstGeom>
        </p:spPr>
      </p:pic>
      <p:pic>
        <p:nvPicPr>
          <p:cNvPr id="15" name="14 - Εικόνα" descr="100_8648.JPG"/>
          <p:cNvPicPr>
            <a:picLocks noChangeAspect="1"/>
          </p:cNvPicPr>
          <p:nvPr/>
        </p:nvPicPr>
        <p:blipFill>
          <a:blip r:embed="rId6" cstate="print"/>
          <a:stretch>
            <a:fillRect/>
          </a:stretch>
        </p:blipFill>
        <p:spPr>
          <a:xfrm>
            <a:off x="4716016" y="3645024"/>
            <a:ext cx="3816424" cy="2663966"/>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30"/>
          <p:cNvGraphicFramePr>
            <a:graphicFrameLocks/>
          </p:cNvGraphicFramePr>
          <p:nvPr/>
        </p:nvGraphicFramePr>
        <p:xfrm>
          <a:off x="323529" y="332656"/>
          <a:ext cx="8352929" cy="6122218"/>
        </p:xfrm>
        <a:graphic>
          <a:graphicData uri="http://schemas.openxmlformats.org/drawingml/2006/table">
            <a:tbl>
              <a:tblPr/>
              <a:tblGrid>
                <a:gridCol w="2089019"/>
                <a:gridCol w="2087445"/>
                <a:gridCol w="2089019"/>
                <a:gridCol w="2087446"/>
              </a:tblGrid>
              <a:tr h="43715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Βιώνοντας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Calibri" pitchFamily="34" charset="0"/>
                        </a:rPr>
                        <a:t>Εφαρμόζοντας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solidFill>
                  </a:tcPr>
                </a:tc>
                <a:tc hMerge="1">
                  <a:txBody>
                    <a:bodyPr/>
                    <a:lstStyle/>
                    <a:p>
                      <a:endParaRPr lang="el-GR"/>
                    </a:p>
                  </a:txBody>
                  <a:tcPr/>
                </a:tc>
              </a:tr>
              <a:tr h="31878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Η βαλίτσα του Καραγκιόζη.</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Νέο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Η ιστορία του Καραγκιόζη.</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lang="en-US" sz="1600" i="1" kern="1200" baseline="0" dirty="0" smtClean="0">
                          <a:solidFill>
                            <a:schemeClr val="tx1"/>
                          </a:solidFill>
                          <a:latin typeface="+mn-lt"/>
                          <a:ea typeface="+mn-ea"/>
                          <a:cs typeface="+mn-cs"/>
                          <a:hlinkClick r:id="rId2"/>
                        </a:rPr>
                        <a:t>www.karagiozismuseum.gr</a:t>
                      </a:r>
                      <a:endParaRPr lang="el-GR" sz="1600" i="1" kern="1200" baseline="0" dirty="0" smtClean="0">
                        <a:solidFill>
                          <a:schemeClr val="tx1"/>
                        </a:solidFill>
                        <a:latin typeface="+mn-lt"/>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1" u="none" strike="noStrike" kern="1200" cap="none" normalizeH="0" baseline="0" dirty="0" smtClean="0">
                          <a:ln>
                            <a:noFill/>
                          </a:ln>
                          <a:solidFill>
                            <a:schemeClr val="tx1"/>
                          </a:solidFill>
                          <a:effectLst/>
                          <a:latin typeface="+mn-lt"/>
                          <a:ea typeface="+mn-ea"/>
                          <a:cs typeface="+mn-cs"/>
                        </a:rPr>
                        <a:t> </a:t>
                      </a:r>
                      <a:r>
                        <a:rPr kumimoji="0" lang="el-GR" sz="1600" b="0" i="0" u="none" strike="noStrike" cap="none" normalizeH="0" baseline="0" dirty="0" smtClean="0">
                          <a:ln>
                            <a:noFill/>
                          </a:ln>
                          <a:solidFill>
                            <a:srgbClr val="000000"/>
                          </a:solidFill>
                          <a:effectLst/>
                          <a:latin typeface="Calibri" pitchFamily="34" charset="0"/>
                        </a:rPr>
                        <a:t>Παράσταση Καραγκιόζη « Ο Μ.  Αλέξανδρος και το καταραμένο φίδι».</a:t>
                      </a:r>
                    </a:p>
                    <a:p>
                      <a:pPr marL="342900" marR="0" lvl="0" indent="-342900" algn="l" defTabSz="914400" rtl="0" eaLnBrk="1" fontAlgn="base" latinLnBrk="0" hangingPunct="1">
                        <a:lnSpc>
                          <a:spcPct val="100000"/>
                        </a:lnSpc>
                        <a:spcBef>
                          <a:spcPct val="0"/>
                        </a:spcBef>
                        <a:spcAft>
                          <a:spcPct val="0"/>
                        </a:spcAft>
                        <a:buClrTx/>
                        <a:buSzTx/>
                        <a:buFont typeface="+mj-lt"/>
                        <a:buAutoNum type="arabicPeriod"/>
                        <a:tabLst/>
                      </a:pPr>
                      <a:endParaRPr lang="el-GR" sz="1600" i="1" kern="1200" baseline="0" dirty="0" smtClean="0">
                        <a:solidFill>
                          <a:schemeClr val="tx1"/>
                        </a:solidFill>
                        <a:latin typeface="+mn-lt"/>
                        <a:ea typeface="+mn-ea"/>
                        <a:cs typeface="+mn-cs"/>
                      </a:endParaRPr>
                    </a:p>
                    <a:p>
                      <a:pPr marL="342900" marR="0" lvl="0" indent="-342900" algn="l" defTabSz="914400" rtl="0" eaLnBrk="1" fontAlgn="base" latinLnBrk="0" hangingPunct="1">
                        <a:lnSpc>
                          <a:spcPct val="100000"/>
                        </a:lnSpc>
                        <a:spcBef>
                          <a:spcPct val="0"/>
                        </a:spcBef>
                        <a:spcAft>
                          <a:spcPct val="0"/>
                        </a:spcAft>
                        <a:buClrTx/>
                        <a:buSzTx/>
                        <a:buFont typeface="+mj-lt"/>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1" i="0" u="none" strike="noStrike" cap="none" normalizeH="0" baseline="0" dirty="0" smtClean="0">
                          <a:ln>
                            <a:noFill/>
                          </a:ln>
                          <a:solidFill>
                            <a:srgbClr val="000000"/>
                          </a:solidFill>
                          <a:effectLst/>
                          <a:latin typeface="Calibri" pitchFamily="34" charset="0"/>
                        </a:rPr>
                        <a:t> </a:t>
                      </a:r>
                      <a:r>
                        <a:rPr kumimoji="0" lang="el-GR" sz="1600" b="0" i="0" u="none" strike="noStrike" cap="none" normalizeH="0" baseline="0" dirty="0" smtClean="0">
                          <a:ln>
                            <a:noFill/>
                          </a:ln>
                          <a:solidFill>
                            <a:srgbClr val="000000"/>
                          </a:solidFill>
                          <a:effectLst/>
                          <a:latin typeface="Calibri" pitchFamily="34" charset="0"/>
                        </a:rPr>
                        <a:t>Φτιάχνουμε  τις δικές μας φιγούρες.</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Ένας Καραγκιοζοπαίχτης στην τάξη μας.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43715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solidFill>
                          <a:effectLst/>
                          <a:latin typeface="Calibri" pitchFamily="34" charset="0"/>
                        </a:rPr>
                        <a:t>Εννοιολογώντας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8163D">
                        <a:alpha val="89018"/>
                      </a:srgbClr>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rgbClr val="000000"/>
                          </a:solidFill>
                          <a:effectLst/>
                          <a:latin typeface="Calibri" pitchFamily="34" charset="0"/>
                        </a:rPr>
                        <a:t>Αναλύοντας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D1F1F"/>
                    </a:solidFill>
                  </a:tcPr>
                </a:tc>
                <a:tc hMerge="1">
                  <a:txBody>
                    <a:bodyPr/>
                    <a:lstStyle/>
                    <a:p>
                      <a:endParaRPr lang="el-GR"/>
                    </a:p>
                  </a:txBody>
                  <a:tcPr/>
                </a:tc>
              </a:tr>
              <a:tr h="198655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Ορολογία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Βάζουμε τίτλο στο πανό μας.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Θεωρία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1" i="0" u="none" strike="noStrike" cap="none" normalizeH="0" baseline="0" dirty="0" smtClean="0">
                          <a:ln>
                            <a:noFill/>
                          </a:ln>
                          <a:solidFill>
                            <a:srgbClr val="000000"/>
                          </a:solidFill>
                          <a:effectLst/>
                          <a:latin typeface="Calibri" pitchFamily="34" charset="0"/>
                        </a:rPr>
                        <a:t> </a:t>
                      </a:r>
                      <a:r>
                        <a:rPr kumimoji="0" lang="el-GR" sz="1600" b="0" i="0" u="none" strike="noStrike" cap="none" normalizeH="0" baseline="0" dirty="0" smtClean="0">
                          <a:ln>
                            <a:noFill/>
                          </a:ln>
                          <a:solidFill>
                            <a:srgbClr val="000000"/>
                          </a:solidFill>
                          <a:effectLst/>
                          <a:latin typeface="Calibri" pitchFamily="34" charset="0"/>
                        </a:rPr>
                        <a:t>Το πανό της παράστασης.</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Λειτουργικά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Το επιτραπέζιο του Καραγκιόζη.</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4" name="3 - Έλλειψη"/>
          <p:cNvSpPr/>
          <p:nvPr/>
        </p:nvSpPr>
        <p:spPr>
          <a:xfrm>
            <a:off x="3347864" y="3212976"/>
            <a:ext cx="2304256" cy="1287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b="1" dirty="0" smtClean="0">
                <a:solidFill>
                  <a:schemeClr val="tx1"/>
                </a:solidFill>
              </a:rPr>
              <a:t>Ο Καραγκιόζης και το θέατρο σκιών</a:t>
            </a:r>
            <a:endParaRPr lang="el-GR" b="1" dirty="0">
              <a:solidFill>
                <a:schemeClr val="tx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72" name="Group 44"/>
          <p:cNvGraphicFramePr>
            <a:graphicFrameLocks noGrp="1"/>
          </p:cNvGraphicFramePr>
          <p:nvPr>
            <p:ph sz="half" idx="4294967295"/>
          </p:nvPr>
        </p:nvGraphicFramePr>
        <p:xfrm>
          <a:off x="467543" y="404664"/>
          <a:ext cx="8208913" cy="6048672"/>
        </p:xfrm>
        <a:graphic>
          <a:graphicData uri="http://schemas.openxmlformats.org/drawingml/2006/table">
            <a:tbl>
              <a:tblPr/>
              <a:tblGrid>
                <a:gridCol w="4105223"/>
                <a:gridCol w="4103690"/>
              </a:tblGrid>
              <a:tr h="555582">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mn-lt"/>
                          <a:cs typeface="Arial" charset="0"/>
                        </a:rPr>
                        <a:t>Εφαρμόζοντας κατάλληλα</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alpha val="89018"/>
                      </a:srgbClr>
                    </a:solidFill>
                  </a:tcPr>
                </a:tc>
                <a:tc hMerge="1">
                  <a:txBody>
                    <a:bodyPr/>
                    <a:lstStyle/>
                    <a:p>
                      <a:endParaRPr lang="el-GR"/>
                    </a:p>
                  </a:txBody>
                  <a:tcPr/>
                </a:tc>
              </a:tr>
              <a:tr h="549309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Στόχοι: </a:t>
                      </a:r>
                    </a:p>
                    <a:p>
                      <a:pPr>
                        <a:buFont typeface="Arial" pitchFamily="34" charset="0"/>
                        <a:buChar char="•"/>
                      </a:pPr>
                      <a:r>
                        <a:rPr kumimoji="0" lang="el-GR" sz="1800" b="0" i="0" u="none" strike="noStrike" kern="1200" cap="none" normalizeH="0" baseline="0" dirty="0" smtClean="0">
                          <a:ln>
                            <a:noFill/>
                          </a:ln>
                          <a:solidFill>
                            <a:srgbClr val="000000"/>
                          </a:solidFill>
                          <a:effectLst/>
                          <a:latin typeface="+mn-lt"/>
                          <a:ea typeface="+mn-ea"/>
                          <a:cs typeface="Arial" charset="0"/>
                        </a:rPr>
                        <a:t>  </a:t>
                      </a:r>
                      <a:r>
                        <a:rPr kumimoji="0" lang="el-GR" sz="1800" b="0" i="0" u="none" strike="noStrike" kern="1200" cap="none" normalizeH="0" baseline="0" dirty="0" smtClean="0">
                          <a:ln>
                            <a:noFill/>
                          </a:ln>
                          <a:solidFill>
                            <a:schemeClr val="tx1"/>
                          </a:solidFill>
                          <a:effectLst/>
                          <a:latin typeface="+mn-lt"/>
                          <a:ea typeface="+mn-ea"/>
                          <a:cs typeface="+mn-cs"/>
                        </a:rPr>
                        <a:t>κ</a:t>
                      </a:r>
                      <a:r>
                        <a:rPr lang="el-GR" sz="1800" kern="1200" baseline="0" dirty="0" smtClean="0">
                          <a:solidFill>
                            <a:schemeClr val="tx1"/>
                          </a:solidFill>
                          <a:latin typeface="+mn-lt"/>
                          <a:ea typeface="+mn-ea"/>
                          <a:cs typeface="+mn-cs"/>
                        </a:rPr>
                        <a:t>όβουν με το χέρι ή με ψαλίδι για κάποιο σκοπό,</a:t>
                      </a:r>
                    </a:p>
                    <a:p>
                      <a:pPr>
                        <a:buFont typeface="Arial" pitchFamily="34" charset="0"/>
                        <a:buChar char="•"/>
                      </a:pPr>
                      <a:r>
                        <a:rPr lang="el-GR" sz="1800" kern="1200" baseline="0" dirty="0" smtClean="0">
                          <a:solidFill>
                            <a:schemeClr val="tx1"/>
                          </a:solidFill>
                          <a:latin typeface="+mn-lt"/>
                          <a:ea typeface="+mn-ea"/>
                          <a:cs typeface="+mn-cs"/>
                        </a:rPr>
                        <a:t> να επιλέγουν και να κολλούν χαρτόνια και να κάνουν καρτεπικολήσεις</a:t>
                      </a:r>
                    </a:p>
                    <a:p>
                      <a:r>
                        <a:rPr lang="el-GR" sz="1800" kern="1200" baseline="0" dirty="0" smtClean="0">
                          <a:solidFill>
                            <a:schemeClr val="tx1"/>
                          </a:solidFill>
                          <a:latin typeface="+mn-lt"/>
                          <a:ea typeface="+mn-ea"/>
                          <a:cs typeface="+mn-cs"/>
                        </a:rPr>
                        <a:t>με διάφορα υλικά.</a:t>
                      </a:r>
                    </a:p>
                    <a:p>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Εκπαιδευτικό υλικό: </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1" i="0" u="none" strike="noStrike" kern="1200" cap="none" normalizeH="0" baseline="0" dirty="0" smtClean="0">
                          <a:ln>
                            <a:noFill/>
                          </a:ln>
                          <a:solidFill>
                            <a:srgbClr val="000000"/>
                          </a:solidFill>
                          <a:effectLst/>
                          <a:latin typeface="+mn-lt"/>
                          <a:ea typeface="+mn-ea"/>
                          <a:cs typeface="Arial" charset="0"/>
                        </a:rPr>
                        <a:t> </a:t>
                      </a:r>
                      <a:r>
                        <a:rPr kumimoji="0" lang="el-GR" sz="1800" b="0" i="0" u="none" strike="noStrike" kern="1200" cap="none" normalizeH="0" baseline="0" dirty="0" smtClean="0">
                          <a:ln>
                            <a:noFill/>
                          </a:ln>
                          <a:solidFill>
                            <a:schemeClr val="tx1"/>
                          </a:solidFill>
                          <a:effectLst/>
                          <a:latin typeface="+mn-lt"/>
                          <a:ea typeface="+mn-ea"/>
                          <a:cs typeface="+mn-cs"/>
                        </a:rPr>
                        <a:t>τ</a:t>
                      </a:r>
                      <a:r>
                        <a:rPr lang="el-GR" sz="1800" kern="1200" baseline="0" dirty="0" smtClean="0">
                          <a:solidFill>
                            <a:schemeClr val="tx1"/>
                          </a:solidFill>
                          <a:latin typeface="+mn-lt"/>
                          <a:ea typeface="+mn-ea"/>
                          <a:cs typeface="+mn-cs"/>
                        </a:rPr>
                        <a:t>υπωμένες φιγούρες σε χαρτί κάνσον</a:t>
                      </a:r>
                      <a:endParaRPr lang="en-US" sz="1800" kern="1200" baseline="0" dirty="0" smtClean="0">
                        <a:solidFill>
                          <a:schemeClr val="tx1"/>
                        </a:solidFill>
                        <a:latin typeface="+mn-lt"/>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lang="el-GR" sz="1800" kern="1200" baseline="0" dirty="0" smtClean="0">
                          <a:solidFill>
                            <a:schemeClr val="tx1"/>
                          </a:solidFill>
                          <a:latin typeface="+mn-lt"/>
                          <a:ea typeface="+mn-ea"/>
                          <a:cs typeface="+mn-cs"/>
                        </a:rPr>
                        <a:t> Η/Υ</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lang="el-GR" sz="1800" kern="1200" baseline="0" dirty="0" smtClean="0">
                          <a:solidFill>
                            <a:schemeClr val="tx1"/>
                          </a:solidFill>
                          <a:latin typeface="+mn-lt"/>
                          <a:ea typeface="+mn-ea"/>
                          <a:cs typeface="+mn-cs"/>
                        </a:rPr>
                        <a:t> υλικά χειροτεχνίας</a:t>
                      </a:r>
                    </a:p>
                    <a:p>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Περιγραφή</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     Δραστηριότητας: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Arial"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pic>
        <p:nvPicPr>
          <p:cNvPr id="6" name="5 - Εικόνα" descr="100_8402.JPG"/>
          <p:cNvPicPr>
            <a:picLocks noChangeAspect="1"/>
          </p:cNvPicPr>
          <p:nvPr/>
        </p:nvPicPr>
        <p:blipFill>
          <a:blip r:embed="rId3" cstate="print"/>
          <a:stretch>
            <a:fillRect/>
          </a:stretch>
        </p:blipFill>
        <p:spPr>
          <a:xfrm>
            <a:off x="4716016" y="1700808"/>
            <a:ext cx="1944215" cy="1712569"/>
          </a:xfrm>
          <a:prstGeom prst="rect">
            <a:avLst/>
          </a:prstGeom>
        </p:spPr>
      </p:pic>
      <p:pic>
        <p:nvPicPr>
          <p:cNvPr id="11" name="10 - Εικόνα" descr="100_8403.JPG"/>
          <p:cNvPicPr>
            <a:picLocks noChangeAspect="1"/>
          </p:cNvPicPr>
          <p:nvPr/>
        </p:nvPicPr>
        <p:blipFill>
          <a:blip r:embed="rId4" cstate="print"/>
          <a:stretch>
            <a:fillRect/>
          </a:stretch>
        </p:blipFill>
        <p:spPr>
          <a:xfrm>
            <a:off x="6732240" y="1196752"/>
            <a:ext cx="1872208" cy="2736304"/>
          </a:xfrm>
          <a:prstGeom prst="rect">
            <a:avLst/>
          </a:prstGeom>
        </p:spPr>
      </p:pic>
      <p:pic>
        <p:nvPicPr>
          <p:cNvPr id="12" name="11 - Εικόνα" descr="100_8405.JPG"/>
          <p:cNvPicPr>
            <a:picLocks noChangeAspect="1"/>
          </p:cNvPicPr>
          <p:nvPr/>
        </p:nvPicPr>
        <p:blipFill>
          <a:blip r:embed="rId5" cstate="print"/>
          <a:stretch>
            <a:fillRect/>
          </a:stretch>
        </p:blipFill>
        <p:spPr>
          <a:xfrm>
            <a:off x="4860032" y="4077072"/>
            <a:ext cx="3528392" cy="2232248"/>
          </a:xfrm>
          <a:prstGeom prst="rect">
            <a:avLst/>
          </a:prstGeom>
        </p:spPr>
      </p:pic>
      <p:sp>
        <p:nvSpPr>
          <p:cNvPr id="5" name="7 - Έλλειψη"/>
          <p:cNvSpPr>
            <a:spLocks noChangeArrowheads="1"/>
          </p:cNvSpPr>
          <p:nvPr/>
        </p:nvSpPr>
        <p:spPr bwMode="auto">
          <a:xfrm rot="13634801">
            <a:off x="-219466" y="5147766"/>
            <a:ext cx="2790825" cy="1506840"/>
          </a:xfrm>
          <a:prstGeom prst="ellipse">
            <a:avLst/>
          </a:prstGeom>
          <a:solidFill>
            <a:schemeClr val="bg1"/>
          </a:solidFill>
          <a:ln w="25400" algn="ctr">
            <a:solidFill>
              <a:srgbClr val="385D8A"/>
            </a:solidFill>
            <a:round/>
            <a:headEnd/>
            <a:tailEnd/>
          </a:ln>
        </p:spPr>
        <p:txBody>
          <a:bodyPr rot="10800000" anchor="ctr"/>
          <a:lstStyle/>
          <a:p>
            <a:pPr algn="ctr"/>
            <a:r>
              <a:rPr lang="el-GR" b="1" dirty="0" smtClean="0"/>
              <a:t>ΦΤΙΑΧΝΟΥΜΕ ΤΙΣ ΔΙΚΕΣ ΜΑΣ ΦΙΓΟΥΡΕΣ</a:t>
            </a:r>
            <a:endParaRPr lang="el-GR" b="1" dirty="0"/>
          </a:p>
        </p:txBody>
      </p:sp>
      <p:pic>
        <p:nvPicPr>
          <p:cNvPr id="8" name="7 - Εικόνα" descr="con_karag.gif"/>
          <p:cNvPicPr>
            <a:picLocks noChangeAspect="1"/>
          </p:cNvPicPr>
          <p:nvPr/>
        </p:nvPicPr>
        <p:blipFill>
          <a:blip r:embed="rId6" cstate="print"/>
          <a:stretch>
            <a:fillRect/>
          </a:stretch>
        </p:blipFill>
        <p:spPr>
          <a:xfrm>
            <a:off x="2267744" y="5229200"/>
            <a:ext cx="2222082" cy="1157543"/>
          </a:xfrm>
          <a:prstGeom prst="rect">
            <a:avLst/>
          </a:prstGeom>
        </p:spPr>
      </p:pic>
      <p:pic>
        <p:nvPicPr>
          <p:cNvPr id="9" name="8 - Εικόνα" descr="con_vezyr.gif"/>
          <p:cNvPicPr>
            <a:picLocks noChangeAspect="1"/>
          </p:cNvPicPr>
          <p:nvPr/>
        </p:nvPicPr>
        <p:blipFill>
          <a:blip r:embed="rId7" cstate="print"/>
          <a:stretch>
            <a:fillRect/>
          </a:stretch>
        </p:blipFill>
        <p:spPr>
          <a:xfrm>
            <a:off x="2483768" y="3501008"/>
            <a:ext cx="1656184" cy="157963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44"/>
          <p:cNvGraphicFramePr>
            <a:graphicFrameLocks/>
          </p:cNvGraphicFramePr>
          <p:nvPr/>
        </p:nvGraphicFramePr>
        <p:xfrm>
          <a:off x="467544" y="404664"/>
          <a:ext cx="8208913" cy="6048672"/>
        </p:xfrm>
        <a:graphic>
          <a:graphicData uri="http://schemas.openxmlformats.org/drawingml/2006/table">
            <a:tbl>
              <a:tblPr/>
              <a:tblGrid>
                <a:gridCol w="4105223"/>
                <a:gridCol w="4103690"/>
              </a:tblGrid>
              <a:tr h="555582">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mn-lt"/>
                          <a:cs typeface="Arial" charset="0"/>
                        </a:rPr>
                        <a:t>Εφαρμόζοντας κατάλληλα</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alpha val="89018"/>
                      </a:srgbClr>
                    </a:solidFill>
                  </a:tcPr>
                </a:tc>
                <a:tc hMerge="1">
                  <a:txBody>
                    <a:bodyPr/>
                    <a:lstStyle/>
                    <a:p>
                      <a:endParaRPr lang="el-GR"/>
                    </a:p>
                  </a:txBody>
                  <a:tcPr/>
                </a:tc>
              </a:tr>
              <a:tr h="549309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Arial"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pic>
        <p:nvPicPr>
          <p:cNvPr id="3" name="2 - Εικόνα" descr="100_8474.JPG"/>
          <p:cNvPicPr>
            <a:picLocks noChangeAspect="1"/>
          </p:cNvPicPr>
          <p:nvPr/>
        </p:nvPicPr>
        <p:blipFill>
          <a:blip r:embed="rId2" cstate="print"/>
          <a:stretch>
            <a:fillRect/>
          </a:stretch>
        </p:blipFill>
        <p:spPr>
          <a:xfrm>
            <a:off x="5004048" y="1196752"/>
            <a:ext cx="3384376" cy="4968552"/>
          </a:xfrm>
          <a:prstGeom prst="rect">
            <a:avLst/>
          </a:prstGeom>
        </p:spPr>
      </p:pic>
      <p:pic>
        <p:nvPicPr>
          <p:cNvPr id="2" name="1 - Εικόνα" descr="100_8460.JPG"/>
          <p:cNvPicPr>
            <a:picLocks noChangeAspect="1"/>
          </p:cNvPicPr>
          <p:nvPr/>
        </p:nvPicPr>
        <p:blipFill>
          <a:blip r:embed="rId3" cstate="print"/>
          <a:stretch>
            <a:fillRect/>
          </a:stretch>
        </p:blipFill>
        <p:spPr>
          <a:xfrm>
            <a:off x="2627784" y="1052736"/>
            <a:ext cx="1865348" cy="2798722"/>
          </a:xfrm>
          <a:prstGeom prst="rect">
            <a:avLst/>
          </a:prstGeom>
        </p:spPr>
      </p:pic>
      <p:pic>
        <p:nvPicPr>
          <p:cNvPr id="4" name="3 - Εικόνα" descr="100_8459.JPG"/>
          <p:cNvPicPr>
            <a:picLocks noChangeAspect="1"/>
          </p:cNvPicPr>
          <p:nvPr/>
        </p:nvPicPr>
        <p:blipFill>
          <a:blip r:embed="rId4" cstate="print"/>
          <a:stretch>
            <a:fillRect/>
          </a:stretch>
        </p:blipFill>
        <p:spPr>
          <a:xfrm>
            <a:off x="755576" y="4005064"/>
            <a:ext cx="3456384" cy="2201294"/>
          </a:xfrm>
          <a:prstGeom prst="rect">
            <a:avLst/>
          </a:prstGeom>
        </p:spPr>
      </p:pic>
      <p:pic>
        <p:nvPicPr>
          <p:cNvPr id="6" name="5 - Εικόνα" descr="100_8407.JPG"/>
          <p:cNvPicPr>
            <a:picLocks noChangeAspect="1"/>
          </p:cNvPicPr>
          <p:nvPr/>
        </p:nvPicPr>
        <p:blipFill>
          <a:blip r:embed="rId5" cstate="print"/>
          <a:stretch>
            <a:fillRect/>
          </a:stretch>
        </p:blipFill>
        <p:spPr>
          <a:xfrm>
            <a:off x="539552" y="1052736"/>
            <a:ext cx="1800200" cy="2772983"/>
          </a:xfrm>
          <a:prstGeom prst="rect">
            <a:avLst/>
          </a:prstGeo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72" name="Group 44"/>
          <p:cNvGraphicFramePr>
            <a:graphicFrameLocks noGrp="1"/>
          </p:cNvGraphicFramePr>
          <p:nvPr>
            <p:ph sz="half" idx="4294967295"/>
          </p:nvPr>
        </p:nvGraphicFramePr>
        <p:xfrm>
          <a:off x="467543" y="476672"/>
          <a:ext cx="8208913" cy="5904656"/>
        </p:xfrm>
        <a:graphic>
          <a:graphicData uri="http://schemas.openxmlformats.org/drawingml/2006/table">
            <a:tbl>
              <a:tblPr/>
              <a:tblGrid>
                <a:gridCol w="4105223"/>
                <a:gridCol w="4103690"/>
              </a:tblGrid>
              <a:tr h="542354">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mn-lt"/>
                          <a:cs typeface="Arial" charset="0"/>
                        </a:rPr>
                        <a:t>Εφαρμόζοντας κατάλληλα</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alpha val="89018"/>
                      </a:srgbClr>
                    </a:solidFill>
                  </a:tcPr>
                </a:tc>
                <a:tc hMerge="1">
                  <a:txBody>
                    <a:bodyPr/>
                    <a:lstStyle/>
                    <a:p>
                      <a:endParaRPr lang="el-GR"/>
                    </a:p>
                  </a:txBody>
                  <a:tcPr/>
                </a:tc>
              </a:tr>
              <a:tr h="536230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Στόχοι: </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rgbClr val="000000"/>
                          </a:solidFill>
                          <a:effectLst/>
                          <a:latin typeface="+mn-lt"/>
                          <a:cs typeface="Arial" charset="0"/>
                        </a:rPr>
                        <a:t> </a:t>
                      </a:r>
                      <a:r>
                        <a:rPr kumimoji="0" lang="el-GR" sz="1800" b="0" i="0" u="none" strike="noStrike" kern="1200" cap="none" normalizeH="0" baseline="0" dirty="0" smtClean="0">
                          <a:ln>
                            <a:noFill/>
                          </a:ln>
                          <a:solidFill>
                            <a:schemeClr val="tx1"/>
                          </a:solidFill>
                          <a:effectLst/>
                          <a:latin typeface="+mn-lt"/>
                          <a:ea typeface="+mn-ea"/>
                          <a:cs typeface="+mn-cs"/>
                        </a:rPr>
                        <a:t>ν</a:t>
                      </a:r>
                      <a:r>
                        <a:rPr lang="el-GR" sz="1800" kern="1200" baseline="0" dirty="0" smtClean="0">
                          <a:solidFill>
                            <a:schemeClr val="tx1"/>
                          </a:solidFill>
                          <a:latin typeface="+mn-lt"/>
                          <a:ea typeface="+mn-ea"/>
                          <a:cs typeface="+mn-cs"/>
                        </a:rPr>
                        <a:t>α βιώσουν από κοντά την διαδικασία του θεάτρου σκιών.</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Εκπαιδευτικό υλικό: </a:t>
                      </a:r>
                    </a:p>
                    <a:p>
                      <a:pPr>
                        <a:buFont typeface="Arial" pitchFamily="34" charset="0"/>
                        <a:buChar char="•"/>
                      </a:pPr>
                      <a:r>
                        <a:rPr kumimoji="0" lang="el-GR" sz="1800" b="0" i="0" u="none" strike="noStrike" cap="none" normalizeH="0" baseline="0" dirty="0" smtClean="0">
                          <a:ln>
                            <a:noFill/>
                          </a:ln>
                          <a:solidFill>
                            <a:srgbClr val="000000"/>
                          </a:solidFill>
                          <a:effectLst/>
                          <a:latin typeface="+mn-lt"/>
                          <a:cs typeface="Arial" charset="0"/>
                        </a:rPr>
                        <a:t>  </a:t>
                      </a:r>
                      <a:r>
                        <a:rPr kumimoji="0" lang="el-GR" sz="1800" b="0" i="0" u="none" strike="noStrike" kern="1200" cap="none" normalizeH="0" baseline="0" dirty="0" smtClean="0">
                          <a:ln>
                            <a:noFill/>
                          </a:ln>
                          <a:solidFill>
                            <a:schemeClr val="tx1"/>
                          </a:solidFill>
                          <a:effectLst/>
                          <a:latin typeface="+mn-lt"/>
                          <a:ea typeface="+mn-ea"/>
                          <a:cs typeface="+mn-cs"/>
                        </a:rPr>
                        <a:t>φ</a:t>
                      </a:r>
                      <a:r>
                        <a:rPr lang="el-GR" sz="1800" kern="1200" baseline="0" dirty="0" smtClean="0">
                          <a:solidFill>
                            <a:schemeClr val="tx1"/>
                          </a:solidFill>
                          <a:latin typeface="+mn-lt"/>
                          <a:ea typeface="+mn-ea"/>
                          <a:cs typeface="+mn-cs"/>
                        </a:rPr>
                        <a:t>ιγούρες Καραγκιόζη,</a:t>
                      </a:r>
                    </a:p>
                    <a:p>
                      <a:pPr>
                        <a:buFont typeface="Arial" pitchFamily="34" charset="0"/>
                        <a:buChar char="•"/>
                      </a:pPr>
                      <a:r>
                        <a:rPr lang="el-GR" sz="1800" kern="1200" baseline="0" dirty="0" smtClean="0">
                          <a:solidFill>
                            <a:schemeClr val="tx1"/>
                          </a:solidFill>
                          <a:latin typeface="+mn-lt"/>
                          <a:ea typeface="+mn-ea"/>
                          <a:cs typeface="+mn-cs"/>
                        </a:rPr>
                        <a:t> λευκό πανί,</a:t>
                      </a:r>
                    </a:p>
                    <a:p>
                      <a:pPr>
                        <a:buFont typeface="Arial" pitchFamily="34" charset="0"/>
                        <a:buChar char="•"/>
                      </a:pPr>
                      <a:r>
                        <a:rPr lang="el-GR" sz="1800" kern="1200" baseline="0" dirty="0" smtClean="0">
                          <a:solidFill>
                            <a:schemeClr val="tx1"/>
                          </a:solidFill>
                          <a:latin typeface="+mn-lt"/>
                          <a:ea typeface="+mn-ea"/>
                          <a:cs typeface="+mn-cs"/>
                        </a:rPr>
                        <a:t> κουκλοθέατρο,</a:t>
                      </a:r>
                    </a:p>
                    <a:p>
                      <a:pPr>
                        <a:buFont typeface="Arial" pitchFamily="34" charset="0"/>
                        <a:buChar char="•"/>
                      </a:pPr>
                      <a:r>
                        <a:rPr lang="el-GR" sz="1800" kern="1200" baseline="0" dirty="0" smtClean="0">
                          <a:solidFill>
                            <a:schemeClr val="tx1"/>
                          </a:solidFill>
                          <a:latin typeface="+mn-lt"/>
                          <a:ea typeface="+mn-ea"/>
                          <a:cs typeface="+mn-cs"/>
                        </a:rPr>
                        <a:t> σκηνικά.</a:t>
                      </a:r>
                    </a:p>
                    <a:p>
                      <a:pPr>
                        <a:buFont typeface="Arial" pitchFamily="34" charset="0"/>
                        <a:buNone/>
                      </a:pPr>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Περιγραφή </a:t>
                      </a:r>
                      <a:endParaRPr kumimoji="0" lang="en-US" sz="1800" b="1"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Δραστηριότητας: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Arial"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pic>
        <p:nvPicPr>
          <p:cNvPr id="7" name="6 - Εικόνα" descr="100_2733.jpg"/>
          <p:cNvPicPr>
            <a:picLocks noChangeAspect="1"/>
          </p:cNvPicPr>
          <p:nvPr/>
        </p:nvPicPr>
        <p:blipFill>
          <a:blip r:embed="rId3" cstate="print"/>
          <a:stretch>
            <a:fillRect/>
          </a:stretch>
        </p:blipFill>
        <p:spPr>
          <a:xfrm>
            <a:off x="4860032" y="1196752"/>
            <a:ext cx="3573016" cy="2358008"/>
          </a:xfrm>
          <a:prstGeom prst="rect">
            <a:avLst/>
          </a:prstGeom>
        </p:spPr>
      </p:pic>
      <p:pic>
        <p:nvPicPr>
          <p:cNvPr id="8" name="7 - Εικόνα" descr="100_2754.jpg"/>
          <p:cNvPicPr>
            <a:picLocks noChangeAspect="1"/>
          </p:cNvPicPr>
          <p:nvPr/>
        </p:nvPicPr>
        <p:blipFill>
          <a:blip r:embed="rId4" cstate="print"/>
          <a:stretch>
            <a:fillRect/>
          </a:stretch>
        </p:blipFill>
        <p:spPr>
          <a:xfrm>
            <a:off x="4860032" y="3717032"/>
            <a:ext cx="3600400" cy="2376264"/>
          </a:xfrm>
          <a:prstGeom prst="rect">
            <a:avLst/>
          </a:prstGeom>
        </p:spPr>
      </p:pic>
      <p:sp>
        <p:nvSpPr>
          <p:cNvPr id="5" name="7 - Έλλειψη"/>
          <p:cNvSpPr>
            <a:spLocks noChangeArrowheads="1"/>
          </p:cNvSpPr>
          <p:nvPr/>
        </p:nvSpPr>
        <p:spPr bwMode="auto">
          <a:xfrm rot="13488056">
            <a:off x="-324953" y="4828540"/>
            <a:ext cx="3162746" cy="1506840"/>
          </a:xfrm>
          <a:prstGeom prst="ellipse">
            <a:avLst/>
          </a:prstGeom>
          <a:solidFill>
            <a:schemeClr val="bg1"/>
          </a:solidFill>
          <a:ln w="25400" algn="ctr">
            <a:solidFill>
              <a:srgbClr val="385D8A"/>
            </a:solidFill>
            <a:round/>
            <a:headEnd/>
            <a:tailEnd/>
          </a:ln>
        </p:spPr>
        <p:txBody>
          <a:bodyPr rot="10800000" anchor="ctr"/>
          <a:lstStyle/>
          <a:p>
            <a:pPr algn="ctr"/>
            <a:r>
              <a:rPr lang="el-GR" b="1" dirty="0" smtClean="0"/>
              <a:t>ΕΝΑΣ ΚΑΡΑΓΚΙΟΖΟΠΑΙΧΤΗΣ ΣΤΗΝ ΤΑΞΗ ΜΑΣ</a:t>
            </a:r>
            <a:endParaRPr lang="el-GR" b="1" dirty="0"/>
          </a:p>
        </p:txBody>
      </p:sp>
      <p:pic>
        <p:nvPicPr>
          <p:cNvPr id="9" name="8 - Εικόνα" descr="100_2740.jpg"/>
          <p:cNvPicPr>
            <a:picLocks noChangeAspect="1"/>
          </p:cNvPicPr>
          <p:nvPr/>
        </p:nvPicPr>
        <p:blipFill>
          <a:blip r:embed="rId5" cstate="print"/>
          <a:stretch>
            <a:fillRect/>
          </a:stretch>
        </p:blipFill>
        <p:spPr>
          <a:xfrm rot="5400000">
            <a:off x="2056283" y="3856484"/>
            <a:ext cx="2996953" cy="1997968"/>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6 - Εικόνα" descr="logoLeft1.jpg"/>
          <p:cNvPicPr>
            <a:picLocks noChangeAspect="1"/>
          </p:cNvPicPr>
          <p:nvPr/>
        </p:nvPicPr>
        <p:blipFill>
          <a:blip r:embed="rId2" cstate="print"/>
          <a:srcRect/>
          <a:stretch>
            <a:fillRect/>
          </a:stretch>
        </p:blipFill>
        <p:spPr bwMode="auto">
          <a:xfrm>
            <a:off x="323528" y="908720"/>
            <a:ext cx="8472487" cy="1208088"/>
          </a:xfrm>
          <a:prstGeom prst="rect">
            <a:avLst/>
          </a:prstGeom>
          <a:noFill/>
          <a:ln w="9525">
            <a:noFill/>
            <a:miter lim="800000"/>
            <a:headEnd/>
            <a:tailEnd/>
          </a:ln>
        </p:spPr>
      </p:pic>
      <p:sp>
        <p:nvSpPr>
          <p:cNvPr id="15362" name="5 - Τίτλος"/>
          <p:cNvSpPr>
            <a:spLocks noGrp="1"/>
          </p:cNvSpPr>
          <p:nvPr>
            <p:ph type="title"/>
          </p:nvPr>
        </p:nvSpPr>
        <p:spPr>
          <a:xfrm>
            <a:off x="467544" y="548680"/>
            <a:ext cx="8229600" cy="1143000"/>
          </a:xfrm>
        </p:spPr>
        <p:txBody>
          <a:bodyPr>
            <a:noAutofit/>
          </a:bodyPr>
          <a:lstStyle/>
          <a:p>
            <a:pPr eaLnBrk="1" hangingPunct="1"/>
            <a:r>
              <a:rPr lang="el-GR" sz="4000" b="1" dirty="0" smtClean="0"/>
              <a:t>ΑΞΙΟΛΟΓΗΣΗ</a:t>
            </a:r>
            <a:br>
              <a:rPr lang="el-GR" sz="4000" b="1" dirty="0" smtClean="0"/>
            </a:br>
            <a:endParaRPr lang="el-GR" sz="4000" b="1" dirty="0" smtClean="0"/>
          </a:p>
        </p:txBody>
      </p:sp>
      <p:sp>
        <p:nvSpPr>
          <p:cNvPr id="7" name="10 - Υπότιτλος"/>
          <p:cNvSpPr>
            <a:spLocks noGrp="1"/>
          </p:cNvSpPr>
          <p:nvPr>
            <p:ph idx="1"/>
          </p:nvPr>
        </p:nvSpPr>
        <p:spPr>
          <a:xfrm>
            <a:off x="467544" y="2132856"/>
            <a:ext cx="8064896" cy="4248472"/>
          </a:xfrm>
        </p:spPr>
        <p:txBody>
          <a:bodyPr>
            <a:normAutofit/>
          </a:bodyPr>
          <a:lstStyle/>
          <a:p>
            <a:pPr eaLnBrk="1" hangingPunct="1">
              <a:buFont typeface="Arial" charset="0"/>
              <a:buNone/>
            </a:pPr>
            <a:r>
              <a:rPr lang="el-GR" sz="2400" dirty="0" smtClean="0"/>
              <a:t>	</a:t>
            </a:r>
            <a:endParaRPr lang="en-US" sz="2400" dirty="0" smtClean="0"/>
          </a:p>
          <a:p>
            <a:pPr eaLnBrk="1" hangingPunct="1">
              <a:buFont typeface="Arial" charset="0"/>
              <a:buNone/>
            </a:pPr>
            <a:r>
              <a:rPr lang="en-US" sz="2400" dirty="0" smtClean="0"/>
              <a:t>	</a:t>
            </a:r>
          </a:p>
          <a:p>
            <a:pPr eaLnBrk="1" hangingPunct="1">
              <a:buFont typeface="Arial" charset="0"/>
              <a:buNone/>
            </a:pPr>
            <a:r>
              <a:rPr lang="en-US" sz="2400" dirty="0" smtClean="0"/>
              <a:t>	</a:t>
            </a:r>
            <a:r>
              <a:rPr lang="el-GR" sz="2800" dirty="0" smtClean="0"/>
              <a:t>Η </a:t>
            </a:r>
            <a:r>
              <a:rPr lang="el-GR" sz="2800" b="1" dirty="0" smtClean="0"/>
              <a:t>πρώτη</a:t>
            </a:r>
            <a:r>
              <a:rPr lang="el-GR" sz="2800" dirty="0" smtClean="0"/>
              <a:t> θεματική ενότητα </a:t>
            </a:r>
            <a:endParaRPr lang="en-US" sz="2800" dirty="0" smtClean="0"/>
          </a:p>
          <a:p>
            <a:pPr eaLnBrk="1" hangingPunct="1">
              <a:buFont typeface="Arial" charset="0"/>
              <a:buNone/>
            </a:pPr>
            <a:r>
              <a:rPr lang="en-US" sz="2800" dirty="0" smtClean="0"/>
              <a:t>     </a:t>
            </a:r>
            <a:r>
              <a:rPr lang="el-GR" sz="2800" dirty="0" smtClean="0"/>
              <a:t>αξιολογήθηκε</a:t>
            </a:r>
            <a:r>
              <a:rPr lang="en-US" sz="2800" dirty="0" smtClean="0"/>
              <a:t> </a:t>
            </a:r>
            <a:r>
              <a:rPr lang="el-GR" sz="2800" dirty="0" smtClean="0"/>
              <a:t>με τα ακόλουθα </a:t>
            </a:r>
            <a:endParaRPr lang="en-US" sz="2800" dirty="0" smtClean="0"/>
          </a:p>
          <a:p>
            <a:pPr eaLnBrk="1" hangingPunct="1">
              <a:buFont typeface="Arial" charset="0"/>
              <a:buNone/>
            </a:pPr>
            <a:r>
              <a:rPr lang="en-US" sz="2800" dirty="0" smtClean="0"/>
              <a:t>     </a:t>
            </a:r>
            <a:r>
              <a:rPr lang="el-GR" sz="2800" dirty="0" smtClean="0"/>
              <a:t>φύλλα εργασίας:</a:t>
            </a:r>
          </a:p>
          <a:p>
            <a:pPr>
              <a:buNone/>
            </a:pPr>
            <a:endParaRPr lang="el-GR" sz="2400" dirty="0" smtClean="0"/>
          </a:p>
          <a:p>
            <a:pPr>
              <a:buNone/>
            </a:pPr>
            <a:endParaRPr lang="el-GR" sz="2400" dirty="0" smtClean="0"/>
          </a:p>
        </p:txBody>
      </p:sp>
      <p:pic>
        <p:nvPicPr>
          <p:cNvPr id="5" name="4 - Εικόνα" descr="100_9769.JPG"/>
          <p:cNvPicPr>
            <a:picLocks noChangeAspect="1"/>
          </p:cNvPicPr>
          <p:nvPr/>
        </p:nvPicPr>
        <p:blipFill>
          <a:blip r:embed="rId3" cstate="print"/>
          <a:stretch>
            <a:fillRect/>
          </a:stretch>
        </p:blipFill>
        <p:spPr>
          <a:xfrm>
            <a:off x="5652120" y="2348880"/>
            <a:ext cx="3015766" cy="4021021"/>
          </a:xfrm>
          <a:prstGeom prst="rect">
            <a:avLst/>
          </a:prstGeom>
        </p:spPr>
      </p:pic>
      <p:sp>
        <p:nvSpPr>
          <p:cNvPr id="13" name="12 - TextBox"/>
          <p:cNvSpPr txBox="1"/>
          <p:nvPr/>
        </p:nvSpPr>
        <p:spPr>
          <a:xfrm>
            <a:off x="5868144" y="1628800"/>
            <a:ext cx="2808312" cy="707886"/>
          </a:xfrm>
          <a:prstGeom prst="rect">
            <a:avLst/>
          </a:prstGeom>
          <a:noFill/>
        </p:spPr>
        <p:txBody>
          <a:bodyPr wrap="square" rtlCol="0">
            <a:spAutoFit/>
          </a:bodyPr>
          <a:lstStyle/>
          <a:p>
            <a:r>
              <a:rPr lang="el-GR" sz="2000" b="1" dirty="0" smtClean="0"/>
              <a:t>Βοήθησε το φίδι να </a:t>
            </a:r>
          </a:p>
          <a:p>
            <a:r>
              <a:rPr lang="el-GR" sz="2000" b="1" dirty="0" smtClean="0"/>
              <a:t>φτάσει στη σπηλιά του!</a:t>
            </a:r>
            <a:endParaRPr lang="el-GR" sz="2000"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6 - Εικόνα" descr="logoLeft1.jpg"/>
          <p:cNvPicPr>
            <a:picLocks noChangeAspect="1"/>
          </p:cNvPicPr>
          <p:nvPr/>
        </p:nvPicPr>
        <p:blipFill>
          <a:blip r:embed="rId2" cstate="print"/>
          <a:srcRect/>
          <a:stretch>
            <a:fillRect/>
          </a:stretch>
        </p:blipFill>
        <p:spPr bwMode="auto">
          <a:xfrm>
            <a:off x="360363" y="908050"/>
            <a:ext cx="8472487" cy="1208088"/>
          </a:xfrm>
          <a:prstGeom prst="rect">
            <a:avLst/>
          </a:prstGeom>
          <a:noFill/>
          <a:ln w="9525">
            <a:noFill/>
            <a:miter lim="800000"/>
            <a:headEnd/>
            <a:tailEnd/>
          </a:ln>
        </p:spPr>
      </p:pic>
      <p:sp>
        <p:nvSpPr>
          <p:cNvPr id="15363" name="10 - Υπότιτλος"/>
          <p:cNvSpPr>
            <a:spLocks noGrp="1"/>
          </p:cNvSpPr>
          <p:nvPr>
            <p:ph idx="1"/>
          </p:nvPr>
        </p:nvSpPr>
        <p:spPr>
          <a:xfrm>
            <a:off x="395536" y="1988840"/>
            <a:ext cx="8640514" cy="4824710"/>
          </a:xfrm>
        </p:spPr>
        <p:txBody>
          <a:bodyPr/>
          <a:lstStyle/>
          <a:p>
            <a:pPr eaLnBrk="1" hangingPunct="1">
              <a:buFont typeface="Arial" charset="0"/>
              <a:buNone/>
            </a:pPr>
            <a:r>
              <a:rPr lang="el-GR" sz="1600" dirty="0" smtClean="0">
                <a:latin typeface="Arial" charset="0"/>
              </a:rPr>
              <a:t>		</a:t>
            </a:r>
            <a:r>
              <a:rPr lang="el-GR" sz="2400" dirty="0" smtClean="0"/>
              <a:t>Η επιλογή του θέματος έγινε μετά από συζήτηση με τις νηπιαγωγούς. </a:t>
            </a:r>
          </a:p>
          <a:p>
            <a:pPr eaLnBrk="1" hangingPunct="1">
              <a:buFont typeface="Arial" charset="0"/>
              <a:buNone/>
            </a:pPr>
            <a:endParaRPr lang="el-GR" sz="2400" dirty="0" smtClean="0"/>
          </a:p>
          <a:p>
            <a:pPr eaLnBrk="1" hangingPunct="1">
              <a:buFont typeface="Arial" charset="0"/>
              <a:buNone/>
            </a:pPr>
            <a:r>
              <a:rPr lang="el-GR" sz="2400" dirty="0" smtClean="0"/>
              <a:t>		Ο αρχικός σχεδιασμός έγινε μέσω της </a:t>
            </a:r>
            <a:r>
              <a:rPr lang="el-GR" sz="2400" b="1" dirty="0" err="1" smtClean="0"/>
              <a:t>ΜμΣ</a:t>
            </a:r>
            <a:r>
              <a:rPr lang="el-GR" sz="2400" dirty="0" smtClean="0"/>
              <a:t> και τροποποιήθηκε σε μεγάλο βαθμό κατά την διάρκεια της πρακτικής άσκησης. Οι αλλαγές που έγιναν, αφορούσαν την αλληλεπίδραση των παιδιών με το θέμα. </a:t>
            </a:r>
          </a:p>
          <a:p>
            <a:pPr eaLnBrk="1" hangingPunct="1">
              <a:buFont typeface="Arial" charset="0"/>
              <a:buNone/>
            </a:pPr>
            <a:endParaRPr lang="el-GR" sz="2400" dirty="0" smtClean="0"/>
          </a:p>
          <a:p>
            <a:pPr eaLnBrk="1" hangingPunct="1">
              <a:buFont typeface="Arial" charset="0"/>
              <a:buNone/>
            </a:pPr>
            <a:r>
              <a:rPr lang="el-GR" sz="2400" dirty="0" smtClean="0"/>
              <a:t>		Η εισαγωγή στο θέμα έγινε με την εμφάνιση της βαλίτσας του Καραγκιόζη και την επεξεργασία του υλικού της από τα παιδιά. </a:t>
            </a:r>
          </a:p>
        </p:txBody>
      </p:sp>
      <p:sp>
        <p:nvSpPr>
          <p:cNvPr id="4" name="10 - Υπότιτλος"/>
          <p:cNvSpPr txBox="1">
            <a:spLocks/>
          </p:cNvSpPr>
          <p:nvPr/>
        </p:nvSpPr>
        <p:spPr>
          <a:xfrm>
            <a:off x="1331640" y="548680"/>
            <a:ext cx="7221488" cy="792088"/>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100000"/>
              </a:lnSpc>
              <a:spcBef>
                <a:spcPct val="20000"/>
              </a:spcBef>
              <a:spcAft>
                <a:spcPts val="0"/>
              </a:spcAft>
              <a:buClrTx/>
              <a:buSzTx/>
              <a:buFont typeface="Arial" charset="0"/>
              <a:buNone/>
              <a:tabLst/>
              <a:defRPr/>
            </a:pPr>
            <a:r>
              <a:rPr kumimoji="0" lang="el-GR" sz="2400" b="1" i="0" u="none" strike="noStrike" kern="1200" cap="none" spc="0" normalizeH="0" baseline="0" noProof="0" dirty="0" smtClean="0">
                <a:ln>
                  <a:noFill/>
                </a:ln>
                <a:solidFill>
                  <a:schemeClr val="tx1"/>
                </a:solidFill>
                <a:effectLst/>
                <a:uLnTx/>
                <a:uFillTx/>
                <a:latin typeface="Arial" charset="0"/>
                <a:ea typeface="+mn-ea"/>
                <a:cs typeface="+mn-cs"/>
              </a:rPr>
              <a:t>Ο</a:t>
            </a:r>
            <a:r>
              <a:rPr kumimoji="0" lang="el-GR" sz="2400" b="1" i="0" u="none" strike="noStrike" kern="1200" cap="none" spc="0" normalizeH="0" noProof="0" dirty="0" smtClean="0">
                <a:ln>
                  <a:noFill/>
                </a:ln>
                <a:solidFill>
                  <a:schemeClr val="tx1"/>
                </a:solidFill>
                <a:effectLst/>
                <a:uLnTx/>
                <a:uFillTx/>
                <a:latin typeface="Arial" charset="0"/>
                <a:ea typeface="+mn-ea"/>
                <a:cs typeface="+mn-cs"/>
              </a:rPr>
              <a:t> ΚΑΡΑΓΚΙΟΖΗΣ ΚΑΙ Ο ΓΥΡΟΣ ΤΟΥ ΚΟΣΜΟΥ..</a:t>
            </a:r>
            <a:endParaRPr kumimoji="0" lang="el-GR" sz="2400" b="1" i="0" u="none" strike="noStrike" kern="1200" cap="none" spc="0" normalizeH="0" baseline="0" noProof="0" dirty="0" smtClean="0">
              <a:ln>
                <a:noFill/>
              </a:ln>
              <a:solidFill>
                <a:schemeClr val="tx1"/>
              </a:solidFill>
              <a:effectLst/>
              <a:uLnTx/>
              <a:uFillTx/>
              <a:latin typeface="Arial" charset="0"/>
              <a:ea typeface="+mn-ea"/>
              <a:cs typeface="+mn-c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6 - Εικόνα" descr="logoLeft1.jpg"/>
          <p:cNvPicPr>
            <a:picLocks noChangeAspect="1"/>
          </p:cNvPicPr>
          <p:nvPr/>
        </p:nvPicPr>
        <p:blipFill>
          <a:blip r:embed="rId2" cstate="print"/>
          <a:srcRect/>
          <a:stretch>
            <a:fillRect/>
          </a:stretch>
        </p:blipFill>
        <p:spPr bwMode="auto">
          <a:xfrm>
            <a:off x="323528" y="908720"/>
            <a:ext cx="8472487" cy="1208088"/>
          </a:xfrm>
          <a:prstGeom prst="rect">
            <a:avLst/>
          </a:prstGeom>
          <a:noFill/>
          <a:ln w="9525">
            <a:noFill/>
            <a:miter lim="800000"/>
            <a:headEnd/>
            <a:tailEnd/>
          </a:ln>
        </p:spPr>
      </p:pic>
      <p:sp>
        <p:nvSpPr>
          <p:cNvPr id="15362" name="5 - Τίτλος"/>
          <p:cNvSpPr>
            <a:spLocks noGrp="1"/>
          </p:cNvSpPr>
          <p:nvPr>
            <p:ph type="title"/>
          </p:nvPr>
        </p:nvSpPr>
        <p:spPr>
          <a:xfrm>
            <a:off x="467544" y="548680"/>
            <a:ext cx="8229600" cy="1143000"/>
          </a:xfrm>
        </p:spPr>
        <p:txBody>
          <a:bodyPr>
            <a:noAutofit/>
          </a:bodyPr>
          <a:lstStyle/>
          <a:p>
            <a:pPr eaLnBrk="1" hangingPunct="1"/>
            <a:r>
              <a:rPr lang="el-GR" sz="4000" b="1" dirty="0" smtClean="0"/>
              <a:t>ΑΞΙΟΛΟΓΗΣΗ</a:t>
            </a:r>
            <a:br>
              <a:rPr lang="el-GR" sz="4000" b="1" dirty="0" smtClean="0"/>
            </a:br>
            <a:endParaRPr lang="el-GR" sz="4000" b="1" dirty="0" smtClean="0"/>
          </a:p>
        </p:txBody>
      </p:sp>
      <p:sp>
        <p:nvSpPr>
          <p:cNvPr id="7" name="10 - Υπότιτλος"/>
          <p:cNvSpPr>
            <a:spLocks noGrp="1"/>
          </p:cNvSpPr>
          <p:nvPr>
            <p:ph idx="1"/>
          </p:nvPr>
        </p:nvSpPr>
        <p:spPr>
          <a:xfrm>
            <a:off x="467544" y="2132856"/>
            <a:ext cx="8064896" cy="4248472"/>
          </a:xfrm>
        </p:spPr>
        <p:txBody>
          <a:bodyPr>
            <a:normAutofit/>
          </a:bodyPr>
          <a:lstStyle/>
          <a:p>
            <a:pPr eaLnBrk="1" hangingPunct="1">
              <a:buFont typeface="Arial" charset="0"/>
              <a:buNone/>
            </a:pPr>
            <a:r>
              <a:rPr lang="el-GR" sz="2400" dirty="0" smtClean="0"/>
              <a:t>	</a:t>
            </a:r>
          </a:p>
          <a:p>
            <a:pPr>
              <a:buNone/>
            </a:pPr>
            <a:endParaRPr lang="el-GR" sz="2400" dirty="0" smtClean="0"/>
          </a:p>
        </p:txBody>
      </p:sp>
      <p:pic>
        <p:nvPicPr>
          <p:cNvPr id="6" name="5 - Εικόνα" descr="100_9773.JPG"/>
          <p:cNvPicPr>
            <a:picLocks noChangeAspect="1"/>
          </p:cNvPicPr>
          <p:nvPr/>
        </p:nvPicPr>
        <p:blipFill>
          <a:blip r:embed="rId3" cstate="print"/>
          <a:stretch>
            <a:fillRect/>
          </a:stretch>
        </p:blipFill>
        <p:spPr>
          <a:xfrm rot="10800000">
            <a:off x="6732240" y="1988840"/>
            <a:ext cx="2151670" cy="3252936"/>
          </a:xfrm>
          <a:prstGeom prst="rect">
            <a:avLst/>
          </a:prstGeom>
        </p:spPr>
      </p:pic>
      <p:pic>
        <p:nvPicPr>
          <p:cNvPr id="8" name="7 - Εικόνα" descr="100_9774.JPG"/>
          <p:cNvPicPr>
            <a:picLocks noChangeAspect="1"/>
          </p:cNvPicPr>
          <p:nvPr/>
        </p:nvPicPr>
        <p:blipFill>
          <a:blip r:embed="rId4" cstate="print"/>
          <a:stretch>
            <a:fillRect/>
          </a:stretch>
        </p:blipFill>
        <p:spPr>
          <a:xfrm>
            <a:off x="2411760" y="3501008"/>
            <a:ext cx="2160240" cy="3156925"/>
          </a:xfrm>
          <a:prstGeom prst="rect">
            <a:avLst/>
          </a:prstGeom>
        </p:spPr>
      </p:pic>
      <p:pic>
        <p:nvPicPr>
          <p:cNvPr id="9" name="8 - Εικόνα" descr="100_8322.JPG"/>
          <p:cNvPicPr>
            <a:picLocks noChangeAspect="1"/>
          </p:cNvPicPr>
          <p:nvPr/>
        </p:nvPicPr>
        <p:blipFill>
          <a:blip r:embed="rId5" cstate="print"/>
          <a:stretch>
            <a:fillRect/>
          </a:stretch>
        </p:blipFill>
        <p:spPr>
          <a:xfrm>
            <a:off x="4644008" y="1988840"/>
            <a:ext cx="2016224" cy="3240360"/>
          </a:xfrm>
          <a:prstGeom prst="rect">
            <a:avLst/>
          </a:prstGeom>
        </p:spPr>
      </p:pic>
      <p:pic>
        <p:nvPicPr>
          <p:cNvPr id="12" name="11 - Εικόνα" descr="100_8118.JPG"/>
          <p:cNvPicPr>
            <a:picLocks noChangeAspect="1"/>
          </p:cNvPicPr>
          <p:nvPr/>
        </p:nvPicPr>
        <p:blipFill>
          <a:blip r:embed="rId6" cstate="print"/>
          <a:stretch>
            <a:fillRect/>
          </a:stretch>
        </p:blipFill>
        <p:spPr>
          <a:xfrm>
            <a:off x="251520" y="3501008"/>
            <a:ext cx="2073573" cy="3168352"/>
          </a:xfrm>
          <a:prstGeom prst="rect">
            <a:avLst/>
          </a:prstGeom>
        </p:spPr>
      </p:pic>
      <p:sp>
        <p:nvSpPr>
          <p:cNvPr id="10" name="9 - TextBox"/>
          <p:cNvSpPr txBox="1"/>
          <p:nvPr/>
        </p:nvSpPr>
        <p:spPr>
          <a:xfrm>
            <a:off x="539552" y="2996952"/>
            <a:ext cx="3744416" cy="400110"/>
          </a:xfrm>
          <a:prstGeom prst="rect">
            <a:avLst/>
          </a:prstGeom>
          <a:noFill/>
        </p:spPr>
        <p:txBody>
          <a:bodyPr wrap="square" rtlCol="0">
            <a:spAutoFit/>
          </a:bodyPr>
          <a:lstStyle/>
          <a:p>
            <a:r>
              <a:rPr lang="el-GR" sz="2000" b="1" dirty="0" smtClean="0"/>
              <a:t>Ένωσε τον ήρωα με το σπίτι του!</a:t>
            </a:r>
            <a:endParaRPr lang="el-GR" sz="2000" b="1" dirty="0"/>
          </a:p>
        </p:txBody>
      </p:sp>
      <p:sp>
        <p:nvSpPr>
          <p:cNvPr id="11" name="10 - TextBox"/>
          <p:cNvSpPr txBox="1"/>
          <p:nvPr/>
        </p:nvSpPr>
        <p:spPr>
          <a:xfrm>
            <a:off x="5364088" y="5373216"/>
            <a:ext cx="3528392" cy="400110"/>
          </a:xfrm>
          <a:prstGeom prst="rect">
            <a:avLst/>
          </a:prstGeom>
          <a:noFill/>
        </p:spPr>
        <p:txBody>
          <a:bodyPr wrap="square" rtlCol="0">
            <a:spAutoFit/>
          </a:bodyPr>
          <a:lstStyle/>
          <a:p>
            <a:r>
              <a:rPr lang="el-GR" sz="2000" b="1" dirty="0" smtClean="0"/>
              <a:t>Φτιάξε σωστά τις φιγούρες!</a:t>
            </a:r>
            <a:endParaRPr lang="el-GR" sz="2000" b="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6 - Εικόνα" descr="logoLeft1.jpg"/>
          <p:cNvPicPr>
            <a:picLocks noChangeAspect="1"/>
          </p:cNvPicPr>
          <p:nvPr/>
        </p:nvPicPr>
        <p:blipFill>
          <a:blip r:embed="rId2" cstate="print"/>
          <a:srcRect/>
          <a:stretch>
            <a:fillRect/>
          </a:stretch>
        </p:blipFill>
        <p:spPr bwMode="auto">
          <a:xfrm>
            <a:off x="360363" y="908050"/>
            <a:ext cx="8472487" cy="1208088"/>
          </a:xfrm>
          <a:prstGeom prst="rect">
            <a:avLst/>
          </a:prstGeom>
          <a:noFill/>
          <a:ln w="9525">
            <a:noFill/>
            <a:miter lim="800000"/>
            <a:headEnd/>
            <a:tailEnd/>
          </a:ln>
        </p:spPr>
      </p:pic>
      <p:sp>
        <p:nvSpPr>
          <p:cNvPr id="15362" name="5 - Τίτλος"/>
          <p:cNvSpPr>
            <a:spLocks noGrp="1"/>
          </p:cNvSpPr>
          <p:nvPr>
            <p:ph type="title"/>
          </p:nvPr>
        </p:nvSpPr>
        <p:spPr>
          <a:xfrm>
            <a:off x="467544" y="620688"/>
            <a:ext cx="8229600" cy="1143000"/>
          </a:xfrm>
        </p:spPr>
        <p:txBody>
          <a:bodyPr>
            <a:noAutofit/>
          </a:bodyPr>
          <a:lstStyle/>
          <a:p>
            <a:pPr eaLnBrk="1" hangingPunct="1"/>
            <a:r>
              <a:rPr lang="el-GR" sz="4000" b="1" dirty="0" smtClean="0"/>
              <a:t>ΜΑΘΗΣΙΑΚΗ ΕΝΟΤΗΤΑ 2</a:t>
            </a:r>
            <a:br>
              <a:rPr lang="el-GR" sz="4000" b="1" dirty="0" smtClean="0"/>
            </a:br>
            <a:endParaRPr lang="el-GR" sz="4000" b="1" dirty="0" smtClean="0"/>
          </a:p>
        </p:txBody>
      </p:sp>
      <p:sp>
        <p:nvSpPr>
          <p:cNvPr id="15363" name="10 - Υπότιτλος"/>
          <p:cNvSpPr>
            <a:spLocks noGrp="1"/>
          </p:cNvSpPr>
          <p:nvPr>
            <p:ph idx="1"/>
          </p:nvPr>
        </p:nvSpPr>
        <p:spPr>
          <a:xfrm>
            <a:off x="806450" y="2287588"/>
            <a:ext cx="8229600" cy="4525962"/>
          </a:xfrm>
        </p:spPr>
        <p:txBody>
          <a:bodyPr>
            <a:normAutofit/>
          </a:bodyPr>
          <a:lstStyle/>
          <a:p>
            <a:pPr eaLnBrk="1" hangingPunct="1">
              <a:buFont typeface="Arial" charset="0"/>
              <a:buNone/>
            </a:pPr>
            <a:r>
              <a:rPr lang="el-GR" sz="2400" dirty="0" smtClean="0"/>
              <a:t>Τίτλος:  </a:t>
            </a:r>
            <a:r>
              <a:rPr lang="el-GR" sz="2400" b="1" dirty="0" smtClean="0"/>
              <a:t>Ένα αλλιώτικο θέατρο σκιών.</a:t>
            </a:r>
          </a:p>
          <a:p>
            <a:pPr eaLnBrk="1" hangingPunct="1">
              <a:buFont typeface="Arial" charset="0"/>
              <a:buNone/>
            </a:pPr>
            <a:endParaRPr lang="el-GR" sz="2400" dirty="0" smtClean="0"/>
          </a:p>
          <a:p>
            <a:pPr>
              <a:buNone/>
            </a:pPr>
            <a:r>
              <a:rPr lang="el-GR" sz="2400" b="1" dirty="0" smtClean="0"/>
              <a:t>Σκοπός</a:t>
            </a:r>
            <a:r>
              <a:rPr lang="el-GR" sz="2400" dirty="0" smtClean="0"/>
              <a:t>: Τα </a:t>
            </a:r>
            <a:r>
              <a:rPr lang="el-GR" sz="2400" dirty="0" smtClean="0"/>
              <a:t>παιδιά να γνωρίσουν </a:t>
            </a:r>
            <a:r>
              <a:rPr lang="el-GR" sz="2400" dirty="0" smtClean="0"/>
              <a:t>τους όρους διαφανές και</a:t>
            </a:r>
          </a:p>
          <a:p>
            <a:pPr>
              <a:buNone/>
            </a:pPr>
            <a:r>
              <a:rPr lang="el-GR" sz="2400" dirty="0" smtClean="0"/>
              <a:t>αδιαφανές και παράλληλα να μπορούν να ταξινομήσουν τις τα </a:t>
            </a:r>
          </a:p>
          <a:p>
            <a:pPr>
              <a:buNone/>
            </a:pPr>
            <a:r>
              <a:rPr lang="el-GR" sz="2400" dirty="0" smtClean="0"/>
              <a:t>αντικείμενα που βρίσκονται πίσω από το θέατρο σκιών με βάση </a:t>
            </a:r>
          </a:p>
          <a:p>
            <a:pPr>
              <a:buNone/>
            </a:pPr>
            <a:r>
              <a:rPr lang="el-GR" sz="2400" dirty="0" smtClean="0"/>
              <a:t>το βαθμό διαφάνειας και το σχήμα τους.</a:t>
            </a:r>
            <a:endParaRPr lang="en-US" sz="2400" dirty="0" smtClean="0"/>
          </a:p>
          <a:p>
            <a:pPr>
              <a:buNone/>
            </a:pPr>
            <a:endParaRPr lang="el-GR" sz="2400" dirty="0" smtClean="0"/>
          </a:p>
          <a:p>
            <a:pPr eaLnBrk="1" hangingPunct="1">
              <a:buFont typeface="Arial" charset="0"/>
              <a:buNone/>
            </a:pPr>
            <a:r>
              <a:rPr lang="el-GR" sz="2400" b="1" dirty="0" smtClean="0"/>
              <a:t>Διάρκεια</a:t>
            </a:r>
            <a:r>
              <a:rPr lang="el-GR" sz="2400" dirty="0" smtClean="0"/>
              <a:t>: 2</a:t>
            </a:r>
            <a:r>
              <a:rPr lang="en-US" sz="2400" dirty="0" smtClean="0"/>
              <a:t> </a:t>
            </a:r>
            <a:r>
              <a:rPr lang="el-GR" sz="2400" dirty="0" smtClean="0"/>
              <a:t>ημέρες.</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30"/>
          <p:cNvGraphicFramePr>
            <a:graphicFrameLocks/>
          </p:cNvGraphicFramePr>
          <p:nvPr/>
        </p:nvGraphicFramePr>
        <p:xfrm>
          <a:off x="395536" y="332656"/>
          <a:ext cx="8429625" cy="6120680"/>
        </p:xfrm>
        <a:graphic>
          <a:graphicData uri="http://schemas.openxmlformats.org/drawingml/2006/table">
            <a:tbl>
              <a:tblPr/>
              <a:tblGrid>
                <a:gridCol w="2108200"/>
                <a:gridCol w="2106612"/>
                <a:gridCol w="2108200"/>
                <a:gridCol w="2106613"/>
              </a:tblGrid>
              <a:tr h="500661">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Βιώνοντας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Εφαρμόζοντας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solidFill>
                  </a:tcPr>
                </a:tc>
                <a:tc hMerge="1">
                  <a:txBody>
                    <a:bodyPr/>
                    <a:lstStyle/>
                    <a:p>
                      <a:endParaRPr lang="el-GR"/>
                    </a:p>
                  </a:txBody>
                  <a:tcPr/>
                </a:tc>
              </a:tr>
              <a:tr h="2898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Νέο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Ένα μουσικοκινητικό παιχνίδι.</a:t>
                      </a: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Ένα μουσικοκινητκό παιχνίδι μέσα από το θέατρο σκιών.</a:t>
                      </a: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404905">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solidFill>
                          <a:effectLst/>
                          <a:latin typeface="Calibri" pitchFamily="34" charset="0"/>
                        </a:rPr>
                        <a:t>                       Εννοιολογώντας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8163D">
                        <a:alpha val="89018"/>
                      </a:srgbClr>
                    </a:solidFill>
                  </a:tcPr>
                </a:tc>
                <a:tc hMerge="1">
                  <a:txBody>
                    <a:bodyPr/>
                    <a:lstStyle/>
                    <a:p>
                      <a:endParaRPr lang="el-GR"/>
                    </a:p>
                  </a:txBody>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                             Αναλύοντας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D1F1F"/>
                    </a:solidFill>
                  </a:tcPr>
                </a:tc>
                <a:tc hMerge="1">
                  <a:txBody>
                    <a:bodyPr/>
                    <a:lstStyle/>
                    <a:p>
                      <a:endParaRPr lang="el-GR"/>
                    </a:p>
                  </a:txBody>
                  <a:tcPr/>
                </a:tc>
              </a:tr>
              <a:tr h="231703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Ορολογία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Θεωρία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600" b="0" i="0" u="none" strike="noStrike" cap="none" normalizeH="0" baseline="0" dirty="0" smtClean="0">
                          <a:ln>
                            <a:noFill/>
                          </a:ln>
                          <a:solidFill>
                            <a:srgbClr val="000000"/>
                          </a:solidFill>
                          <a:effectLst/>
                          <a:latin typeface="Calibri" pitchFamily="34" charset="0"/>
                        </a:rPr>
                        <a:t> </a:t>
                      </a:r>
                      <a:r>
                        <a:rPr kumimoji="0" lang="el-GR" sz="1600" b="0" i="0" u="none" strike="noStrike" cap="none" normalizeH="0" baseline="0" dirty="0" smtClean="0">
                          <a:ln>
                            <a:noFill/>
                          </a:ln>
                          <a:solidFill>
                            <a:srgbClr val="000000"/>
                          </a:solidFill>
                          <a:effectLst/>
                          <a:latin typeface="Calibri" pitchFamily="34" charset="0"/>
                        </a:rPr>
                        <a:t>Το σχεδιάγραμμα των (Α) διαφανών υλικών.</a:t>
                      </a: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Λειτουργικά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Διαχωρισμός διάφανων και (Α) διάφανων υλικών.</a:t>
                      </a: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Τι σχήμα έχει η σκιά που βλέπεις;</a:t>
                      </a: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3" name="2 - Έλλειψη"/>
          <p:cNvSpPr/>
          <p:nvPr/>
        </p:nvSpPr>
        <p:spPr>
          <a:xfrm>
            <a:off x="3491880" y="2852936"/>
            <a:ext cx="2304256" cy="1287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b="1" dirty="0" smtClean="0">
                <a:solidFill>
                  <a:schemeClr val="tx1"/>
                </a:solidFill>
              </a:rPr>
              <a:t>Ένα αλλιώτικο θέατρο σκιών</a:t>
            </a:r>
            <a:endParaRPr lang="el-GR" b="1" dirty="0">
              <a:solidFill>
                <a:schemeClr val="tx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30"/>
          <p:cNvGraphicFramePr>
            <a:graphicFrameLocks/>
          </p:cNvGraphicFramePr>
          <p:nvPr/>
        </p:nvGraphicFramePr>
        <p:xfrm>
          <a:off x="395536" y="332656"/>
          <a:ext cx="8429625" cy="6120680"/>
        </p:xfrm>
        <a:graphic>
          <a:graphicData uri="http://schemas.openxmlformats.org/drawingml/2006/table">
            <a:tbl>
              <a:tblPr/>
              <a:tblGrid>
                <a:gridCol w="2108200"/>
                <a:gridCol w="2106612"/>
                <a:gridCol w="2108200"/>
                <a:gridCol w="2106613"/>
              </a:tblGrid>
              <a:tr h="500661">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Βιώνοντας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50000"/>
                            </a:schemeClr>
                          </a:solidFill>
                          <a:effectLst/>
                          <a:latin typeface="Calibri" pitchFamily="34" charset="0"/>
                        </a:rPr>
                        <a:t> Εφαρμόζοντας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el-GR"/>
                    </a:p>
                  </a:txBody>
                  <a:tcPr/>
                </a:tc>
              </a:tr>
              <a:tr h="2898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Νέο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bg1">
                            <a:lumMod val="6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chemeClr val="bg1">
                              <a:lumMod val="65000"/>
                            </a:schemeClr>
                          </a:solidFill>
                          <a:effectLst/>
                          <a:latin typeface="Calibri" pitchFamily="34" charset="0"/>
                        </a:rPr>
                        <a:t> Γινόμαστε Αφρικανοί</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bg1">
                            <a:lumMod val="6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l-GR" sz="1600" b="0" i="0" u="none" strike="noStrike" cap="none" normalizeH="0" baseline="0" dirty="0" smtClean="0">
                          <a:ln>
                            <a:noFill/>
                          </a:ln>
                          <a:solidFill>
                            <a:schemeClr val="bg1">
                              <a:lumMod val="65000"/>
                            </a:schemeClr>
                          </a:solidFill>
                          <a:effectLst/>
                          <a:latin typeface="Calibri" pitchFamily="34" charset="0"/>
                        </a:rPr>
                        <a:t> </a:t>
                      </a:r>
                      <a:r>
                        <a:rPr kumimoji="0" lang="el-GR" sz="1600" b="0" i="0" u="none" strike="noStrike" cap="none" normalizeH="0" baseline="0" dirty="0" smtClean="0">
                          <a:ln>
                            <a:noFill/>
                          </a:ln>
                          <a:solidFill>
                            <a:schemeClr val="bg1">
                              <a:lumMod val="65000"/>
                            </a:schemeClr>
                          </a:solidFill>
                          <a:effectLst/>
                          <a:latin typeface="Calibri" pitchFamily="34" charset="0"/>
                        </a:rPr>
                        <a:t> Ένα μουσικοκινητκό παιχνίδι μέσα από το θέατρο σκιών.</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endParaRPr kumimoji="0" lang="el-GR" sz="1600" b="0" i="0" u="none" strike="noStrike" cap="none" normalizeH="0" baseline="0" dirty="0" smtClean="0">
                        <a:ln>
                          <a:noFill/>
                        </a:ln>
                        <a:solidFill>
                          <a:schemeClr val="bg1">
                            <a:lumMod val="6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r h="404905">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50000"/>
                            </a:schemeClr>
                          </a:solidFill>
                          <a:effectLst/>
                          <a:latin typeface="Calibri" pitchFamily="34" charset="0"/>
                        </a:rPr>
                        <a:t>                        Εννοιολογώντας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el-GR"/>
                    </a:p>
                  </a:txBody>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50000"/>
                            </a:schemeClr>
                          </a:solidFill>
                          <a:effectLst/>
                          <a:latin typeface="Calibri" pitchFamily="34" charset="0"/>
                        </a:rPr>
                        <a:t>                           Αναλύοντας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el-GR"/>
                    </a:p>
                  </a:txBody>
                  <a:tcPr/>
                </a:tc>
              </a:tr>
              <a:tr h="231703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Ορολογία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Θεωρία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n-US" sz="1600" b="0" i="0" u="none" strike="noStrike" cap="none" normalizeH="0" baseline="0" dirty="0" smtClean="0">
                          <a:ln>
                            <a:noFill/>
                          </a:ln>
                          <a:solidFill>
                            <a:schemeClr val="bg1">
                              <a:lumMod val="65000"/>
                            </a:schemeClr>
                          </a:solidFill>
                          <a:effectLst/>
                          <a:latin typeface="Calibri" pitchFamily="34" charset="0"/>
                        </a:rPr>
                        <a:t> </a:t>
                      </a:r>
                      <a:r>
                        <a:rPr kumimoji="0" lang="el-GR" sz="1600" b="0" i="0" u="none" strike="noStrike" cap="none" normalizeH="0" baseline="0" dirty="0" smtClean="0">
                          <a:ln>
                            <a:noFill/>
                          </a:ln>
                          <a:solidFill>
                            <a:schemeClr val="bg1">
                              <a:lumMod val="65000"/>
                            </a:schemeClr>
                          </a:solidFill>
                          <a:effectLst/>
                          <a:latin typeface="Calibri" pitchFamily="34" charset="0"/>
                        </a:rPr>
                        <a:t>Το σχεδιάγραμμα των (Α) διαφανών υλικών.</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Λειτουργικά</a:t>
                      </a:r>
                      <a:r>
                        <a:rPr kumimoji="0" lang="el-GR" sz="1600" b="1" i="0" u="none" strike="noStrike" cap="none" normalizeH="0" baseline="0" dirty="0" smtClean="0">
                          <a:ln>
                            <a:noFill/>
                          </a:ln>
                          <a:solidFill>
                            <a:srgbClr val="000000"/>
                          </a:solidFill>
                          <a:effectLst/>
                          <a:latin typeface="Calibri"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chemeClr val="bg1">
                            <a:lumMod val="6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l-GR" sz="1600" b="0" i="0" u="none" strike="noStrike" cap="none" normalizeH="0" baseline="0" dirty="0" smtClean="0">
                          <a:ln>
                            <a:noFill/>
                          </a:ln>
                          <a:solidFill>
                            <a:schemeClr val="bg1">
                              <a:lumMod val="65000"/>
                            </a:schemeClr>
                          </a:solidFill>
                          <a:effectLst/>
                          <a:latin typeface="Calibri" pitchFamily="34" charset="0"/>
                        </a:rPr>
                        <a:t> Διαχωρισμός διάφανων και (Α) διάφανων υλικών.</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bl>
          </a:graphicData>
        </a:graphic>
      </p:graphicFrame>
      <p:sp>
        <p:nvSpPr>
          <p:cNvPr id="3" name="2 - Έλλειψη"/>
          <p:cNvSpPr/>
          <p:nvPr/>
        </p:nvSpPr>
        <p:spPr>
          <a:xfrm>
            <a:off x="3491880" y="2852936"/>
            <a:ext cx="2304256" cy="1287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b="1" dirty="0" smtClean="0">
                <a:solidFill>
                  <a:schemeClr val="tx1"/>
                </a:solidFill>
              </a:rPr>
              <a:t>Ένα αλλιώτικο θέατρο σκιών</a:t>
            </a:r>
            <a:endParaRPr lang="el-GR" b="1" dirty="0">
              <a:solidFill>
                <a:schemeClr val="tx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30"/>
          <p:cNvGraphicFramePr>
            <a:graphicFrameLocks/>
          </p:cNvGraphicFramePr>
          <p:nvPr/>
        </p:nvGraphicFramePr>
        <p:xfrm>
          <a:off x="395536" y="332656"/>
          <a:ext cx="8429625" cy="6120680"/>
        </p:xfrm>
        <a:graphic>
          <a:graphicData uri="http://schemas.openxmlformats.org/drawingml/2006/table">
            <a:tbl>
              <a:tblPr/>
              <a:tblGrid>
                <a:gridCol w="2108200"/>
                <a:gridCol w="2106612"/>
                <a:gridCol w="2108200"/>
                <a:gridCol w="2106613"/>
              </a:tblGrid>
              <a:tr h="500661">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Βιώνοντας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50000"/>
                            </a:schemeClr>
                          </a:solidFill>
                          <a:effectLst/>
                          <a:latin typeface="Calibri" pitchFamily="34" charset="0"/>
                        </a:rPr>
                        <a:t>Εφαρμόζοντας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el-GR"/>
                    </a:p>
                  </a:txBody>
                  <a:tcPr/>
                </a:tc>
              </a:tr>
              <a:tr h="2898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Νέο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bg1">
                            <a:lumMod val="6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l-GR" sz="1600" b="0" i="0" u="none" strike="noStrike" cap="none" normalizeH="0" baseline="0" dirty="0" smtClean="0">
                          <a:ln>
                            <a:noFill/>
                          </a:ln>
                          <a:solidFill>
                            <a:schemeClr val="bg1">
                              <a:lumMod val="65000"/>
                            </a:schemeClr>
                          </a:solidFill>
                          <a:effectLst/>
                          <a:latin typeface="Calibri" pitchFamily="34" charset="0"/>
                        </a:rPr>
                        <a:t> Ένα μουσικοκινητικό παιχνίδι.</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endParaRPr kumimoji="0" lang="el-GR" sz="1600" b="0" i="0" u="none" strike="noStrike" cap="none" normalizeH="0" baseline="0" dirty="0" smtClean="0">
                        <a:ln>
                          <a:noFill/>
                        </a:ln>
                        <a:solidFill>
                          <a:schemeClr val="bg1">
                            <a:lumMod val="6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bg1">
                            <a:lumMod val="6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l-GR" sz="1600" b="0" i="0" u="none" strike="noStrike" cap="none" normalizeH="0" baseline="0" dirty="0" smtClean="0">
                          <a:ln>
                            <a:noFill/>
                          </a:ln>
                          <a:solidFill>
                            <a:schemeClr val="bg1">
                              <a:lumMod val="65000"/>
                            </a:schemeClr>
                          </a:solidFill>
                          <a:effectLst/>
                          <a:latin typeface="Calibri" pitchFamily="34" charset="0"/>
                        </a:rPr>
                        <a:t> Ένα μουσικοκινητκό παιχνίδι μέσα από το θέατρο σκιών.</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endParaRPr kumimoji="0" lang="el-GR" sz="1600" b="0" i="0" u="none" strike="noStrike" cap="none" normalizeH="0" baseline="0" dirty="0" smtClean="0">
                        <a:ln>
                          <a:noFill/>
                        </a:ln>
                        <a:solidFill>
                          <a:schemeClr val="bg1">
                            <a:lumMod val="6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r h="404905">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solidFill>
                          <a:effectLst/>
                          <a:latin typeface="Calibri" pitchFamily="34" charset="0"/>
                        </a:rPr>
                        <a:t>                       Εννοιολογώντας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8163D">
                        <a:alpha val="89018"/>
                      </a:srgbClr>
                    </a:solidFill>
                  </a:tcPr>
                </a:tc>
                <a:tc hMerge="1">
                  <a:txBody>
                    <a:bodyPr/>
                    <a:lstStyle/>
                    <a:p>
                      <a:endParaRPr lang="el-GR"/>
                    </a:p>
                  </a:txBody>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                           </a:t>
                      </a:r>
                      <a:r>
                        <a:rPr kumimoji="0" lang="el-GR" sz="1800" b="1" i="0" u="none" strike="noStrike" cap="none" normalizeH="0" baseline="0" dirty="0" smtClean="0">
                          <a:ln>
                            <a:noFill/>
                          </a:ln>
                          <a:solidFill>
                            <a:schemeClr val="bg1">
                              <a:lumMod val="50000"/>
                            </a:schemeClr>
                          </a:solidFill>
                          <a:effectLst/>
                          <a:latin typeface="Calibri" pitchFamily="34" charset="0"/>
                        </a:rPr>
                        <a:t> Αναλύοντας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el-GR"/>
                    </a:p>
                  </a:txBody>
                  <a:tcPr/>
                </a:tc>
              </a:tr>
              <a:tr h="231703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Ορολογία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Θεωρία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n-US" sz="1600" b="0" i="0" u="none" strike="noStrike" cap="none" normalizeH="0" baseline="0" dirty="0" smtClean="0">
                          <a:ln>
                            <a:noFill/>
                          </a:ln>
                          <a:solidFill>
                            <a:srgbClr val="000000"/>
                          </a:solidFill>
                          <a:effectLst/>
                          <a:latin typeface="Calibri" pitchFamily="34" charset="0"/>
                        </a:rPr>
                        <a:t> </a:t>
                      </a:r>
                      <a:r>
                        <a:rPr kumimoji="0" lang="el-GR" sz="1600" b="0" i="0" u="none" strike="noStrike" cap="none" normalizeH="0" baseline="0" dirty="0" smtClean="0">
                          <a:ln>
                            <a:noFill/>
                          </a:ln>
                          <a:solidFill>
                            <a:srgbClr val="000000"/>
                          </a:solidFill>
                          <a:effectLst/>
                          <a:latin typeface="Calibri" pitchFamily="34" charset="0"/>
                        </a:rPr>
                        <a:t>Το σχεδιάγραμμα των (Α) διαφανών υλικών.</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Λειτουργικά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chemeClr val="bg1">
                            <a:lumMod val="6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l-GR" sz="1600" b="0" i="0" u="none" strike="noStrike" cap="none" normalizeH="0" baseline="0" dirty="0" smtClean="0">
                          <a:ln>
                            <a:noFill/>
                          </a:ln>
                          <a:solidFill>
                            <a:schemeClr val="bg1">
                              <a:lumMod val="65000"/>
                            </a:schemeClr>
                          </a:solidFill>
                          <a:effectLst/>
                          <a:latin typeface="Calibri" pitchFamily="34" charset="0"/>
                        </a:rPr>
                        <a:t> Διαχωρισμός διάφανων και (Α) διάφανων υλικών.</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chemeClr val="bg1">
                              <a:lumMod val="65000"/>
                            </a:schemeClr>
                          </a:solidFill>
                          <a:effectLst/>
                          <a:latin typeface="Calibri" pitchFamily="34" charset="0"/>
                        </a:rPr>
                        <a:t> Τι σχήμα έχει η σκιά που βλέπεις;</a:t>
                      </a:r>
                      <a:endParaRPr kumimoji="0" lang="el-GR" sz="1600" b="1" i="0" u="none" strike="noStrike" cap="none" normalizeH="0" baseline="0" dirty="0" smtClean="0">
                        <a:ln>
                          <a:noFill/>
                        </a:ln>
                        <a:solidFill>
                          <a:schemeClr val="bg1">
                            <a:lumMod val="6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bl>
          </a:graphicData>
        </a:graphic>
      </p:graphicFrame>
      <p:sp>
        <p:nvSpPr>
          <p:cNvPr id="3" name="2 - Έλλειψη"/>
          <p:cNvSpPr/>
          <p:nvPr/>
        </p:nvSpPr>
        <p:spPr>
          <a:xfrm>
            <a:off x="3491880" y="2852936"/>
            <a:ext cx="2304256" cy="1287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b="1" dirty="0" smtClean="0">
                <a:solidFill>
                  <a:schemeClr val="tx1"/>
                </a:solidFill>
              </a:rPr>
              <a:t>Ένα αλλιώτικο θέατρο σκιών</a:t>
            </a:r>
            <a:endParaRPr lang="el-GR" b="1" dirty="0">
              <a:solidFill>
                <a:schemeClr val="tx1"/>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03" name="Group 15"/>
          <p:cNvGraphicFramePr>
            <a:graphicFrameLocks noGrp="1"/>
          </p:cNvGraphicFramePr>
          <p:nvPr>
            <p:ph sz="half" idx="4294967295"/>
          </p:nvPr>
        </p:nvGraphicFramePr>
        <p:xfrm>
          <a:off x="467544" y="476672"/>
          <a:ext cx="8280920" cy="5859041"/>
        </p:xfrm>
        <a:graphic>
          <a:graphicData uri="http://schemas.openxmlformats.org/drawingml/2006/table">
            <a:tbl>
              <a:tblPr/>
              <a:tblGrid>
                <a:gridCol w="4141233"/>
                <a:gridCol w="4139687"/>
              </a:tblGrid>
              <a:tr h="42427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solidFill>
                          <a:effectLst/>
                          <a:latin typeface="+mn-lt"/>
                          <a:cs typeface="Arial" charset="0"/>
                        </a:rPr>
                        <a:t>Εννοιολογώντας με </a:t>
                      </a:r>
                      <a:r>
                        <a:rPr kumimoji="0" lang="el-GR" sz="1800" b="1" i="0" u="none" strike="noStrike" cap="none" normalizeH="0" baseline="0" dirty="0" smtClean="0">
                          <a:ln>
                            <a:noFill/>
                          </a:ln>
                          <a:solidFill>
                            <a:schemeClr val="bg1"/>
                          </a:solidFill>
                          <a:effectLst/>
                          <a:latin typeface="+mn-lt"/>
                          <a:cs typeface="Arial" charset="0"/>
                        </a:rPr>
                        <a:t>θεωρία</a:t>
                      </a:r>
                      <a:endParaRPr kumimoji="0" lang="el-GR" sz="1800" b="1" i="0" u="none" strike="noStrike" cap="none" normalizeH="0" baseline="0" dirty="0" smtClean="0">
                        <a:ln>
                          <a:noFill/>
                        </a:ln>
                        <a:solidFill>
                          <a:schemeClr val="bg1"/>
                        </a:solidFill>
                        <a:effectLst/>
                        <a:latin typeface="+mn-lt"/>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18163D">
                        <a:alpha val="79999"/>
                      </a:srgbClr>
                    </a:solidFill>
                  </a:tcPr>
                </a:tc>
                <a:tc hMerge="1">
                  <a:txBody>
                    <a:bodyPr/>
                    <a:lstStyle/>
                    <a:p>
                      <a:endParaRPr lang="el-GR"/>
                    </a:p>
                  </a:txBody>
                  <a:tcPr/>
                </a:tc>
              </a:tr>
              <a:tr h="543477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Στόχοι: </a:t>
                      </a:r>
                    </a:p>
                    <a:p>
                      <a:pPr>
                        <a:buFont typeface="Arial" pitchFamily="34" charset="0"/>
                        <a:buChar char="•"/>
                      </a:pPr>
                      <a:r>
                        <a:rPr kumimoji="0" lang="el-GR" sz="1800" b="0" i="0" u="none" strike="noStrike" kern="1200" cap="none" normalizeH="0" baseline="0" dirty="0" smtClean="0">
                          <a:ln>
                            <a:noFill/>
                          </a:ln>
                          <a:solidFill>
                            <a:srgbClr val="000000"/>
                          </a:solidFill>
                          <a:effectLst/>
                          <a:latin typeface="+mn-lt"/>
                          <a:ea typeface="+mn-ea"/>
                          <a:cs typeface="Arial" charset="0"/>
                        </a:rPr>
                        <a:t> </a:t>
                      </a:r>
                      <a:r>
                        <a:rPr lang="el-GR" sz="1800" kern="1200" baseline="0" dirty="0" smtClean="0">
                          <a:solidFill>
                            <a:schemeClr val="tx1"/>
                          </a:solidFill>
                          <a:latin typeface="+mn-lt"/>
                          <a:ea typeface="+mn-ea"/>
                          <a:cs typeface="+mn-cs"/>
                        </a:rPr>
                        <a:t>να συμμετέχουν σε συζητήσεις και να χρησιμοποιούν στοιχειώδη επιχειρηματολογία,</a:t>
                      </a:r>
                    </a:p>
                    <a:p>
                      <a:pPr>
                        <a:buFont typeface="Arial" pitchFamily="34" charset="0"/>
                        <a:buChar char="•"/>
                      </a:pPr>
                      <a:r>
                        <a:rPr lang="el-GR" sz="1800" kern="1200" baseline="0" dirty="0" smtClean="0">
                          <a:solidFill>
                            <a:schemeClr val="tx1"/>
                          </a:solidFill>
                          <a:latin typeface="+mn-lt"/>
                          <a:ea typeface="+mn-ea"/>
                          <a:cs typeface="+mn-cs"/>
                        </a:rPr>
                        <a:t> να βελτιώνουν και να εμπλουτίζουν τον προφορικό τους λόγο.</a:t>
                      </a:r>
                    </a:p>
                    <a:p>
                      <a:pPr>
                        <a:buFont typeface="Arial" pitchFamily="34" charset="0"/>
                        <a:buNone/>
                      </a:pPr>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Εκπαιδευτικό υλικό: </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rgbClr val="000000"/>
                          </a:solidFill>
                          <a:effectLst/>
                          <a:latin typeface="+mn-lt"/>
                          <a:cs typeface="Arial" charset="0"/>
                        </a:rPr>
                        <a:t> </a:t>
                      </a:r>
                      <a:r>
                        <a:rPr kumimoji="0" lang="el-GR" sz="1800" b="0" i="0" u="none" strike="noStrike" cap="none" normalizeH="0" baseline="0" dirty="0" smtClean="0">
                          <a:ln>
                            <a:noFill/>
                          </a:ln>
                          <a:solidFill>
                            <a:srgbClr val="000000"/>
                          </a:solidFill>
                          <a:effectLst/>
                          <a:latin typeface="+mn-lt"/>
                          <a:cs typeface="Arial" charset="0"/>
                        </a:rPr>
                        <a:t>υλικά χειροτεχνίας,</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rgbClr val="000000"/>
                          </a:solidFill>
                          <a:effectLst/>
                          <a:latin typeface="+mn-lt"/>
                          <a:cs typeface="Arial" charset="0"/>
                        </a:rPr>
                        <a:t> διαφανή και αδιαφανή αντικείμενα σε φωτογραφίες.</a:t>
                      </a:r>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Περιγραφή </a:t>
                      </a:r>
                      <a:endParaRPr kumimoji="0" lang="el-GR" sz="1800" b="1"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Δραστηριότητας</a:t>
                      </a:r>
                      <a:r>
                        <a:rPr kumimoji="0" lang="el-GR" sz="1800" b="1" i="0" u="none" strike="noStrike" cap="none" normalizeH="0" baseline="0" dirty="0" smtClean="0">
                          <a:ln>
                            <a:noFill/>
                          </a:ln>
                          <a:solidFill>
                            <a:srgbClr val="000000"/>
                          </a:solidFill>
                          <a:effectLst/>
                          <a:latin typeface="+mn-lt"/>
                          <a:cs typeface="Arial" charset="0"/>
                        </a:rPr>
                        <a:t>: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Arial"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pic>
        <p:nvPicPr>
          <p:cNvPr id="7" name="6 - Εικόνα" descr="100_8501.JPG"/>
          <p:cNvPicPr>
            <a:picLocks noChangeAspect="1"/>
          </p:cNvPicPr>
          <p:nvPr/>
        </p:nvPicPr>
        <p:blipFill>
          <a:blip r:embed="rId3" cstate="print"/>
          <a:stretch>
            <a:fillRect/>
          </a:stretch>
        </p:blipFill>
        <p:spPr>
          <a:xfrm>
            <a:off x="4788024" y="980728"/>
            <a:ext cx="3816425" cy="2520280"/>
          </a:xfrm>
          <a:prstGeom prst="rect">
            <a:avLst/>
          </a:prstGeom>
        </p:spPr>
      </p:pic>
      <p:sp>
        <p:nvSpPr>
          <p:cNvPr id="5" name="7 - Έλλειψη"/>
          <p:cNvSpPr>
            <a:spLocks noChangeArrowheads="1"/>
          </p:cNvSpPr>
          <p:nvPr/>
        </p:nvSpPr>
        <p:spPr bwMode="auto">
          <a:xfrm rot="13230121">
            <a:off x="6590469" y="349489"/>
            <a:ext cx="2819162" cy="1490498"/>
          </a:xfrm>
          <a:prstGeom prst="ellipse">
            <a:avLst/>
          </a:prstGeom>
          <a:solidFill>
            <a:schemeClr val="bg1"/>
          </a:solidFill>
          <a:ln w="25400" algn="ctr">
            <a:solidFill>
              <a:srgbClr val="385D8A"/>
            </a:solidFill>
            <a:round/>
            <a:headEnd/>
            <a:tailEnd/>
          </a:ln>
        </p:spPr>
        <p:txBody>
          <a:bodyPr rot="10800000" anchor="ctr"/>
          <a:lstStyle/>
          <a:p>
            <a:pPr algn="ctr"/>
            <a:r>
              <a:rPr lang="el-GR" b="1" dirty="0" smtClean="0">
                <a:solidFill>
                  <a:srgbClr val="000000"/>
                </a:solidFill>
                <a:latin typeface="Calibri" pitchFamily="34" charset="0"/>
              </a:rPr>
              <a:t>ΤΟ ΣΧΕΔΙΑΓΡΑΜΜΑ ΤΩΝ (Α) ΔΙΑΦΑΝΩΝ ΥΛΙΚΩΝ.</a:t>
            </a:r>
            <a:endParaRPr lang="el-GR" b="1" dirty="0"/>
          </a:p>
        </p:txBody>
      </p:sp>
      <p:pic>
        <p:nvPicPr>
          <p:cNvPr id="8" name="7 - Εικόνα" descr="100_8506.JPG"/>
          <p:cNvPicPr>
            <a:picLocks noChangeAspect="1"/>
          </p:cNvPicPr>
          <p:nvPr/>
        </p:nvPicPr>
        <p:blipFill>
          <a:blip r:embed="rId4" cstate="print"/>
          <a:stretch>
            <a:fillRect/>
          </a:stretch>
        </p:blipFill>
        <p:spPr>
          <a:xfrm>
            <a:off x="4788024" y="3645024"/>
            <a:ext cx="3816424" cy="2543647"/>
          </a:xfrm>
          <a:prstGeom prst="rect">
            <a:avLst/>
          </a:prstGeom>
        </p:spPr>
      </p:pic>
      <p:pic>
        <p:nvPicPr>
          <p:cNvPr id="18" name="17 - Εικόνα" descr="100_8600.JPG"/>
          <p:cNvPicPr>
            <a:picLocks noChangeAspect="1"/>
          </p:cNvPicPr>
          <p:nvPr/>
        </p:nvPicPr>
        <p:blipFill>
          <a:blip r:embed="rId5" cstate="print"/>
          <a:stretch>
            <a:fillRect/>
          </a:stretch>
        </p:blipFill>
        <p:spPr>
          <a:xfrm>
            <a:off x="2267744" y="3717032"/>
            <a:ext cx="2357436" cy="2564903"/>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03" name="Group 15"/>
          <p:cNvGraphicFramePr>
            <a:graphicFrameLocks noGrp="1"/>
          </p:cNvGraphicFramePr>
          <p:nvPr>
            <p:ph sz="half" idx="4294967295"/>
          </p:nvPr>
        </p:nvGraphicFramePr>
        <p:xfrm>
          <a:off x="467544" y="476672"/>
          <a:ext cx="8280920" cy="5859041"/>
        </p:xfrm>
        <a:graphic>
          <a:graphicData uri="http://schemas.openxmlformats.org/drawingml/2006/table">
            <a:tbl>
              <a:tblPr/>
              <a:tblGrid>
                <a:gridCol w="4141233"/>
                <a:gridCol w="4139687"/>
              </a:tblGrid>
              <a:tr h="42427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solidFill>
                          <a:effectLst/>
                          <a:latin typeface="+mn-lt"/>
                          <a:cs typeface="Arial" charset="0"/>
                        </a:rPr>
                        <a:t>Εννοιολογώντας με </a:t>
                      </a:r>
                      <a:r>
                        <a:rPr kumimoji="0" lang="el-GR" sz="1800" b="1" i="0" u="none" strike="noStrike" cap="none" normalizeH="0" baseline="0" dirty="0" smtClean="0">
                          <a:ln>
                            <a:noFill/>
                          </a:ln>
                          <a:solidFill>
                            <a:schemeClr val="bg1"/>
                          </a:solidFill>
                          <a:effectLst/>
                          <a:latin typeface="+mn-lt"/>
                          <a:cs typeface="Arial" charset="0"/>
                        </a:rPr>
                        <a:t>θεωρία</a:t>
                      </a:r>
                      <a:endParaRPr kumimoji="0" lang="el-GR" sz="1800" b="1" i="0" u="none" strike="noStrike" cap="none" normalizeH="0" baseline="0" dirty="0" smtClean="0">
                        <a:ln>
                          <a:noFill/>
                        </a:ln>
                        <a:solidFill>
                          <a:schemeClr val="bg1"/>
                        </a:solidFill>
                        <a:effectLst/>
                        <a:latin typeface="+mn-lt"/>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18163D">
                        <a:alpha val="79999"/>
                      </a:srgbClr>
                    </a:solidFill>
                  </a:tcPr>
                </a:tc>
                <a:tc hMerge="1">
                  <a:txBody>
                    <a:bodyPr/>
                    <a:lstStyle/>
                    <a:p>
                      <a:endParaRPr lang="el-GR"/>
                    </a:p>
                  </a:txBody>
                  <a:tcPr/>
                </a:tc>
              </a:tr>
              <a:tr h="5434771">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mn-lt"/>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Arial"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pic>
        <p:nvPicPr>
          <p:cNvPr id="9" name="8 - Εικόνα" descr="100_8515.JPG"/>
          <p:cNvPicPr>
            <a:picLocks noChangeAspect="1"/>
          </p:cNvPicPr>
          <p:nvPr/>
        </p:nvPicPr>
        <p:blipFill>
          <a:blip r:embed="rId3" cstate="print"/>
          <a:stretch>
            <a:fillRect/>
          </a:stretch>
        </p:blipFill>
        <p:spPr>
          <a:xfrm>
            <a:off x="4860032" y="3789040"/>
            <a:ext cx="3894084" cy="2547378"/>
          </a:xfrm>
          <a:prstGeom prst="rect">
            <a:avLst/>
          </a:prstGeom>
        </p:spPr>
      </p:pic>
      <p:pic>
        <p:nvPicPr>
          <p:cNvPr id="10" name="9 - Εικόνα" descr="100_8516.JPG"/>
          <p:cNvPicPr>
            <a:picLocks noChangeAspect="1"/>
          </p:cNvPicPr>
          <p:nvPr/>
        </p:nvPicPr>
        <p:blipFill>
          <a:blip r:embed="rId4" cstate="print"/>
          <a:stretch>
            <a:fillRect/>
          </a:stretch>
        </p:blipFill>
        <p:spPr>
          <a:xfrm>
            <a:off x="467544" y="3789040"/>
            <a:ext cx="3894084" cy="2592288"/>
          </a:xfrm>
          <a:prstGeom prst="rect">
            <a:avLst/>
          </a:prstGeom>
        </p:spPr>
      </p:pic>
      <p:pic>
        <p:nvPicPr>
          <p:cNvPr id="11" name="10 - Εικόνα" descr="100_8518.JPG"/>
          <p:cNvPicPr>
            <a:picLocks noChangeAspect="1"/>
          </p:cNvPicPr>
          <p:nvPr/>
        </p:nvPicPr>
        <p:blipFill>
          <a:blip r:embed="rId5" cstate="print"/>
          <a:stretch>
            <a:fillRect/>
          </a:stretch>
        </p:blipFill>
        <p:spPr>
          <a:xfrm>
            <a:off x="4788024" y="908720"/>
            <a:ext cx="3960440" cy="2592288"/>
          </a:xfrm>
          <a:prstGeom prst="rect">
            <a:avLst/>
          </a:prstGeom>
        </p:spPr>
      </p:pic>
      <p:sp>
        <p:nvSpPr>
          <p:cNvPr id="5" name="7 - Έλλειψη"/>
          <p:cNvSpPr>
            <a:spLocks noChangeArrowheads="1"/>
          </p:cNvSpPr>
          <p:nvPr/>
        </p:nvSpPr>
        <p:spPr bwMode="auto">
          <a:xfrm rot="13230121">
            <a:off x="6590469" y="349489"/>
            <a:ext cx="2819162" cy="1490498"/>
          </a:xfrm>
          <a:prstGeom prst="ellipse">
            <a:avLst/>
          </a:prstGeom>
          <a:solidFill>
            <a:schemeClr val="bg1"/>
          </a:solidFill>
          <a:ln w="25400" algn="ctr">
            <a:solidFill>
              <a:srgbClr val="385D8A"/>
            </a:solidFill>
            <a:round/>
            <a:headEnd/>
            <a:tailEnd/>
          </a:ln>
        </p:spPr>
        <p:txBody>
          <a:bodyPr rot="10800000" anchor="ctr"/>
          <a:lstStyle/>
          <a:p>
            <a:pPr algn="ctr"/>
            <a:r>
              <a:rPr lang="el-GR" b="1" dirty="0" smtClean="0">
                <a:solidFill>
                  <a:srgbClr val="000000"/>
                </a:solidFill>
                <a:latin typeface="Calibri" pitchFamily="34" charset="0"/>
              </a:rPr>
              <a:t>ΤΟ ΣΧΕΔΙΑΓΡΑΜΜΑ ΤΩΝ (Α) ΔΙΑΦΑΝΩΝ ΥΛΙΚΩΝ.</a:t>
            </a:r>
            <a:endParaRPr lang="el-GR" b="1" dirty="0"/>
          </a:p>
        </p:txBody>
      </p:sp>
      <p:pic>
        <p:nvPicPr>
          <p:cNvPr id="12" name="11 - Εικόνα" descr="100_8513.JPG"/>
          <p:cNvPicPr>
            <a:picLocks noChangeAspect="1"/>
          </p:cNvPicPr>
          <p:nvPr/>
        </p:nvPicPr>
        <p:blipFill>
          <a:blip r:embed="rId6" cstate="print"/>
          <a:stretch>
            <a:fillRect/>
          </a:stretch>
        </p:blipFill>
        <p:spPr>
          <a:xfrm>
            <a:off x="467544" y="908720"/>
            <a:ext cx="3960440" cy="2520280"/>
          </a:xfrm>
          <a:prstGeom prst="rect">
            <a:avLst/>
          </a:prstGeo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30"/>
          <p:cNvGraphicFramePr>
            <a:graphicFrameLocks/>
          </p:cNvGraphicFramePr>
          <p:nvPr/>
        </p:nvGraphicFramePr>
        <p:xfrm>
          <a:off x="395536" y="332656"/>
          <a:ext cx="8429625" cy="6120680"/>
        </p:xfrm>
        <a:graphic>
          <a:graphicData uri="http://schemas.openxmlformats.org/drawingml/2006/table">
            <a:tbl>
              <a:tblPr/>
              <a:tblGrid>
                <a:gridCol w="2108200"/>
                <a:gridCol w="2106612"/>
                <a:gridCol w="2108200"/>
                <a:gridCol w="2106613"/>
              </a:tblGrid>
              <a:tr h="500661">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Βιώνοντας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Εφαρμόζοντας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el-GR"/>
                    </a:p>
                  </a:txBody>
                  <a:tcPr/>
                </a:tc>
              </a:tr>
              <a:tr h="2898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Νέο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bg1">
                            <a:lumMod val="6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l-GR" sz="1600" b="0" i="0" u="none" strike="noStrike" cap="none" normalizeH="0" baseline="0" dirty="0" smtClean="0">
                          <a:ln>
                            <a:noFill/>
                          </a:ln>
                          <a:solidFill>
                            <a:schemeClr val="bg1">
                              <a:lumMod val="65000"/>
                            </a:schemeClr>
                          </a:solidFill>
                          <a:effectLst/>
                          <a:latin typeface="Calibri" pitchFamily="34" charset="0"/>
                        </a:rPr>
                        <a:t> </a:t>
                      </a:r>
                      <a:r>
                        <a:rPr kumimoji="0" lang="el-GR" sz="1600" b="0" i="0" u="none" strike="noStrike" cap="none" normalizeH="0" baseline="0" dirty="0" smtClean="0">
                          <a:ln>
                            <a:noFill/>
                          </a:ln>
                          <a:solidFill>
                            <a:schemeClr val="bg1">
                              <a:lumMod val="65000"/>
                            </a:schemeClr>
                          </a:solidFill>
                          <a:effectLst/>
                          <a:latin typeface="Calibri" pitchFamily="34" charset="0"/>
                        </a:rPr>
                        <a:t>Ένα μουσικοκινητικό παιχνίδι.</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endParaRPr kumimoji="0" lang="el-GR" sz="1600" b="0" i="0" u="none" strike="noStrike" cap="none" normalizeH="0" baseline="0" dirty="0" smtClean="0">
                        <a:ln>
                          <a:noFill/>
                        </a:ln>
                        <a:solidFill>
                          <a:schemeClr val="bg1">
                            <a:lumMod val="6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bg1">
                            <a:lumMod val="6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l-GR" sz="1600" b="0" i="0" u="none" strike="noStrike" cap="none" normalizeH="0" baseline="0" dirty="0" smtClean="0">
                          <a:ln>
                            <a:noFill/>
                          </a:ln>
                          <a:solidFill>
                            <a:schemeClr val="bg1">
                              <a:lumMod val="65000"/>
                            </a:schemeClr>
                          </a:solidFill>
                          <a:effectLst/>
                          <a:latin typeface="Calibri" pitchFamily="34" charset="0"/>
                        </a:rPr>
                        <a:t> Ένα μουσικοκινητκό παιχνίδι μέσα από το θέατρο σκιών.</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endParaRPr kumimoji="0" lang="el-GR" sz="1600" b="0" i="0" u="none" strike="noStrike" cap="none" normalizeH="0" baseline="0" dirty="0" smtClean="0">
                        <a:ln>
                          <a:noFill/>
                        </a:ln>
                        <a:solidFill>
                          <a:schemeClr val="bg1">
                            <a:lumMod val="6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r h="404905">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solidFill>
                          <a:effectLst/>
                          <a:latin typeface="Calibri" pitchFamily="34" charset="0"/>
                        </a:rPr>
                        <a:t>                       Εννοιολογώντας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8163D">
                        <a:alpha val="89018"/>
                      </a:srgbClr>
                    </a:solidFill>
                  </a:tcPr>
                </a:tc>
                <a:tc hMerge="1">
                  <a:txBody>
                    <a:bodyPr/>
                    <a:lstStyle/>
                    <a:p>
                      <a:endParaRPr lang="el-GR"/>
                    </a:p>
                  </a:txBody>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                             Αναλύοντας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D1F1F"/>
                    </a:solidFill>
                  </a:tcPr>
                </a:tc>
                <a:tc hMerge="1">
                  <a:txBody>
                    <a:bodyPr/>
                    <a:lstStyle/>
                    <a:p>
                      <a:endParaRPr lang="el-GR"/>
                    </a:p>
                  </a:txBody>
                  <a:tcPr/>
                </a:tc>
              </a:tr>
              <a:tr h="231703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Ορολογία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Θεωρία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n-US" sz="1600" b="0" i="0" u="none" strike="noStrike" cap="none" normalizeH="0" baseline="0" dirty="0" smtClean="0">
                          <a:ln>
                            <a:noFill/>
                          </a:ln>
                          <a:solidFill>
                            <a:srgbClr val="000000"/>
                          </a:solidFill>
                          <a:effectLst/>
                          <a:latin typeface="Calibri" pitchFamily="34" charset="0"/>
                        </a:rPr>
                        <a:t> </a:t>
                      </a:r>
                      <a:r>
                        <a:rPr kumimoji="0" lang="el-GR" sz="1600" b="0" i="0" u="none" strike="noStrike" cap="none" normalizeH="0" baseline="0" dirty="0" smtClean="0">
                          <a:ln>
                            <a:noFill/>
                          </a:ln>
                          <a:solidFill>
                            <a:srgbClr val="000000"/>
                          </a:solidFill>
                          <a:effectLst/>
                          <a:latin typeface="Calibri" pitchFamily="34" charset="0"/>
                        </a:rPr>
                        <a:t>Το σχεδιάγραμμα των (Α) διαφανών υλικών.</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Λειτουργικά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l-GR" sz="1600" b="0" i="0" u="none" strike="noStrike" cap="none" normalizeH="0" baseline="0" dirty="0" smtClean="0">
                          <a:ln>
                            <a:noFill/>
                          </a:ln>
                          <a:solidFill>
                            <a:srgbClr val="000000"/>
                          </a:solidFill>
                          <a:effectLst/>
                          <a:latin typeface="Calibri" pitchFamily="34" charset="0"/>
                        </a:rPr>
                        <a:t> Διαχωρισμός διάφανων και (Α) διάφανων υλικών.</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1" i="0" u="none" strike="noStrike" cap="none" normalizeH="0" baseline="0" dirty="0" smtClean="0">
                          <a:ln>
                            <a:noFill/>
                          </a:ln>
                          <a:solidFill>
                            <a:srgbClr val="000000"/>
                          </a:solidFill>
                          <a:effectLst/>
                          <a:latin typeface="Calibri" pitchFamily="34" charset="0"/>
                        </a:rPr>
                        <a:t> </a:t>
                      </a:r>
                      <a:r>
                        <a:rPr kumimoji="0" lang="el-GR" sz="1600" b="0" i="0" u="none" strike="noStrike" cap="none" normalizeH="0" baseline="0" dirty="0" smtClean="0">
                          <a:ln>
                            <a:noFill/>
                          </a:ln>
                          <a:solidFill>
                            <a:srgbClr val="000000"/>
                          </a:solidFill>
                          <a:effectLst/>
                          <a:latin typeface="Calibri" pitchFamily="34" charset="0"/>
                        </a:rPr>
                        <a:t>Τι σχήμα έχει η σκιά που βλέπεις;</a:t>
                      </a: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3" name="2 - Έλλειψη"/>
          <p:cNvSpPr/>
          <p:nvPr/>
        </p:nvSpPr>
        <p:spPr>
          <a:xfrm>
            <a:off x="3491880" y="2852936"/>
            <a:ext cx="2304256" cy="1287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b="1" dirty="0" smtClean="0">
                <a:solidFill>
                  <a:schemeClr val="tx1"/>
                </a:solidFill>
              </a:rPr>
              <a:t>Ένα αλλιώτικο θέατρο σκιών</a:t>
            </a:r>
            <a:endParaRPr lang="el-GR" b="1" dirty="0">
              <a:solidFill>
                <a:schemeClr val="tx1"/>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17"/>
          <p:cNvGraphicFramePr>
            <a:graphicFrameLocks/>
          </p:cNvGraphicFramePr>
          <p:nvPr/>
        </p:nvGraphicFramePr>
        <p:xfrm>
          <a:off x="468313" y="471745"/>
          <a:ext cx="8208143" cy="6063265"/>
        </p:xfrm>
        <a:graphic>
          <a:graphicData uri="http://schemas.openxmlformats.org/drawingml/2006/table">
            <a:tbl>
              <a:tblPr/>
              <a:tblGrid>
                <a:gridCol w="4105605"/>
                <a:gridCol w="4102538"/>
              </a:tblGrid>
              <a:tr h="356094">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mn-lt"/>
                          <a:cs typeface="Arial" charset="0"/>
                        </a:rPr>
                        <a:t>Αναλύοντας λειτουργικά</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D1F1F">
                        <a:alpha val="89018"/>
                      </a:srgbClr>
                    </a:solidFill>
                  </a:tcPr>
                </a:tc>
                <a:tc hMerge="1">
                  <a:txBody>
                    <a:bodyPr/>
                    <a:lstStyle/>
                    <a:p>
                      <a:endParaRPr lang="el-GR"/>
                    </a:p>
                  </a:txBody>
                  <a:tcPr/>
                </a:tc>
              </a:tr>
              <a:tr h="569750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                                Στόχοι</a:t>
                      </a:r>
                      <a:r>
                        <a:rPr kumimoji="0" lang="el-GR" sz="1800" b="1" i="0" u="none" strike="noStrike" cap="none" normalizeH="0" baseline="0" dirty="0" smtClean="0">
                          <a:ln>
                            <a:noFill/>
                          </a:ln>
                          <a:solidFill>
                            <a:srgbClr val="000000"/>
                          </a:solidFill>
                          <a:effectLst/>
                          <a:latin typeface="+mn-lt"/>
                          <a:cs typeface="Arial" charset="0"/>
                        </a:rPr>
                        <a:t>: </a:t>
                      </a:r>
                      <a:endParaRPr kumimoji="0" lang="el-GR" sz="1800" b="1" i="0" u="none" strike="noStrike" cap="none" normalizeH="0" baseline="0" dirty="0" smtClean="0">
                        <a:ln>
                          <a:noFill/>
                        </a:ln>
                        <a:solidFill>
                          <a:srgbClr val="000000"/>
                        </a:solidFill>
                        <a:effectLst/>
                        <a:latin typeface="+mn-lt"/>
                        <a:cs typeface="Arial" charset="0"/>
                      </a:endParaRPr>
                    </a:p>
                    <a:p>
                      <a:pPr>
                        <a:buFont typeface="Arial" pitchFamily="34" charset="0"/>
                        <a:buChar char="•"/>
                      </a:pPr>
                      <a:r>
                        <a:rPr kumimoji="0" lang="el-GR" sz="1800" b="1" i="0" u="none" strike="noStrike" kern="1200" cap="none" normalizeH="0" baseline="0" dirty="0" smtClean="0">
                          <a:ln>
                            <a:noFill/>
                          </a:ln>
                          <a:solidFill>
                            <a:srgbClr val="000000"/>
                          </a:solidFill>
                          <a:effectLst/>
                          <a:latin typeface="+mn-lt"/>
                          <a:ea typeface="+mn-ea"/>
                          <a:cs typeface="Arial" charset="0"/>
                        </a:rPr>
                        <a:t>                          </a:t>
                      </a:r>
                      <a:r>
                        <a:rPr kumimoji="0" lang="el-GR" sz="1800" b="0" i="0" u="none" strike="noStrike" kern="1200" cap="none" normalizeH="0" baseline="0" dirty="0" smtClean="0">
                          <a:ln>
                            <a:noFill/>
                          </a:ln>
                          <a:solidFill>
                            <a:srgbClr val="000000"/>
                          </a:solidFill>
                          <a:effectLst/>
                          <a:latin typeface="+mn-lt"/>
                          <a:ea typeface="+mn-ea"/>
                          <a:cs typeface="Arial" charset="0"/>
                        </a:rPr>
                        <a:t>να</a:t>
                      </a:r>
                      <a:r>
                        <a:rPr lang="el-GR" sz="1800" b="0" kern="1200" baseline="0" dirty="0" smtClean="0">
                          <a:solidFill>
                            <a:schemeClr val="tx1"/>
                          </a:solidFill>
                          <a:latin typeface="+mn-lt"/>
                          <a:ea typeface="+mn-ea"/>
                          <a:cs typeface="+mn-cs"/>
                        </a:rPr>
                        <a:t> </a:t>
                      </a:r>
                      <a:r>
                        <a:rPr lang="el-GR" sz="1800" kern="1200" baseline="0" dirty="0" smtClean="0">
                          <a:solidFill>
                            <a:schemeClr val="tx1"/>
                          </a:solidFill>
                          <a:latin typeface="+mn-lt"/>
                          <a:ea typeface="+mn-ea"/>
                          <a:cs typeface="+mn-cs"/>
                        </a:rPr>
                        <a:t>περιγράφουν, εξηγούν,  ε                     ερμηνεύουν, </a:t>
                      </a:r>
                    </a:p>
                    <a:p>
                      <a:pPr>
                        <a:buFont typeface="Arial" pitchFamily="34" charset="0"/>
                        <a:buChar char="•"/>
                      </a:pPr>
                      <a:r>
                        <a:rPr lang="el-GR" sz="1800" kern="1200" baseline="0" dirty="0" smtClean="0">
                          <a:solidFill>
                            <a:schemeClr val="tx1"/>
                          </a:solidFill>
                          <a:latin typeface="+mn-lt"/>
                          <a:ea typeface="+mn-ea"/>
                          <a:cs typeface="+mn-cs"/>
                        </a:rPr>
                        <a:t>             να χρησιμοποιούν στοιχειώδη</a:t>
                      </a:r>
                    </a:p>
                    <a:p>
                      <a:r>
                        <a:rPr lang="el-GR" sz="1800" kern="1200" baseline="0" dirty="0" smtClean="0">
                          <a:solidFill>
                            <a:schemeClr val="tx1"/>
                          </a:solidFill>
                          <a:latin typeface="+mn-lt"/>
                          <a:ea typeface="+mn-ea"/>
                          <a:cs typeface="+mn-cs"/>
                        </a:rPr>
                        <a:t>επιχειρηματολογία σε συζητήσεις,</a:t>
                      </a:r>
                    </a:p>
                    <a:p>
                      <a:pPr>
                        <a:buFont typeface="Arial" pitchFamily="34" charset="0"/>
                        <a:buChar char="•"/>
                      </a:pPr>
                      <a:r>
                        <a:rPr lang="el-GR" sz="1800" kern="1200" baseline="0" dirty="0" smtClean="0">
                          <a:solidFill>
                            <a:schemeClr val="tx1"/>
                          </a:solidFill>
                          <a:latin typeface="+mn-lt"/>
                          <a:ea typeface="+mn-ea"/>
                          <a:cs typeface="+mn-cs"/>
                        </a:rPr>
                        <a:t> να χρησιμοποιούν εύστοχα λέξεις ή εκφράσεις που συνδέονται με ειδικές</a:t>
                      </a:r>
                    </a:p>
                    <a:p>
                      <a:r>
                        <a:rPr lang="el-GR" sz="1800" kern="1200" baseline="0" dirty="0" smtClean="0">
                          <a:solidFill>
                            <a:schemeClr val="tx1"/>
                          </a:solidFill>
                          <a:latin typeface="+mn-lt"/>
                          <a:ea typeface="+mn-ea"/>
                          <a:cs typeface="+mn-cs"/>
                        </a:rPr>
                        <a:t>περιπτώσεις.(π.χ. διαφανή και αδιαφανή),</a:t>
                      </a:r>
                    </a:p>
                    <a:p>
                      <a:pPr>
                        <a:buFont typeface="Arial" pitchFamily="34" charset="0"/>
                        <a:buChar char="•"/>
                      </a:pPr>
                      <a:r>
                        <a:rPr kumimoji="0" lang="el-GR" sz="1800" b="1" i="0" u="none" strike="noStrike" kern="1200" cap="none" normalizeH="0" baseline="0" dirty="0" smtClean="0">
                          <a:ln>
                            <a:noFill/>
                          </a:ln>
                          <a:solidFill>
                            <a:schemeClr val="tx1"/>
                          </a:solidFill>
                          <a:effectLst/>
                          <a:latin typeface="+mn-lt"/>
                          <a:ea typeface="+mn-ea"/>
                          <a:cs typeface="+mn-cs"/>
                        </a:rPr>
                        <a:t> </a:t>
                      </a:r>
                      <a:r>
                        <a:rPr lang="el-GR" sz="1800" kern="1200" baseline="0" dirty="0" smtClean="0">
                          <a:solidFill>
                            <a:schemeClr val="tx1"/>
                          </a:solidFill>
                          <a:latin typeface="+mn-lt"/>
                          <a:ea typeface="+mn-ea"/>
                          <a:cs typeface="+mn-cs"/>
                        </a:rPr>
                        <a:t>να πειραματίζονται με διάφορα υλικά και χρώματα, να κόβουν υλικά</a:t>
                      </a:r>
                    </a:p>
                    <a:p>
                      <a:r>
                        <a:rPr lang="el-GR" sz="1800" kern="1200" baseline="0" dirty="0" smtClean="0">
                          <a:solidFill>
                            <a:schemeClr val="tx1"/>
                          </a:solidFill>
                          <a:latin typeface="+mn-lt"/>
                          <a:ea typeface="+mn-ea"/>
                          <a:cs typeface="+mn-cs"/>
                        </a:rPr>
                        <a:t>για να κάνουν καρτεπικολλήσεις (κολάζ).</a:t>
                      </a:r>
                      <a:endParaRPr kumimoji="0" lang="el-GR" sz="1800" b="1"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                 </a:t>
                      </a:r>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Εκπαιδευτικό υλικό: </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rgbClr val="000000"/>
                          </a:solidFill>
                          <a:effectLst/>
                          <a:latin typeface="+mn-lt"/>
                          <a:cs typeface="Arial" charset="0"/>
                        </a:rPr>
                        <a:t> </a:t>
                      </a:r>
                      <a:r>
                        <a:rPr lang="el-GR" sz="1800" kern="1200" baseline="0" dirty="0" smtClean="0">
                          <a:solidFill>
                            <a:schemeClr val="tx1"/>
                          </a:solidFill>
                          <a:latin typeface="+mn-lt"/>
                          <a:ea typeface="+mn-ea"/>
                          <a:cs typeface="+mn-cs"/>
                        </a:rPr>
                        <a:t>ανακυκλώσιμα αντικείμενα σε διάφορα μεγέθη,</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rgbClr val="000000"/>
                          </a:solidFill>
                          <a:effectLst/>
                          <a:latin typeface="+mn-lt"/>
                          <a:cs typeface="Arial" charset="0"/>
                        </a:rPr>
                        <a:t> θέατρο σκιών,</a:t>
                      </a:r>
                      <a:endParaRPr lang="el-GR" sz="1800" kern="1200" baseline="0" dirty="0" smtClean="0">
                        <a:solidFill>
                          <a:schemeClr val="tx1"/>
                        </a:solidFill>
                        <a:latin typeface="+mn-lt"/>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Περιγραφή </a:t>
                      </a:r>
                      <a:r>
                        <a:rPr kumimoji="0" lang="el-GR" sz="1800" b="1" i="0" u="none" strike="noStrike" cap="none" normalizeH="0" baseline="0" dirty="0" smtClean="0">
                          <a:ln>
                            <a:noFill/>
                          </a:ln>
                          <a:solidFill>
                            <a:srgbClr val="000000"/>
                          </a:solidFill>
                          <a:effectLst/>
                          <a:latin typeface="+mn-lt"/>
                          <a:cs typeface="Arial" charset="0"/>
                        </a:rPr>
                        <a:t>Δραστηριότητας</a:t>
                      </a:r>
                      <a:r>
                        <a:rPr kumimoji="0" lang="el-GR" sz="1800" b="1" i="0" u="none" strike="noStrike" cap="none" normalizeH="0" baseline="0" dirty="0" smtClean="0">
                          <a:ln>
                            <a:noFill/>
                          </a:ln>
                          <a:solidFill>
                            <a:srgbClr val="000000"/>
                          </a:solidFill>
                          <a:effectLst/>
                          <a:latin typeface="+mn-lt"/>
                          <a:cs typeface="Arial" charset="0"/>
                        </a:rPr>
                        <a:t>: </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1200" b="1" i="1" u="none" strike="noStrike" cap="none" normalizeH="0" baseline="0" dirty="0" smtClean="0">
                        <a:ln>
                          <a:noFill/>
                        </a:ln>
                        <a:solidFill>
                          <a:srgbClr val="000000"/>
                        </a:solidFill>
                        <a:effectLst/>
                        <a:latin typeface="Arial" charset="0"/>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1200" b="1" i="1" u="none" strike="noStrike" cap="none" normalizeH="0" baseline="0" dirty="0" smtClean="0">
                        <a:ln>
                          <a:noFill/>
                        </a:ln>
                        <a:solidFill>
                          <a:srgbClr val="000000"/>
                        </a:solidFill>
                        <a:effectLst/>
                        <a:latin typeface="Arial" charset="0"/>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1400" b="0"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400" b="0"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400" b="0"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Arial"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3" name="7 - Έλλειψη"/>
          <p:cNvSpPr>
            <a:spLocks noChangeArrowheads="1"/>
          </p:cNvSpPr>
          <p:nvPr/>
        </p:nvSpPr>
        <p:spPr bwMode="auto">
          <a:xfrm rot="8371174">
            <a:off x="-194632" y="275389"/>
            <a:ext cx="2790825" cy="1429277"/>
          </a:xfrm>
          <a:prstGeom prst="ellipse">
            <a:avLst/>
          </a:prstGeom>
          <a:solidFill>
            <a:schemeClr val="bg1"/>
          </a:solidFill>
          <a:ln w="25400" algn="ctr">
            <a:solidFill>
              <a:srgbClr val="385D8A"/>
            </a:solidFill>
            <a:round/>
            <a:headEnd/>
            <a:tailEnd/>
          </a:ln>
        </p:spPr>
        <p:txBody>
          <a:bodyPr rot="10800000" anchor="ctr"/>
          <a:lstStyle/>
          <a:p>
            <a:pPr lvl="0" algn="ctr"/>
            <a:endParaRPr lang="el-GR" dirty="0" smtClean="0">
              <a:solidFill>
                <a:srgbClr val="000000"/>
              </a:solidFill>
              <a:latin typeface="Calibri" pitchFamily="34" charset="0"/>
            </a:endParaRPr>
          </a:p>
          <a:p>
            <a:pPr lvl="0" algn="ctr"/>
            <a:r>
              <a:rPr lang="el-GR" dirty="0" smtClean="0">
                <a:solidFill>
                  <a:srgbClr val="000000"/>
                </a:solidFill>
                <a:latin typeface="Calibri" pitchFamily="34" charset="0"/>
              </a:rPr>
              <a:t> </a:t>
            </a:r>
            <a:r>
              <a:rPr lang="el-GR" b="1" dirty="0" smtClean="0">
                <a:solidFill>
                  <a:srgbClr val="000000"/>
                </a:solidFill>
                <a:latin typeface="Calibri" pitchFamily="34" charset="0"/>
              </a:rPr>
              <a:t>ΔΙΑΧΩΡΙΣΜΟΣ ΔΙΑΦΑΝΩΝ ΚΑΙ (Α) ΔΙΑΦΑΝΩΝ ΥΛΙΚΩΝ</a:t>
            </a:r>
          </a:p>
          <a:p>
            <a:pPr algn="ctr"/>
            <a:endParaRPr lang="el-GR" b="1" dirty="0"/>
          </a:p>
        </p:txBody>
      </p:sp>
      <p:pic>
        <p:nvPicPr>
          <p:cNvPr id="12" name="11 - Εικόνα" descr="100_8555.JPG"/>
          <p:cNvPicPr>
            <a:picLocks noChangeAspect="1"/>
          </p:cNvPicPr>
          <p:nvPr/>
        </p:nvPicPr>
        <p:blipFill>
          <a:blip r:embed="rId2" cstate="print"/>
          <a:stretch>
            <a:fillRect/>
          </a:stretch>
        </p:blipFill>
        <p:spPr>
          <a:xfrm>
            <a:off x="4572000" y="836712"/>
            <a:ext cx="2141776" cy="2880320"/>
          </a:xfrm>
          <a:prstGeom prst="rect">
            <a:avLst/>
          </a:prstGeom>
        </p:spPr>
      </p:pic>
      <p:pic>
        <p:nvPicPr>
          <p:cNvPr id="15" name="14 - Εικόνα" descr="100_8576.JPG"/>
          <p:cNvPicPr>
            <a:picLocks noChangeAspect="1"/>
          </p:cNvPicPr>
          <p:nvPr/>
        </p:nvPicPr>
        <p:blipFill>
          <a:blip r:embed="rId3" cstate="print"/>
          <a:stretch>
            <a:fillRect/>
          </a:stretch>
        </p:blipFill>
        <p:spPr>
          <a:xfrm>
            <a:off x="6536030" y="3717032"/>
            <a:ext cx="2139550" cy="295177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17"/>
          <p:cNvGraphicFramePr>
            <a:graphicFrameLocks/>
          </p:cNvGraphicFramePr>
          <p:nvPr/>
        </p:nvGraphicFramePr>
        <p:xfrm>
          <a:off x="468313" y="471745"/>
          <a:ext cx="8208143" cy="6063265"/>
        </p:xfrm>
        <a:graphic>
          <a:graphicData uri="http://schemas.openxmlformats.org/drawingml/2006/table">
            <a:tbl>
              <a:tblPr/>
              <a:tblGrid>
                <a:gridCol w="4105605"/>
                <a:gridCol w="4102538"/>
              </a:tblGrid>
              <a:tr h="356094">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mn-lt"/>
                          <a:cs typeface="Arial" charset="0"/>
                        </a:rPr>
                        <a:t>Αναλύοντας λειτουργικά</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D1F1F">
                        <a:alpha val="89018"/>
                      </a:srgbClr>
                    </a:solidFill>
                  </a:tcPr>
                </a:tc>
                <a:tc hMerge="1">
                  <a:txBody>
                    <a:bodyPr/>
                    <a:lstStyle/>
                    <a:p>
                      <a:endParaRPr lang="el-GR"/>
                    </a:p>
                  </a:txBody>
                  <a:tcPr/>
                </a:tc>
              </a:tr>
              <a:tr h="5697505">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1200" b="1" i="1" u="none" strike="noStrike" cap="none" normalizeH="0" baseline="0" dirty="0" smtClean="0">
                        <a:ln>
                          <a:noFill/>
                        </a:ln>
                        <a:solidFill>
                          <a:srgbClr val="000000"/>
                        </a:solidFill>
                        <a:effectLst/>
                        <a:latin typeface="Arial" charset="0"/>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1200" b="1" i="1" u="none" strike="noStrike" cap="none" normalizeH="0" baseline="0" dirty="0" smtClean="0">
                        <a:ln>
                          <a:noFill/>
                        </a:ln>
                        <a:solidFill>
                          <a:srgbClr val="000000"/>
                        </a:solidFill>
                        <a:effectLst/>
                        <a:latin typeface="Arial" charset="0"/>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1400" b="0"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400" b="0"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400" b="0"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Arial"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3" name="7 - Έλλειψη"/>
          <p:cNvSpPr>
            <a:spLocks noChangeArrowheads="1"/>
          </p:cNvSpPr>
          <p:nvPr/>
        </p:nvSpPr>
        <p:spPr bwMode="auto">
          <a:xfrm rot="8371174">
            <a:off x="-194632" y="275389"/>
            <a:ext cx="2790825" cy="1429277"/>
          </a:xfrm>
          <a:prstGeom prst="ellipse">
            <a:avLst/>
          </a:prstGeom>
          <a:solidFill>
            <a:schemeClr val="bg1"/>
          </a:solidFill>
          <a:ln w="25400" algn="ctr">
            <a:solidFill>
              <a:srgbClr val="385D8A"/>
            </a:solidFill>
            <a:round/>
            <a:headEnd/>
            <a:tailEnd/>
          </a:ln>
        </p:spPr>
        <p:txBody>
          <a:bodyPr rot="10800000" anchor="ctr"/>
          <a:lstStyle/>
          <a:p>
            <a:pPr lvl="0" algn="ctr"/>
            <a:endParaRPr lang="el-GR" dirty="0" smtClean="0">
              <a:solidFill>
                <a:srgbClr val="000000"/>
              </a:solidFill>
              <a:latin typeface="Calibri" pitchFamily="34" charset="0"/>
            </a:endParaRPr>
          </a:p>
          <a:p>
            <a:pPr lvl="0" algn="ctr"/>
            <a:r>
              <a:rPr lang="el-GR" dirty="0" smtClean="0">
                <a:solidFill>
                  <a:srgbClr val="000000"/>
                </a:solidFill>
                <a:latin typeface="Calibri" pitchFamily="34" charset="0"/>
              </a:rPr>
              <a:t> </a:t>
            </a:r>
            <a:r>
              <a:rPr lang="el-GR" b="1" dirty="0" smtClean="0">
                <a:solidFill>
                  <a:srgbClr val="000000"/>
                </a:solidFill>
                <a:latin typeface="Calibri" pitchFamily="34" charset="0"/>
              </a:rPr>
              <a:t>ΔΙΑΧΩΡΙΣΜΟΣ ΔΙΑΦΑΝΩΝ ΚΑΙ (Α) ΔΙΑΦΑΝΩΝ ΥΛΙΚΩΝ</a:t>
            </a:r>
          </a:p>
          <a:p>
            <a:pPr algn="ctr"/>
            <a:endParaRPr lang="el-GR" b="1" dirty="0"/>
          </a:p>
        </p:txBody>
      </p:sp>
      <p:pic>
        <p:nvPicPr>
          <p:cNvPr id="7" name="6 - Εικόνα" descr="100_8602.JPG"/>
          <p:cNvPicPr>
            <a:picLocks noChangeAspect="1"/>
          </p:cNvPicPr>
          <p:nvPr/>
        </p:nvPicPr>
        <p:blipFill>
          <a:blip r:embed="rId2" cstate="print"/>
          <a:stretch>
            <a:fillRect/>
          </a:stretch>
        </p:blipFill>
        <p:spPr>
          <a:xfrm>
            <a:off x="611560" y="2780928"/>
            <a:ext cx="3816424" cy="2683345"/>
          </a:xfrm>
          <a:prstGeom prst="rect">
            <a:avLst/>
          </a:prstGeom>
        </p:spPr>
      </p:pic>
      <p:pic>
        <p:nvPicPr>
          <p:cNvPr id="8" name="7 - Εικόνα" descr="100_8573.JPG"/>
          <p:cNvPicPr>
            <a:picLocks noChangeAspect="1"/>
          </p:cNvPicPr>
          <p:nvPr/>
        </p:nvPicPr>
        <p:blipFill>
          <a:blip r:embed="rId3" cstate="print"/>
          <a:stretch>
            <a:fillRect/>
          </a:stretch>
        </p:blipFill>
        <p:spPr>
          <a:xfrm>
            <a:off x="4860032" y="1124744"/>
            <a:ext cx="3503769" cy="2335262"/>
          </a:xfrm>
          <a:prstGeom prst="rect">
            <a:avLst/>
          </a:prstGeom>
        </p:spPr>
      </p:pic>
      <p:pic>
        <p:nvPicPr>
          <p:cNvPr id="9" name="8 - Εικόνα" descr="100_8575.JPG"/>
          <p:cNvPicPr>
            <a:picLocks noChangeAspect="1"/>
          </p:cNvPicPr>
          <p:nvPr/>
        </p:nvPicPr>
        <p:blipFill>
          <a:blip r:embed="rId4" cstate="print"/>
          <a:stretch>
            <a:fillRect/>
          </a:stretch>
        </p:blipFill>
        <p:spPr>
          <a:xfrm>
            <a:off x="4860032" y="3789040"/>
            <a:ext cx="3503769" cy="233526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6 - Εικόνα" descr="logoLeft1.jpg"/>
          <p:cNvPicPr>
            <a:picLocks noChangeAspect="1"/>
          </p:cNvPicPr>
          <p:nvPr/>
        </p:nvPicPr>
        <p:blipFill>
          <a:blip r:embed="rId2" cstate="print"/>
          <a:srcRect/>
          <a:stretch>
            <a:fillRect/>
          </a:stretch>
        </p:blipFill>
        <p:spPr bwMode="auto">
          <a:xfrm>
            <a:off x="360363" y="908050"/>
            <a:ext cx="8472487" cy="1208088"/>
          </a:xfrm>
          <a:prstGeom prst="rect">
            <a:avLst/>
          </a:prstGeom>
          <a:noFill/>
          <a:ln w="9525">
            <a:noFill/>
            <a:miter lim="800000"/>
            <a:headEnd/>
            <a:tailEnd/>
          </a:ln>
        </p:spPr>
      </p:pic>
      <p:sp>
        <p:nvSpPr>
          <p:cNvPr id="15362" name="5 - Τίτλος"/>
          <p:cNvSpPr>
            <a:spLocks noGrp="1"/>
          </p:cNvSpPr>
          <p:nvPr>
            <p:ph type="title"/>
          </p:nvPr>
        </p:nvSpPr>
        <p:spPr>
          <a:xfrm>
            <a:off x="899592" y="260648"/>
            <a:ext cx="6563072" cy="1143000"/>
          </a:xfrm>
        </p:spPr>
        <p:txBody>
          <a:bodyPr>
            <a:normAutofit/>
          </a:bodyPr>
          <a:lstStyle/>
          <a:p>
            <a:pPr eaLnBrk="1" hangingPunct="1"/>
            <a:r>
              <a:rPr lang="el-GR" sz="4000" b="1" dirty="0" smtClean="0"/>
              <a:t>Μαθησιακές Ενότητες</a:t>
            </a:r>
          </a:p>
        </p:txBody>
      </p:sp>
      <p:sp>
        <p:nvSpPr>
          <p:cNvPr id="15363" name="10 - Υπότιτλος"/>
          <p:cNvSpPr>
            <a:spLocks noGrp="1"/>
          </p:cNvSpPr>
          <p:nvPr>
            <p:ph idx="1"/>
          </p:nvPr>
        </p:nvSpPr>
        <p:spPr>
          <a:xfrm>
            <a:off x="899592" y="2132856"/>
            <a:ext cx="7704856" cy="3168352"/>
          </a:xfrm>
        </p:spPr>
        <p:txBody>
          <a:bodyPr>
            <a:noAutofit/>
          </a:bodyPr>
          <a:lstStyle/>
          <a:p>
            <a:pPr marL="457200" indent="-457200">
              <a:buFont typeface="+mj-lt"/>
              <a:buAutoNum type="arabicPeriod"/>
            </a:pPr>
            <a:r>
              <a:rPr lang="el-GR" sz="2400" dirty="0" smtClean="0"/>
              <a:t>Ο Καραγκιόζης και το θέατρο σκιών</a:t>
            </a:r>
          </a:p>
          <a:p>
            <a:pPr marL="457200" indent="-457200">
              <a:buFont typeface="+mj-lt"/>
              <a:buAutoNum type="arabicPeriod"/>
            </a:pPr>
            <a:r>
              <a:rPr lang="el-GR" sz="2400" dirty="0" smtClean="0"/>
              <a:t> Ένα αλλιώτικο θέατρο σκιών</a:t>
            </a:r>
          </a:p>
          <a:p>
            <a:pPr marL="457200" indent="-457200">
              <a:buFont typeface="+mj-lt"/>
              <a:buAutoNum type="arabicPeriod"/>
            </a:pPr>
            <a:r>
              <a:rPr lang="el-GR" sz="2400" dirty="0" smtClean="0"/>
              <a:t>Ο Καραγκιόζης ταξιδεύει στην Αφρική</a:t>
            </a:r>
          </a:p>
          <a:p>
            <a:pPr marL="457200" indent="-457200">
              <a:buFont typeface="+mj-lt"/>
              <a:buAutoNum type="arabicPeriod"/>
            </a:pPr>
            <a:r>
              <a:rPr lang="el-GR" sz="2400" dirty="0" smtClean="0"/>
              <a:t>Ο Καραγκιόζης ταξιδεύει στην Κίνα</a:t>
            </a:r>
          </a:p>
          <a:p>
            <a:pPr marL="457200" indent="-457200">
              <a:buFont typeface="+mj-lt"/>
              <a:buAutoNum type="arabicPeriod"/>
            </a:pPr>
            <a:r>
              <a:rPr lang="el-GR" sz="2400" dirty="0" smtClean="0"/>
              <a:t>Ο Καραγκιόζης ταξιδεύει στη Β. Αμερική</a:t>
            </a:r>
          </a:p>
          <a:p>
            <a:pPr marL="457200" indent="-457200">
              <a:buFont typeface="+mj-lt"/>
              <a:buAutoNum type="arabicPeriod"/>
            </a:pPr>
            <a:r>
              <a:rPr lang="el-GR" sz="2400" dirty="0" smtClean="0"/>
              <a:t>Ο Καραγκιόζης ταξιδεύει στο Β. Πόλο</a:t>
            </a:r>
          </a:p>
          <a:p>
            <a:pPr marL="457200" indent="-457200">
              <a:buFont typeface="+mj-lt"/>
              <a:buAutoNum type="arabicPeriod"/>
            </a:pPr>
            <a:r>
              <a:rPr lang="el-GR" sz="2400" dirty="0" smtClean="0"/>
              <a:t>Η επιστροφή του Καραγκιόζη</a:t>
            </a:r>
          </a:p>
        </p:txBody>
      </p:sp>
      <p:pic>
        <p:nvPicPr>
          <p:cNvPr id="7" name="6 - Εικόνα" descr="images (9).jpg"/>
          <p:cNvPicPr>
            <a:picLocks noChangeAspect="1"/>
          </p:cNvPicPr>
          <p:nvPr/>
        </p:nvPicPr>
        <p:blipFill>
          <a:blip r:embed="rId3" cstate="print"/>
          <a:stretch>
            <a:fillRect/>
          </a:stretch>
        </p:blipFill>
        <p:spPr>
          <a:xfrm>
            <a:off x="1403648" y="5157192"/>
            <a:ext cx="4896544" cy="1467991"/>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17"/>
          <p:cNvGraphicFramePr>
            <a:graphicFrameLocks/>
          </p:cNvGraphicFramePr>
          <p:nvPr/>
        </p:nvGraphicFramePr>
        <p:xfrm>
          <a:off x="468313" y="471745"/>
          <a:ext cx="8208143" cy="6063265"/>
        </p:xfrm>
        <a:graphic>
          <a:graphicData uri="http://schemas.openxmlformats.org/drawingml/2006/table">
            <a:tbl>
              <a:tblPr/>
              <a:tblGrid>
                <a:gridCol w="4105605"/>
                <a:gridCol w="4102538"/>
              </a:tblGrid>
              <a:tr h="356094">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mn-lt"/>
                          <a:cs typeface="Arial" charset="0"/>
                        </a:rPr>
                        <a:t>Αναλύοντας </a:t>
                      </a:r>
                      <a:r>
                        <a:rPr kumimoji="0" lang="el-GR" sz="1800" b="1" i="0" u="none" strike="noStrike" cap="none" normalizeH="0" baseline="0" dirty="0" smtClean="0">
                          <a:ln>
                            <a:noFill/>
                          </a:ln>
                          <a:solidFill>
                            <a:schemeClr val="tx1"/>
                          </a:solidFill>
                          <a:effectLst/>
                          <a:latin typeface="+mn-lt"/>
                          <a:cs typeface="Arial" charset="0"/>
                        </a:rPr>
                        <a:t>κριτικά</a:t>
                      </a:r>
                      <a:endParaRPr kumimoji="0" lang="el-GR" sz="1800" b="1" i="0" u="none" strike="noStrike" cap="none" normalizeH="0" baseline="0" dirty="0" smtClean="0">
                        <a:ln>
                          <a:noFill/>
                        </a:ln>
                        <a:solidFill>
                          <a:schemeClr val="tx1"/>
                        </a:solidFill>
                        <a:effectLst/>
                        <a:latin typeface="+mn-lt"/>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D1F1F">
                        <a:alpha val="89018"/>
                      </a:srgbClr>
                    </a:solidFill>
                  </a:tcPr>
                </a:tc>
                <a:tc hMerge="1">
                  <a:txBody>
                    <a:bodyPr/>
                    <a:lstStyle/>
                    <a:p>
                      <a:endParaRPr lang="el-GR"/>
                    </a:p>
                  </a:txBody>
                  <a:tcPr/>
                </a:tc>
              </a:tr>
              <a:tr h="569750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                                Στόχοι: </a:t>
                      </a:r>
                    </a:p>
                    <a:p>
                      <a:pPr>
                        <a:buFont typeface="Arial" pitchFamily="34" charset="0"/>
                        <a:buChar char="•"/>
                      </a:pPr>
                      <a:r>
                        <a:rPr lang="el-GR" sz="1800" kern="1200" baseline="0" dirty="0" smtClean="0">
                          <a:solidFill>
                            <a:schemeClr val="tx1"/>
                          </a:solidFill>
                          <a:latin typeface="+mn-lt"/>
                          <a:ea typeface="+mn-ea"/>
                          <a:cs typeface="+mn-cs"/>
                        </a:rPr>
                        <a:t>                         να παρατηρούν και να                               π                    περιγράφουν γεγονότα,        ν           αντικείμενα και προσωπικές εμπειρίες,</a:t>
                      </a:r>
                    </a:p>
                    <a:p>
                      <a:pPr>
                        <a:buFont typeface="Arial" pitchFamily="34" charset="0"/>
                        <a:buChar char="•"/>
                      </a:pPr>
                      <a:r>
                        <a:rPr lang="el-GR" sz="1800" kern="1200" baseline="0" dirty="0" smtClean="0">
                          <a:solidFill>
                            <a:schemeClr val="tx1"/>
                          </a:solidFill>
                          <a:latin typeface="+mn-lt"/>
                          <a:ea typeface="+mn-ea"/>
                          <a:cs typeface="+mn-cs"/>
                        </a:rPr>
                        <a:t> να μαθαίνουν να ακούν</a:t>
                      </a:r>
                    </a:p>
                    <a:p>
                      <a:r>
                        <a:rPr lang="el-GR" sz="1800" kern="1200" baseline="0" dirty="0" smtClean="0">
                          <a:solidFill>
                            <a:schemeClr val="tx1"/>
                          </a:solidFill>
                          <a:latin typeface="+mn-lt"/>
                          <a:ea typeface="+mn-ea"/>
                          <a:cs typeface="+mn-cs"/>
                        </a:rPr>
                        <a:t>τους συνομιλητές τους, χωρίς να τους διακόπτουν, </a:t>
                      </a:r>
                    </a:p>
                    <a:p>
                      <a:pPr>
                        <a:buFont typeface="Arial" pitchFamily="34" charset="0"/>
                        <a:buChar char="•"/>
                      </a:pPr>
                      <a:r>
                        <a:rPr lang="el-GR" sz="1800" kern="1200" baseline="0" dirty="0" smtClean="0">
                          <a:solidFill>
                            <a:schemeClr val="tx1"/>
                          </a:solidFill>
                          <a:latin typeface="+mn-lt"/>
                          <a:ea typeface="+mn-ea"/>
                          <a:cs typeface="+mn-cs"/>
                        </a:rPr>
                        <a:t> να σχεδιάζουν διάφορα είδη γραμμών και περιγραμμάτων και να συνθέτουν διάφορα σχήματα και μορφές.</a:t>
                      </a:r>
                    </a:p>
                    <a:p>
                      <a:pPr>
                        <a:buFont typeface="Arial" pitchFamily="34" charset="0"/>
                        <a:buChar char="•"/>
                      </a:pPr>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Εκπαιδευτικό υλικό: </a:t>
                      </a:r>
                    </a:p>
                    <a:p>
                      <a:pPr>
                        <a:buFont typeface="Arial" pitchFamily="34" charset="0"/>
                        <a:buChar char="•"/>
                      </a:pPr>
                      <a:r>
                        <a:rPr lang="el-GR" sz="1800" kern="1200" baseline="0" dirty="0" smtClean="0">
                          <a:solidFill>
                            <a:schemeClr val="tx1"/>
                          </a:solidFill>
                          <a:latin typeface="+mn-lt"/>
                          <a:ea typeface="+mn-ea"/>
                          <a:cs typeface="+mn-cs"/>
                        </a:rPr>
                        <a:t> διαφανή και αδιαφανή υλικά σε διάφορα σχήματα, μεγέθη και χρώματα,</a:t>
                      </a:r>
                    </a:p>
                    <a:p>
                      <a:pPr>
                        <a:buFont typeface="Arial" pitchFamily="34" charset="0"/>
                        <a:buChar char="•"/>
                      </a:pPr>
                      <a:r>
                        <a:rPr lang="el-GR" sz="1800" kern="1200" baseline="0" dirty="0" smtClean="0">
                          <a:solidFill>
                            <a:schemeClr val="tx1"/>
                          </a:solidFill>
                          <a:latin typeface="+mn-lt"/>
                          <a:ea typeface="+mn-ea"/>
                          <a:cs typeface="+mn-cs"/>
                        </a:rPr>
                        <a:t> θέατρο σκιών,</a:t>
                      </a:r>
                    </a:p>
                    <a:p>
                      <a:pPr>
                        <a:buFont typeface="Arial" pitchFamily="34" charset="0"/>
                        <a:buChar char="•"/>
                      </a:pPr>
                      <a:r>
                        <a:rPr lang="el-GR" sz="1800" kern="1200" baseline="0" dirty="0" smtClean="0">
                          <a:solidFill>
                            <a:schemeClr val="tx1"/>
                          </a:solidFill>
                          <a:latin typeface="+mn-lt"/>
                          <a:ea typeface="+mn-ea"/>
                          <a:cs typeface="+mn-cs"/>
                        </a:rPr>
                        <a:t>Υλικά χειροτεχνίας.</a:t>
                      </a:r>
                    </a:p>
                    <a:p>
                      <a:pPr>
                        <a:buFont typeface="Arial" pitchFamily="34" charset="0"/>
                        <a:buNone/>
                      </a:pPr>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Περιγραφή </a:t>
                      </a:r>
                      <a:r>
                        <a:rPr kumimoji="0" lang="el-GR" sz="1800" b="1" i="0" u="none" strike="noStrike" cap="none" normalizeH="0" baseline="0" dirty="0" smtClean="0">
                          <a:ln>
                            <a:noFill/>
                          </a:ln>
                          <a:solidFill>
                            <a:srgbClr val="000000"/>
                          </a:solidFill>
                          <a:effectLst/>
                          <a:latin typeface="+mn-lt"/>
                          <a:cs typeface="Arial" charset="0"/>
                        </a:rPr>
                        <a:t>Δραστηριότητας</a:t>
                      </a:r>
                      <a:r>
                        <a:rPr kumimoji="0" lang="el-GR" sz="1800" b="1" i="0" u="none" strike="noStrike" cap="none" normalizeH="0" baseline="0" dirty="0" smtClean="0">
                          <a:ln>
                            <a:noFill/>
                          </a:ln>
                          <a:solidFill>
                            <a:srgbClr val="000000"/>
                          </a:solidFill>
                          <a:effectLst/>
                          <a:latin typeface="+mn-lt"/>
                          <a:cs typeface="Arial" charset="0"/>
                        </a:rPr>
                        <a:t>: </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1200" b="1" i="1" u="none" strike="noStrike" cap="none" normalizeH="0" baseline="0" dirty="0" smtClean="0">
                        <a:ln>
                          <a:noFill/>
                        </a:ln>
                        <a:solidFill>
                          <a:srgbClr val="000000"/>
                        </a:solidFill>
                        <a:effectLst/>
                        <a:latin typeface="Arial" charset="0"/>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1200" b="1" i="1" u="none" strike="noStrike" cap="none" normalizeH="0" baseline="0" dirty="0" smtClean="0">
                        <a:ln>
                          <a:noFill/>
                        </a:ln>
                        <a:solidFill>
                          <a:srgbClr val="000000"/>
                        </a:solidFill>
                        <a:effectLst/>
                        <a:latin typeface="Arial" charset="0"/>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1400" b="0"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400" b="0"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400" b="0"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Arial"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3" name="7 - Έλλειψη"/>
          <p:cNvSpPr>
            <a:spLocks noChangeArrowheads="1"/>
          </p:cNvSpPr>
          <p:nvPr/>
        </p:nvSpPr>
        <p:spPr bwMode="auto">
          <a:xfrm rot="8371174">
            <a:off x="-216177" y="355341"/>
            <a:ext cx="2790825" cy="1362904"/>
          </a:xfrm>
          <a:prstGeom prst="ellipse">
            <a:avLst/>
          </a:prstGeom>
          <a:solidFill>
            <a:schemeClr val="bg1"/>
          </a:solidFill>
          <a:ln w="25400" algn="ctr">
            <a:solidFill>
              <a:srgbClr val="385D8A"/>
            </a:solidFill>
            <a:round/>
            <a:headEnd/>
            <a:tailEnd/>
          </a:ln>
        </p:spPr>
        <p:txBody>
          <a:bodyPr rot="10800000" anchor="ctr"/>
          <a:lstStyle/>
          <a:p>
            <a:pPr algn="ctr"/>
            <a:r>
              <a:rPr lang="el-GR" b="1" dirty="0" smtClean="0"/>
              <a:t>ΤΙ ΣΧΗΜΑ ΕΧΕΙ Η ΣΚΙΑ ΠΟΥ ΒΛΕΠΕΙΣ;</a:t>
            </a:r>
            <a:endParaRPr lang="el-GR" b="1" dirty="0"/>
          </a:p>
        </p:txBody>
      </p:sp>
      <p:pic>
        <p:nvPicPr>
          <p:cNvPr id="9" name="8 - Εικόνα" descr="100_8616.JPG"/>
          <p:cNvPicPr>
            <a:picLocks noChangeAspect="1"/>
          </p:cNvPicPr>
          <p:nvPr/>
        </p:nvPicPr>
        <p:blipFill>
          <a:blip r:embed="rId2" cstate="print"/>
          <a:stretch>
            <a:fillRect/>
          </a:stretch>
        </p:blipFill>
        <p:spPr>
          <a:xfrm>
            <a:off x="4788024" y="1124744"/>
            <a:ext cx="3642245" cy="2427556"/>
          </a:xfrm>
          <a:prstGeom prst="rect">
            <a:avLst/>
          </a:prstGeom>
        </p:spPr>
      </p:pic>
      <p:pic>
        <p:nvPicPr>
          <p:cNvPr id="11" name="10 - Εικόνα" descr="100_8619.JPG"/>
          <p:cNvPicPr>
            <a:picLocks noChangeAspect="1"/>
          </p:cNvPicPr>
          <p:nvPr/>
        </p:nvPicPr>
        <p:blipFill>
          <a:blip r:embed="rId3" cstate="print"/>
          <a:stretch>
            <a:fillRect/>
          </a:stretch>
        </p:blipFill>
        <p:spPr>
          <a:xfrm>
            <a:off x="4788024" y="3789040"/>
            <a:ext cx="3642245" cy="2427556"/>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17"/>
          <p:cNvGraphicFramePr>
            <a:graphicFrameLocks/>
          </p:cNvGraphicFramePr>
          <p:nvPr/>
        </p:nvGraphicFramePr>
        <p:xfrm>
          <a:off x="468313" y="471745"/>
          <a:ext cx="8208143" cy="6063265"/>
        </p:xfrm>
        <a:graphic>
          <a:graphicData uri="http://schemas.openxmlformats.org/drawingml/2006/table">
            <a:tbl>
              <a:tblPr/>
              <a:tblGrid>
                <a:gridCol w="4105605"/>
                <a:gridCol w="4102538"/>
              </a:tblGrid>
              <a:tr h="356094">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mn-lt"/>
                          <a:cs typeface="Arial" charset="0"/>
                        </a:rPr>
                        <a:t>Αναλύοντας </a:t>
                      </a:r>
                      <a:r>
                        <a:rPr kumimoji="0" lang="el-GR" sz="1800" b="1" i="0" u="none" strike="noStrike" cap="none" normalizeH="0" baseline="0" dirty="0" smtClean="0">
                          <a:ln>
                            <a:noFill/>
                          </a:ln>
                          <a:solidFill>
                            <a:schemeClr val="tx1"/>
                          </a:solidFill>
                          <a:effectLst/>
                          <a:latin typeface="+mn-lt"/>
                          <a:cs typeface="Arial" charset="0"/>
                        </a:rPr>
                        <a:t>κριτικά</a:t>
                      </a:r>
                      <a:endParaRPr kumimoji="0" lang="el-GR" sz="1800" b="1" i="0" u="none" strike="noStrike" cap="none" normalizeH="0" baseline="0" dirty="0" smtClean="0">
                        <a:ln>
                          <a:noFill/>
                        </a:ln>
                        <a:solidFill>
                          <a:schemeClr val="tx1"/>
                        </a:solidFill>
                        <a:effectLst/>
                        <a:latin typeface="+mn-lt"/>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D1F1F">
                        <a:alpha val="89018"/>
                      </a:srgbClr>
                    </a:solidFill>
                  </a:tcPr>
                </a:tc>
                <a:tc hMerge="1">
                  <a:txBody>
                    <a:bodyPr/>
                    <a:lstStyle/>
                    <a:p>
                      <a:endParaRPr lang="el-GR"/>
                    </a:p>
                  </a:txBody>
                  <a:tcPr/>
                </a:tc>
              </a:tr>
              <a:tr h="569750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mn-lt"/>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1200" b="1" i="1" u="none" strike="noStrike" cap="none" normalizeH="0" baseline="0" dirty="0" smtClean="0">
                        <a:ln>
                          <a:noFill/>
                        </a:ln>
                        <a:solidFill>
                          <a:srgbClr val="000000"/>
                        </a:solidFill>
                        <a:effectLst/>
                        <a:latin typeface="Arial" charset="0"/>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1200" b="1" i="1" u="none" strike="noStrike" cap="none" normalizeH="0" baseline="0" dirty="0" smtClean="0">
                        <a:ln>
                          <a:noFill/>
                        </a:ln>
                        <a:solidFill>
                          <a:srgbClr val="000000"/>
                        </a:solidFill>
                        <a:effectLst/>
                        <a:latin typeface="Arial" charset="0"/>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1400" b="0"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400" b="0"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400" b="0"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Arial"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3" name="7 - Έλλειψη"/>
          <p:cNvSpPr>
            <a:spLocks noChangeArrowheads="1"/>
          </p:cNvSpPr>
          <p:nvPr/>
        </p:nvSpPr>
        <p:spPr bwMode="auto">
          <a:xfrm rot="8371174">
            <a:off x="-216177" y="355341"/>
            <a:ext cx="2790825" cy="1362904"/>
          </a:xfrm>
          <a:prstGeom prst="ellipse">
            <a:avLst/>
          </a:prstGeom>
          <a:solidFill>
            <a:schemeClr val="bg1"/>
          </a:solidFill>
          <a:ln w="25400" algn="ctr">
            <a:solidFill>
              <a:srgbClr val="385D8A"/>
            </a:solidFill>
            <a:round/>
            <a:headEnd/>
            <a:tailEnd/>
          </a:ln>
        </p:spPr>
        <p:txBody>
          <a:bodyPr rot="10800000" anchor="ctr"/>
          <a:lstStyle/>
          <a:p>
            <a:pPr algn="ctr"/>
            <a:r>
              <a:rPr lang="el-GR" b="1" dirty="0" smtClean="0"/>
              <a:t>ΤΙ ΣΧΗΜΑ ΕΧΕΙ Η ΣΚΙΑ ΠΟΥ ΒΛΕΠΕΙΣ;</a:t>
            </a:r>
            <a:endParaRPr lang="el-GR" b="1" dirty="0"/>
          </a:p>
        </p:txBody>
      </p:sp>
      <p:pic>
        <p:nvPicPr>
          <p:cNvPr id="4" name="3 - Εικόνα" descr="100_8625.JPG"/>
          <p:cNvPicPr>
            <a:picLocks noChangeAspect="1"/>
          </p:cNvPicPr>
          <p:nvPr/>
        </p:nvPicPr>
        <p:blipFill>
          <a:blip r:embed="rId2" cstate="print"/>
          <a:stretch>
            <a:fillRect/>
          </a:stretch>
        </p:blipFill>
        <p:spPr>
          <a:xfrm>
            <a:off x="4644008" y="836712"/>
            <a:ext cx="3965984" cy="2704458"/>
          </a:xfrm>
          <a:prstGeom prst="rect">
            <a:avLst/>
          </a:prstGeom>
        </p:spPr>
      </p:pic>
      <p:pic>
        <p:nvPicPr>
          <p:cNvPr id="5" name="4 - Εικόνα" descr="100_8626.JPG"/>
          <p:cNvPicPr>
            <a:picLocks noChangeAspect="1"/>
          </p:cNvPicPr>
          <p:nvPr/>
        </p:nvPicPr>
        <p:blipFill>
          <a:blip r:embed="rId3" cstate="print"/>
          <a:stretch>
            <a:fillRect/>
          </a:stretch>
        </p:blipFill>
        <p:spPr>
          <a:xfrm>
            <a:off x="683568" y="2204864"/>
            <a:ext cx="3701955" cy="3208514"/>
          </a:xfrm>
          <a:prstGeom prst="rect">
            <a:avLst/>
          </a:prstGeom>
        </p:spPr>
      </p:pic>
      <p:pic>
        <p:nvPicPr>
          <p:cNvPr id="6" name="5 - Εικόνα" descr="100_8630.JPG"/>
          <p:cNvPicPr>
            <a:picLocks noChangeAspect="1"/>
          </p:cNvPicPr>
          <p:nvPr/>
        </p:nvPicPr>
        <p:blipFill>
          <a:blip r:embed="rId4" cstate="print"/>
          <a:stretch>
            <a:fillRect/>
          </a:stretch>
        </p:blipFill>
        <p:spPr>
          <a:xfrm>
            <a:off x="4644008" y="3717032"/>
            <a:ext cx="3965984" cy="2704458"/>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30"/>
          <p:cNvGraphicFramePr>
            <a:graphicFrameLocks/>
          </p:cNvGraphicFramePr>
          <p:nvPr/>
        </p:nvGraphicFramePr>
        <p:xfrm>
          <a:off x="395536" y="332656"/>
          <a:ext cx="8429625" cy="6120680"/>
        </p:xfrm>
        <a:graphic>
          <a:graphicData uri="http://schemas.openxmlformats.org/drawingml/2006/table">
            <a:tbl>
              <a:tblPr/>
              <a:tblGrid>
                <a:gridCol w="2108200"/>
                <a:gridCol w="2106612"/>
                <a:gridCol w="2108200"/>
                <a:gridCol w="2106613"/>
              </a:tblGrid>
              <a:tr h="500661">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Βιώνοντας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Εφαρμόζοντας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solidFill>
                  </a:tcPr>
                </a:tc>
                <a:tc hMerge="1">
                  <a:txBody>
                    <a:bodyPr/>
                    <a:lstStyle/>
                    <a:p>
                      <a:endParaRPr lang="el-GR"/>
                    </a:p>
                  </a:txBody>
                  <a:tcPr/>
                </a:tc>
              </a:tr>
              <a:tr h="2898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Νέο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Ένα μουσικοκινητικό παιχνίδι.</a:t>
                      </a: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Ένα μουσικοκινητκό παιχνίδι μέσα από το θέατρο σκιών.</a:t>
                      </a: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404905">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solidFill>
                          <a:effectLst/>
                          <a:latin typeface="Calibri" pitchFamily="34" charset="0"/>
                        </a:rPr>
                        <a:t>                       Εννοιολογώντας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8163D">
                        <a:alpha val="89018"/>
                      </a:srgbClr>
                    </a:solidFill>
                  </a:tcPr>
                </a:tc>
                <a:tc hMerge="1">
                  <a:txBody>
                    <a:bodyPr/>
                    <a:lstStyle/>
                    <a:p>
                      <a:endParaRPr lang="el-GR"/>
                    </a:p>
                  </a:txBody>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                             Αναλύοντας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D1F1F"/>
                    </a:solidFill>
                  </a:tcPr>
                </a:tc>
                <a:tc hMerge="1">
                  <a:txBody>
                    <a:bodyPr/>
                    <a:lstStyle/>
                    <a:p>
                      <a:endParaRPr lang="el-GR"/>
                    </a:p>
                  </a:txBody>
                  <a:tcPr/>
                </a:tc>
              </a:tr>
              <a:tr h="231703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Ορολογία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Θεωρία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n-US" sz="1600" b="0" i="0" u="none" strike="noStrike" cap="none" normalizeH="0" baseline="0" dirty="0" smtClean="0">
                          <a:ln>
                            <a:noFill/>
                          </a:ln>
                          <a:solidFill>
                            <a:srgbClr val="000000"/>
                          </a:solidFill>
                          <a:effectLst/>
                          <a:latin typeface="Calibri" pitchFamily="34" charset="0"/>
                        </a:rPr>
                        <a:t> </a:t>
                      </a:r>
                      <a:r>
                        <a:rPr kumimoji="0" lang="el-GR" sz="1600" b="0" i="0" u="none" strike="noStrike" cap="none" normalizeH="0" baseline="0" dirty="0" smtClean="0">
                          <a:ln>
                            <a:noFill/>
                          </a:ln>
                          <a:solidFill>
                            <a:srgbClr val="000000"/>
                          </a:solidFill>
                          <a:effectLst/>
                          <a:latin typeface="Calibri" pitchFamily="34" charset="0"/>
                        </a:rPr>
                        <a:t>Το σχεδιάγραμμα των (Α) διαφανών υλικών.</a:t>
                      </a: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Λειτουργικά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Διαχωρισμός διάφανων και (Α) διάφανων υλικών.</a:t>
                      </a: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Τι σχήμα έχει η σκιά που βλέπεις;</a:t>
                      </a: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3" name="2 - Έλλειψη"/>
          <p:cNvSpPr/>
          <p:nvPr/>
        </p:nvSpPr>
        <p:spPr>
          <a:xfrm>
            <a:off x="3491880" y="2852936"/>
            <a:ext cx="2304256" cy="1287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b="1" dirty="0" smtClean="0">
                <a:solidFill>
                  <a:schemeClr val="tx1"/>
                </a:solidFill>
              </a:rPr>
              <a:t>Ένα αλλιώτικο θέατρο σκιών</a:t>
            </a:r>
            <a:endParaRPr lang="el-GR" b="1" dirty="0">
              <a:solidFill>
                <a:schemeClr val="tx1"/>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44"/>
          <p:cNvGraphicFramePr>
            <a:graphicFrameLocks/>
          </p:cNvGraphicFramePr>
          <p:nvPr/>
        </p:nvGraphicFramePr>
        <p:xfrm>
          <a:off x="467543" y="404664"/>
          <a:ext cx="8208913" cy="6048672"/>
        </p:xfrm>
        <a:graphic>
          <a:graphicData uri="http://schemas.openxmlformats.org/drawingml/2006/table">
            <a:tbl>
              <a:tblPr/>
              <a:tblGrid>
                <a:gridCol w="4105223"/>
                <a:gridCol w="4103690"/>
              </a:tblGrid>
              <a:tr h="555582">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mn-lt"/>
                          <a:cs typeface="Arial" charset="0"/>
                        </a:rPr>
                        <a:t>Εφαρμόζοντας κατάλληλα</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alpha val="89018"/>
                      </a:srgbClr>
                    </a:solidFill>
                  </a:tcPr>
                </a:tc>
                <a:tc hMerge="1">
                  <a:txBody>
                    <a:bodyPr/>
                    <a:lstStyle/>
                    <a:p>
                      <a:endParaRPr lang="el-GR"/>
                    </a:p>
                  </a:txBody>
                  <a:tcPr/>
                </a:tc>
              </a:tr>
              <a:tr h="549309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Στόχοι: </a:t>
                      </a:r>
                    </a:p>
                    <a:p>
                      <a:pPr>
                        <a:buFont typeface="Arial" pitchFamily="34" charset="0"/>
                        <a:buChar char="•"/>
                      </a:pPr>
                      <a:r>
                        <a:rPr kumimoji="0" lang="el-GR" sz="1800" b="0" i="0" u="none" strike="noStrike" cap="none" normalizeH="0" baseline="0" dirty="0" smtClean="0">
                          <a:ln>
                            <a:noFill/>
                          </a:ln>
                          <a:solidFill>
                            <a:srgbClr val="000000"/>
                          </a:solidFill>
                          <a:effectLst/>
                          <a:latin typeface="+mn-lt"/>
                          <a:cs typeface="Arial" charset="0"/>
                        </a:rPr>
                        <a:t> </a:t>
                      </a:r>
                      <a:r>
                        <a:rPr kumimoji="0" lang="el-GR" sz="1800" b="0" i="0" u="none" strike="noStrike" kern="1200" cap="none" normalizeH="0" baseline="0" dirty="0" smtClean="0">
                          <a:ln>
                            <a:noFill/>
                          </a:ln>
                          <a:solidFill>
                            <a:srgbClr val="000000"/>
                          </a:solidFill>
                          <a:effectLst/>
                          <a:latin typeface="+mn-lt"/>
                          <a:ea typeface="+mn-ea"/>
                          <a:cs typeface="Arial" charset="0"/>
                        </a:rPr>
                        <a:t> </a:t>
                      </a:r>
                      <a:r>
                        <a:rPr lang="el-GR" sz="1800" kern="1200" baseline="0" dirty="0" smtClean="0">
                          <a:solidFill>
                            <a:schemeClr val="tx1"/>
                          </a:solidFill>
                          <a:latin typeface="+mn-lt"/>
                          <a:ea typeface="+mn-ea"/>
                          <a:cs typeface="+mn-cs"/>
                        </a:rPr>
                        <a:t>να μάθουν να ακούν και να ακολουθούν απλές οδηγίες που τους δίνονται,</a:t>
                      </a:r>
                    </a:p>
                    <a:p>
                      <a:pPr>
                        <a:buFont typeface="Arial" pitchFamily="34" charset="0"/>
                        <a:buChar char="•"/>
                      </a:pPr>
                      <a:r>
                        <a:rPr lang="el-GR" sz="1800" kern="1200" baseline="0" dirty="0" smtClean="0">
                          <a:solidFill>
                            <a:schemeClr val="tx1"/>
                          </a:solidFill>
                          <a:latin typeface="+mn-lt"/>
                          <a:ea typeface="+mn-ea"/>
                          <a:cs typeface="+mn-cs"/>
                        </a:rPr>
                        <a:t> να μάθουν να λειτουργούν ομαδικά και να υπακούν στους κανόνες της ομάδας</a:t>
                      </a:r>
                    </a:p>
                    <a:p>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Εκπαιδευτικό υλικό: </a:t>
                      </a:r>
                    </a:p>
                    <a:p>
                      <a:pPr>
                        <a:buFont typeface="Arial" pitchFamily="34" charset="0"/>
                        <a:buChar char="•"/>
                      </a:pPr>
                      <a:r>
                        <a:rPr lang="el-GR" sz="1800" kern="1200" baseline="0" dirty="0" smtClean="0">
                          <a:solidFill>
                            <a:schemeClr val="tx1"/>
                          </a:solidFill>
                          <a:latin typeface="+mn-lt"/>
                          <a:ea typeface="+mn-ea"/>
                          <a:cs typeface="+mn-cs"/>
                        </a:rPr>
                        <a:t> φιγούρες Καραγκιόζη,</a:t>
                      </a:r>
                    </a:p>
                    <a:p>
                      <a:pPr>
                        <a:buFont typeface="Arial" pitchFamily="34" charset="0"/>
                        <a:buChar char="•"/>
                      </a:pPr>
                      <a:r>
                        <a:rPr lang="el-GR" sz="1800" kern="1200" baseline="0" dirty="0" smtClean="0">
                          <a:solidFill>
                            <a:schemeClr val="tx1"/>
                          </a:solidFill>
                          <a:latin typeface="+mn-lt"/>
                          <a:ea typeface="+mn-ea"/>
                          <a:cs typeface="+mn-cs"/>
                        </a:rPr>
                        <a:t> τύμπανο, ντέφι, ξυλάκια, τρίγωνο.</a:t>
                      </a:r>
                      <a:endParaRPr lang="el-GR" sz="1800" kern="1200" baseline="0" dirty="0" smtClean="0">
                        <a:solidFill>
                          <a:schemeClr val="tx1"/>
                        </a:solidFill>
                        <a:latin typeface="+mn-lt"/>
                        <a:ea typeface="+mn-ea"/>
                        <a:cs typeface="+mn-cs"/>
                      </a:endParaRPr>
                    </a:p>
                    <a:p>
                      <a:endParaRPr kumimoji="0" lang="el-GR" sz="1800" b="0" i="0" u="none" strike="noStrike" cap="none" normalizeH="0" baseline="0" dirty="0" smtClean="0">
                        <a:ln>
                          <a:noFill/>
                        </a:ln>
                        <a:solidFill>
                          <a:srgbClr val="000000"/>
                        </a:solidFill>
                        <a:effectLst/>
                        <a:latin typeface="+mn-lt"/>
                        <a:cs typeface="Arial" charset="0"/>
                      </a:endParaRPr>
                    </a:p>
                    <a:p>
                      <a:endParaRPr kumimoji="0" lang="el-GR" sz="1800" b="0" i="0" u="none" strike="noStrike" cap="none" normalizeH="0" baseline="0" dirty="0" smtClean="0">
                        <a:ln>
                          <a:noFill/>
                        </a:ln>
                        <a:solidFill>
                          <a:srgbClr val="000000"/>
                        </a:solidFill>
                        <a:effectLst/>
                        <a:latin typeface="+mn-lt"/>
                        <a:cs typeface="Arial" charset="0"/>
                      </a:endParaRPr>
                    </a:p>
                    <a:p>
                      <a:r>
                        <a:rPr kumimoji="0" lang="el-GR" sz="1800" b="0" i="0" u="none" strike="noStrike" cap="none" normalizeH="0" baseline="0" dirty="0" smtClean="0">
                          <a:ln>
                            <a:noFill/>
                          </a:ln>
                          <a:solidFill>
                            <a:srgbClr val="000000"/>
                          </a:solidFill>
                          <a:effectLst/>
                          <a:latin typeface="+mn-lt"/>
                          <a:cs typeface="Arial" charset="0"/>
                        </a:rPr>
                        <a:t> </a:t>
                      </a:r>
                    </a:p>
                    <a:p>
                      <a:r>
                        <a:rPr kumimoji="0" lang="el-GR" sz="1800" b="0" i="0" u="none" strike="noStrike" cap="none" normalizeH="0" baseline="0" dirty="0" smtClean="0">
                          <a:ln>
                            <a:noFill/>
                          </a:ln>
                          <a:solidFill>
                            <a:srgbClr val="000000"/>
                          </a:solidFill>
                          <a:effectLst/>
                          <a:latin typeface="+mn-lt"/>
                          <a:cs typeface="Arial" charset="0"/>
                        </a:rPr>
                        <a:t>                      </a:t>
                      </a:r>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                                      Περιγραφή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                                      Δραστηριότητας</a:t>
                      </a:r>
                      <a:r>
                        <a:rPr kumimoji="0" lang="el-GR" sz="1800" b="1" i="0" u="none" strike="noStrike" cap="none" normalizeH="0" baseline="0" dirty="0" smtClean="0">
                          <a:ln>
                            <a:noFill/>
                          </a:ln>
                          <a:solidFill>
                            <a:srgbClr val="000000"/>
                          </a:solidFill>
                          <a:effectLst/>
                          <a:latin typeface="+mn-lt"/>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Arial"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3" name="7 - Έλλειψη"/>
          <p:cNvSpPr>
            <a:spLocks noChangeArrowheads="1"/>
          </p:cNvSpPr>
          <p:nvPr/>
        </p:nvSpPr>
        <p:spPr bwMode="auto">
          <a:xfrm rot="13488056">
            <a:off x="-324953" y="4828540"/>
            <a:ext cx="3162746" cy="1506840"/>
          </a:xfrm>
          <a:prstGeom prst="ellipse">
            <a:avLst/>
          </a:prstGeom>
          <a:solidFill>
            <a:schemeClr val="bg1"/>
          </a:solidFill>
          <a:ln w="25400" algn="ctr">
            <a:solidFill>
              <a:srgbClr val="385D8A"/>
            </a:solidFill>
            <a:round/>
            <a:headEnd/>
            <a:tailEnd/>
          </a:ln>
        </p:spPr>
        <p:txBody>
          <a:bodyPr rot="10800000" anchor="ctr"/>
          <a:lstStyle/>
          <a:p>
            <a:pPr algn="ctr"/>
            <a:r>
              <a:rPr lang="el-GR" b="1" dirty="0" smtClean="0"/>
              <a:t>ΈΝΑ ΜΟΥΣΙΚΟΚΙΝΗΤΙΚΟ ΠΑΙΧΝΙΔΙ</a:t>
            </a:r>
            <a:endParaRPr lang="el-GR" b="1" dirty="0"/>
          </a:p>
        </p:txBody>
      </p:sp>
      <p:pic>
        <p:nvPicPr>
          <p:cNvPr id="4" name="3 - Εικόνα" descr="100_8697.JPG"/>
          <p:cNvPicPr>
            <a:picLocks noChangeAspect="1"/>
          </p:cNvPicPr>
          <p:nvPr/>
        </p:nvPicPr>
        <p:blipFill>
          <a:blip r:embed="rId2" cstate="print"/>
          <a:stretch>
            <a:fillRect/>
          </a:stretch>
        </p:blipFill>
        <p:spPr>
          <a:xfrm>
            <a:off x="4572000" y="980728"/>
            <a:ext cx="2003380" cy="3005821"/>
          </a:xfrm>
          <a:prstGeom prst="rect">
            <a:avLst/>
          </a:prstGeom>
        </p:spPr>
      </p:pic>
      <p:pic>
        <p:nvPicPr>
          <p:cNvPr id="5" name="4 - Εικόνα" descr="100_8698.JPG"/>
          <p:cNvPicPr>
            <a:picLocks noChangeAspect="1"/>
          </p:cNvPicPr>
          <p:nvPr/>
        </p:nvPicPr>
        <p:blipFill>
          <a:blip r:embed="rId3" cstate="print"/>
          <a:stretch>
            <a:fillRect/>
          </a:stretch>
        </p:blipFill>
        <p:spPr>
          <a:xfrm>
            <a:off x="6660232" y="3429000"/>
            <a:ext cx="2003380" cy="3005821"/>
          </a:xfrm>
          <a:prstGeom prst="rect">
            <a:avLst/>
          </a:prstGeom>
        </p:spPr>
      </p:pic>
      <p:sp>
        <p:nvSpPr>
          <p:cNvPr id="6" name="5 - Βέλος προς τα κάτω"/>
          <p:cNvSpPr/>
          <p:nvPr/>
        </p:nvSpPr>
        <p:spPr>
          <a:xfrm>
            <a:off x="3131840" y="5589240"/>
            <a:ext cx="216024" cy="648072"/>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l-G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44"/>
          <p:cNvGraphicFramePr>
            <a:graphicFrameLocks/>
          </p:cNvGraphicFramePr>
          <p:nvPr/>
        </p:nvGraphicFramePr>
        <p:xfrm>
          <a:off x="467543" y="404664"/>
          <a:ext cx="8208913" cy="6048672"/>
        </p:xfrm>
        <a:graphic>
          <a:graphicData uri="http://schemas.openxmlformats.org/drawingml/2006/table">
            <a:tbl>
              <a:tblPr/>
              <a:tblGrid>
                <a:gridCol w="4105223"/>
                <a:gridCol w="4103690"/>
              </a:tblGrid>
              <a:tr h="555582">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mn-lt"/>
                          <a:cs typeface="Arial" charset="0"/>
                        </a:rPr>
                        <a:t>Εφαρμόζοντας κατάλληλα</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alpha val="89018"/>
                      </a:srgbClr>
                    </a:solidFill>
                  </a:tcPr>
                </a:tc>
                <a:tc hMerge="1">
                  <a:txBody>
                    <a:bodyPr/>
                    <a:lstStyle/>
                    <a:p>
                      <a:endParaRPr lang="el-GR"/>
                    </a:p>
                  </a:txBody>
                  <a:tcPr/>
                </a:tc>
              </a:tr>
              <a:tr h="549309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Arial"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pic>
        <p:nvPicPr>
          <p:cNvPr id="3" name="2 - Εικόνα" descr="100_8709.JPG"/>
          <p:cNvPicPr>
            <a:picLocks noChangeAspect="1"/>
          </p:cNvPicPr>
          <p:nvPr/>
        </p:nvPicPr>
        <p:blipFill>
          <a:blip r:embed="rId2" cstate="print"/>
          <a:stretch>
            <a:fillRect/>
          </a:stretch>
        </p:blipFill>
        <p:spPr>
          <a:xfrm>
            <a:off x="755576" y="1196752"/>
            <a:ext cx="3533936" cy="2355368"/>
          </a:xfrm>
          <a:prstGeom prst="rect">
            <a:avLst/>
          </a:prstGeom>
        </p:spPr>
      </p:pic>
      <p:pic>
        <p:nvPicPr>
          <p:cNvPr id="4" name="3 - Εικόνα" descr="100_8710.JPG"/>
          <p:cNvPicPr>
            <a:picLocks noChangeAspect="1"/>
          </p:cNvPicPr>
          <p:nvPr/>
        </p:nvPicPr>
        <p:blipFill>
          <a:blip r:embed="rId3" cstate="print"/>
          <a:stretch>
            <a:fillRect/>
          </a:stretch>
        </p:blipFill>
        <p:spPr>
          <a:xfrm>
            <a:off x="755576" y="3789040"/>
            <a:ext cx="3533936" cy="2355368"/>
          </a:xfrm>
          <a:prstGeom prst="rect">
            <a:avLst/>
          </a:prstGeom>
        </p:spPr>
      </p:pic>
      <p:pic>
        <p:nvPicPr>
          <p:cNvPr id="5" name="4 - Εικόνα" descr="100_8712.JPG"/>
          <p:cNvPicPr>
            <a:picLocks noChangeAspect="1"/>
          </p:cNvPicPr>
          <p:nvPr/>
        </p:nvPicPr>
        <p:blipFill>
          <a:blip r:embed="rId4" cstate="print"/>
          <a:stretch>
            <a:fillRect/>
          </a:stretch>
        </p:blipFill>
        <p:spPr>
          <a:xfrm>
            <a:off x="4860032" y="1196752"/>
            <a:ext cx="3533936" cy="2355368"/>
          </a:xfrm>
          <a:prstGeom prst="rect">
            <a:avLst/>
          </a:prstGeom>
        </p:spPr>
      </p:pic>
      <p:pic>
        <p:nvPicPr>
          <p:cNvPr id="6" name="5 - Εικόνα" descr="100_8713.JPG"/>
          <p:cNvPicPr>
            <a:picLocks noChangeAspect="1"/>
          </p:cNvPicPr>
          <p:nvPr/>
        </p:nvPicPr>
        <p:blipFill>
          <a:blip r:embed="rId5" cstate="print"/>
          <a:stretch>
            <a:fillRect/>
          </a:stretch>
        </p:blipFill>
        <p:spPr>
          <a:xfrm>
            <a:off x="4860032" y="3789040"/>
            <a:ext cx="3533936" cy="2355368"/>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44"/>
          <p:cNvGraphicFramePr>
            <a:graphicFrameLocks/>
          </p:cNvGraphicFramePr>
          <p:nvPr/>
        </p:nvGraphicFramePr>
        <p:xfrm>
          <a:off x="467543" y="404664"/>
          <a:ext cx="8208913" cy="6048672"/>
        </p:xfrm>
        <a:graphic>
          <a:graphicData uri="http://schemas.openxmlformats.org/drawingml/2006/table">
            <a:tbl>
              <a:tblPr/>
              <a:tblGrid>
                <a:gridCol w="4105223"/>
                <a:gridCol w="4103690"/>
              </a:tblGrid>
              <a:tr h="555582">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mn-lt"/>
                          <a:cs typeface="Arial" charset="0"/>
                        </a:rPr>
                        <a:t>Εφαρμόζοντας </a:t>
                      </a:r>
                      <a:r>
                        <a:rPr kumimoji="0" lang="el-GR" sz="1800" b="1" i="0" u="none" strike="noStrike" cap="none" normalizeH="0" baseline="0" dirty="0" smtClean="0">
                          <a:ln>
                            <a:noFill/>
                          </a:ln>
                          <a:solidFill>
                            <a:schemeClr val="tx1"/>
                          </a:solidFill>
                          <a:effectLst/>
                          <a:latin typeface="+mn-lt"/>
                          <a:cs typeface="Arial" charset="0"/>
                        </a:rPr>
                        <a:t>δημιουργικά</a:t>
                      </a:r>
                      <a:endParaRPr kumimoji="0" lang="el-GR" sz="1800" b="1" i="0" u="none" strike="noStrike" cap="none" normalizeH="0" baseline="0" dirty="0" smtClean="0">
                        <a:ln>
                          <a:noFill/>
                        </a:ln>
                        <a:solidFill>
                          <a:schemeClr val="tx1"/>
                        </a:solidFill>
                        <a:effectLst/>
                        <a:latin typeface="+mn-lt"/>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alpha val="89018"/>
                      </a:srgbClr>
                    </a:solidFill>
                  </a:tcPr>
                </a:tc>
                <a:tc hMerge="1">
                  <a:txBody>
                    <a:bodyPr/>
                    <a:lstStyle/>
                    <a:p>
                      <a:endParaRPr lang="el-GR"/>
                    </a:p>
                  </a:txBody>
                  <a:tcPr/>
                </a:tc>
              </a:tr>
              <a:tr h="549309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Στόχοι: </a:t>
                      </a:r>
                    </a:p>
                    <a:p>
                      <a:pPr>
                        <a:buFont typeface="Arial" pitchFamily="34" charset="0"/>
                        <a:buChar char="•"/>
                      </a:pPr>
                      <a:r>
                        <a:rPr kumimoji="0" lang="el-GR" sz="1800" b="0" i="0" u="none" strike="noStrike" kern="1200" cap="none" normalizeH="0" baseline="0" dirty="0" smtClean="0">
                          <a:ln>
                            <a:noFill/>
                          </a:ln>
                          <a:solidFill>
                            <a:srgbClr val="000000"/>
                          </a:solidFill>
                          <a:effectLst/>
                          <a:latin typeface="+mn-lt"/>
                          <a:ea typeface="+mn-ea"/>
                          <a:cs typeface="Arial" charset="0"/>
                        </a:rPr>
                        <a:t> </a:t>
                      </a:r>
                      <a:r>
                        <a:rPr lang="el-GR" sz="1800" kern="1200" baseline="0" dirty="0" smtClean="0">
                          <a:solidFill>
                            <a:schemeClr val="tx1"/>
                          </a:solidFill>
                          <a:latin typeface="+mn-lt"/>
                          <a:ea typeface="+mn-ea"/>
                          <a:cs typeface="+mn-cs"/>
                        </a:rPr>
                        <a:t>να μάθουν να ακούν και να ακολουθούν απλές οδηγίες που τους δίνονται,</a:t>
                      </a:r>
                    </a:p>
                    <a:p>
                      <a:pPr>
                        <a:buFont typeface="Arial" pitchFamily="34" charset="0"/>
                        <a:buChar char="•"/>
                      </a:pPr>
                      <a:r>
                        <a:rPr lang="el-GR" sz="1800" kern="1200" baseline="0" dirty="0" smtClean="0">
                          <a:solidFill>
                            <a:schemeClr val="tx1"/>
                          </a:solidFill>
                          <a:latin typeface="+mn-lt"/>
                          <a:ea typeface="+mn-ea"/>
                          <a:cs typeface="+mn-cs"/>
                        </a:rPr>
                        <a:t> να μάθουν να λειτουργούν ομαδικά και να υπακούν στους κανόνες της ομάδας,</a:t>
                      </a:r>
                    </a:p>
                    <a:p>
                      <a:pPr marL="0" marR="0" indent="0" algn="l" defTabSz="914400" rtl="0" eaLnBrk="1" fontAlgn="auto" latinLnBrk="0" hangingPunct="1">
                        <a:lnSpc>
                          <a:spcPct val="100000"/>
                        </a:lnSpc>
                        <a:spcBef>
                          <a:spcPts val="0"/>
                        </a:spcBef>
                        <a:spcAft>
                          <a:spcPts val="0"/>
                        </a:spcAft>
                        <a:buClrTx/>
                        <a:buSzTx/>
                        <a:buFont typeface="Arial" pitchFamily="34" charset="0"/>
                        <a:buChar char="•"/>
                        <a:tabLst/>
                        <a:defRPr/>
                      </a:pPr>
                      <a:r>
                        <a:rPr lang="el-GR" sz="1800" kern="1200" baseline="0" dirty="0" smtClean="0">
                          <a:solidFill>
                            <a:schemeClr val="tx1"/>
                          </a:solidFill>
                          <a:latin typeface="+mn-lt"/>
                          <a:ea typeface="+mn-ea"/>
                          <a:cs typeface="+mn-cs"/>
                        </a:rPr>
                        <a:t> να μάθουν να αναγνωρίζουν τον ήχο κάθε οργάνου χωρίς να το βλέπουν.</a:t>
                      </a:r>
                    </a:p>
                    <a:p>
                      <a:pPr>
                        <a:buFont typeface="Arial" pitchFamily="34" charset="0"/>
                        <a:buNone/>
                      </a:pPr>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Εκπαιδευτικό υλικό: </a:t>
                      </a:r>
                    </a:p>
                    <a:p>
                      <a:pPr>
                        <a:buFont typeface="Arial" pitchFamily="34" charset="0"/>
                        <a:buChar char="•"/>
                      </a:pPr>
                      <a:r>
                        <a:rPr kumimoji="0" lang="el-GR" sz="1800" b="0" i="0" u="none" strike="noStrike" cap="none" normalizeH="0" baseline="0" dirty="0" smtClean="0">
                          <a:ln>
                            <a:noFill/>
                          </a:ln>
                          <a:solidFill>
                            <a:srgbClr val="000000"/>
                          </a:solidFill>
                          <a:effectLst/>
                          <a:latin typeface="+mn-lt"/>
                          <a:cs typeface="Arial" charset="0"/>
                        </a:rPr>
                        <a:t> </a:t>
                      </a:r>
                      <a:r>
                        <a:rPr lang="el-GR" sz="1800" kern="1200" baseline="0" dirty="0" smtClean="0">
                          <a:solidFill>
                            <a:schemeClr val="tx1"/>
                          </a:solidFill>
                          <a:latin typeface="+mn-lt"/>
                          <a:ea typeface="+mn-ea"/>
                          <a:cs typeface="+mn-cs"/>
                        </a:rPr>
                        <a:t>τύμπανο, ντέφι, ξυλάκια, τρίγωνο,</a:t>
                      </a:r>
                      <a:endParaRPr kumimoji="0" lang="el-GR" sz="1800" b="0" i="0" u="none" strike="noStrike" kern="1200" cap="none" normalizeH="0" baseline="0" dirty="0" smtClean="0">
                        <a:ln>
                          <a:noFill/>
                        </a:ln>
                        <a:solidFill>
                          <a:schemeClr val="tx1"/>
                        </a:solidFill>
                        <a:effectLst/>
                        <a:latin typeface="+mn-lt"/>
                        <a:ea typeface="+mn-ea"/>
                        <a:cs typeface="+mn-cs"/>
                      </a:endParaRPr>
                    </a:p>
                    <a:p>
                      <a:pPr>
                        <a:buFont typeface="Arial" pitchFamily="34" charset="0"/>
                        <a:buChar char="•"/>
                      </a:pPr>
                      <a:r>
                        <a:rPr kumimoji="0" lang="el-GR" sz="1800" b="0" i="0" u="none" strike="noStrike" kern="1200" cap="none" normalizeH="0" baseline="0" dirty="0" smtClean="0">
                          <a:ln>
                            <a:noFill/>
                          </a:ln>
                          <a:solidFill>
                            <a:schemeClr val="tx1"/>
                          </a:solidFill>
                          <a:effectLst/>
                          <a:latin typeface="+mn-lt"/>
                          <a:ea typeface="+mn-ea"/>
                          <a:cs typeface="+mn-cs"/>
                        </a:rPr>
                        <a:t> φ</a:t>
                      </a:r>
                      <a:r>
                        <a:rPr lang="el-GR" sz="1800" kern="1200" baseline="0" dirty="0" smtClean="0">
                          <a:solidFill>
                            <a:schemeClr val="tx1"/>
                          </a:solidFill>
                          <a:latin typeface="+mn-lt"/>
                          <a:ea typeface="+mn-ea"/>
                          <a:cs typeface="+mn-cs"/>
                        </a:rPr>
                        <a:t>ιγούρες Καραγκιόζη,</a:t>
                      </a:r>
                    </a:p>
                    <a:p>
                      <a:pPr>
                        <a:buFont typeface="Arial" pitchFamily="34" charset="0"/>
                        <a:buChar char="•"/>
                      </a:pPr>
                      <a:r>
                        <a:rPr kumimoji="0" lang="el-GR" sz="1800" b="0" i="0" u="none" strike="noStrike" kern="1200" cap="none" normalizeH="0" baseline="0" dirty="0" smtClean="0">
                          <a:ln>
                            <a:noFill/>
                          </a:ln>
                          <a:solidFill>
                            <a:schemeClr val="tx1"/>
                          </a:solidFill>
                          <a:effectLst/>
                          <a:latin typeface="+mn-lt"/>
                          <a:ea typeface="+mn-ea"/>
                          <a:cs typeface="+mn-cs"/>
                        </a:rPr>
                        <a:t> θέατρο σκιών</a:t>
                      </a:r>
                      <a:r>
                        <a:rPr kumimoji="0" lang="el-GR" sz="1600" b="0" i="0" u="none" strike="noStrike" kern="1200" cap="none" normalizeH="0" baseline="0" dirty="0" smtClean="0">
                          <a:ln>
                            <a:noFill/>
                          </a:ln>
                          <a:solidFill>
                            <a:schemeClr val="tx1"/>
                          </a:solidFill>
                          <a:effectLst/>
                          <a:latin typeface="+mn-lt"/>
                          <a:ea typeface="+mn-ea"/>
                          <a:cs typeface="+mn-cs"/>
                        </a:rPr>
                        <a:t>.</a:t>
                      </a:r>
                      <a:r>
                        <a:rPr kumimoji="0" lang="el-GR" sz="1600" b="0" i="0" u="none" strike="noStrike" kern="1200" cap="none" normalizeH="0" baseline="0" dirty="0" smtClean="0">
                          <a:ln>
                            <a:noFill/>
                          </a:ln>
                          <a:solidFill>
                            <a:srgbClr val="000000"/>
                          </a:solidFill>
                          <a:effectLst/>
                          <a:latin typeface="+mn-lt"/>
                          <a:ea typeface="+mn-ea"/>
                          <a:cs typeface="Arial" charset="0"/>
                        </a:rPr>
                        <a:t>                   </a:t>
                      </a:r>
                      <a:r>
                        <a:rPr kumimoji="0" lang="el-GR" sz="1600" b="1" i="0" u="none" strike="noStrike" cap="none" normalizeH="0" baseline="0" dirty="0" smtClean="0">
                          <a:ln>
                            <a:noFill/>
                          </a:ln>
                          <a:solidFill>
                            <a:srgbClr val="000000"/>
                          </a:solidFill>
                          <a:effectLst/>
                          <a:latin typeface="+mn-lt"/>
                          <a:cs typeface="Arial" charset="0"/>
                        </a:rPr>
                        <a:t>  Περιγραφή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mn-lt"/>
                          <a:cs typeface="Arial" charset="0"/>
                        </a:rPr>
                        <a:t>                                                     Δραστηριότητας</a:t>
                      </a:r>
                      <a:r>
                        <a:rPr kumimoji="0" lang="el-GR" sz="1600" b="1" i="0" u="none" strike="noStrike" cap="none" normalizeH="0" baseline="0" dirty="0" smtClean="0">
                          <a:ln>
                            <a:noFill/>
                          </a:ln>
                          <a:solidFill>
                            <a:srgbClr val="000000"/>
                          </a:solidFill>
                          <a:effectLst/>
                          <a:latin typeface="+mn-lt"/>
                          <a:cs typeface="Arial" charset="0"/>
                        </a:rPr>
                        <a:t>: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Arial"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pic>
        <p:nvPicPr>
          <p:cNvPr id="4" name="3 - Εικόνα" descr="100_8716.JPG"/>
          <p:cNvPicPr>
            <a:picLocks noChangeAspect="1"/>
          </p:cNvPicPr>
          <p:nvPr/>
        </p:nvPicPr>
        <p:blipFill>
          <a:blip r:embed="rId2" cstate="print"/>
          <a:stretch>
            <a:fillRect/>
          </a:stretch>
        </p:blipFill>
        <p:spPr>
          <a:xfrm>
            <a:off x="4788024" y="1052736"/>
            <a:ext cx="3677952" cy="2451355"/>
          </a:xfrm>
          <a:prstGeom prst="rect">
            <a:avLst/>
          </a:prstGeom>
        </p:spPr>
      </p:pic>
      <p:pic>
        <p:nvPicPr>
          <p:cNvPr id="5" name="4 - Εικόνα" descr="100_8720.JPG"/>
          <p:cNvPicPr>
            <a:picLocks noChangeAspect="1"/>
          </p:cNvPicPr>
          <p:nvPr/>
        </p:nvPicPr>
        <p:blipFill>
          <a:blip r:embed="rId3" cstate="print"/>
          <a:stretch>
            <a:fillRect/>
          </a:stretch>
        </p:blipFill>
        <p:spPr>
          <a:xfrm>
            <a:off x="1763689" y="4581128"/>
            <a:ext cx="2808312" cy="1899342"/>
          </a:xfrm>
          <a:prstGeom prst="rect">
            <a:avLst/>
          </a:prstGeom>
        </p:spPr>
      </p:pic>
      <p:pic>
        <p:nvPicPr>
          <p:cNvPr id="6" name="5 - Εικόνα" descr="100_8721.JPG"/>
          <p:cNvPicPr>
            <a:picLocks noChangeAspect="1"/>
          </p:cNvPicPr>
          <p:nvPr/>
        </p:nvPicPr>
        <p:blipFill>
          <a:blip r:embed="rId4" cstate="print"/>
          <a:stretch>
            <a:fillRect/>
          </a:stretch>
        </p:blipFill>
        <p:spPr>
          <a:xfrm>
            <a:off x="4788024" y="3717032"/>
            <a:ext cx="3677952" cy="2451355"/>
          </a:xfrm>
          <a:prstGeom prst="rect">
            <a:avLst/>
          </a:prstGeom>
        </p:spPr>
      </p:pic>
      <p:sp>
        <p:nvSpPr>
          <p:cNvPr id="3" name="7 - Έλλειψη"/>
          <p:cNvSpPr>
            <a:spLocks noChangeArrowheads="1"/>
          </p:cNvSpPr>
          <p:nvPr/>
        </p:nvSpPr>
        <p:spPr bwMode="auto">
          <a:xfrm rot="13488056">
            <a:off x="-252945" y="4756532"/>
            <a:ext cx="3162746" cy="1506840"/>
          </a:xfrm>
          <a:prstGeom prst="ellipse">
            <a:avLst/>
          </a:prstGeom>
          <a:solidFill>
            <a:schemeClr val="bg1"/>
          </a:solidFill>
          <a:ln w="25400" algn="ctr">
            <a:solidFill>
              <a:srgbClr val="385D8A"/>
            </a:solidFill>
            <a:round/>
            <a:headEnd/>
            <a:tailEnd/>
          </a:ln>
        </p:spPr>
        <p:txBody>
          <a:bodyPr rot="10800000" anchor="ctr"/>
          <a:lstStyle/>
          <a:p>
            <a:pPr algn="ctr"/>
            <a:r>
              <a:rPr lang="el-GR" b="1" dirty="0" smtClean="0"/>
              <a:t>ΈΝΑ ΜΟΥΣΙΚΟΚΙΝΗΤΙΚΟ ΠΑΙΧΝΙΔΙ ΜΕΣΑ ΑΠΌ ΤΟ ΘΕΑΤΡΟ ΣΚΙΩΝ</a:t>
            </a:r>
            <a:endParaRPr lang="el-GR" b="1"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6 - Εικόνα" descr="logoLeft1.jpg"/>
          <p:cNvPicPr>
            <a:picLocks noChangeAspect="1"/>
          </p:cNvPicPr>
          <p:nvPr/>
        </p:nvPicPr>
        <p:blipFill>
          <a:blip r:embed="rId2" cstate="print"/>
          <a:srcRect/>
          <a:stretch>
            <a:fillRect/>
          </a:stretch>
        </p:blipFill>
        <p:spPr bwMode="auto">
          <a:xfrm>
            <a:off x="323528" y="908720"/>
            <a:ext cx="8472487" cy="1208088"/>
          </a:xfrm>
          <a:prstGeom prst="rect">
            <a:avLst/>
          </a:prstGeom>
          <a:noFill/>
          <a:ln w="9525">
            <a:noFill/>
            <a:miter lim="800000"/>
            <a:headEnd/>
            <a:tailEnd/>
          </a:ln>
        </p:spPr>
      </p:pic>
      <p:sp>
        <p:nvSpPr>
          <p:cNvPr id="15362" name="5 - Τίτλος"/>
          <p:cNvSpPr>
            <a:spLocks noGrp="1"/>
          </p:cNvSpPr>
          <p:nvPr>
            <p:ph type="title"/>
          </p:nvPr>
        </p:nvSpPr>
        <p:spPr>
          <a:xfrm>
            <a:off x="467544" y="548680"/>
            <a:ext cx="8229600" cy="1143000"/>
          </a:xfrm>
        </p:spPr>
        <p:txBody>
          <a:bodyPr>
            <a:noAutofit/>
          </a:bodyPr>
          <a:lstStyle/>
          <a:p>
            <a:pPr eaLnBrk="1" hangingPunct="1"/>
            <a:r>
              <a:rPr lang="el-GR" sz="4000" b="1" dirty="0" smtClean="0"/>
              <a:t>ΑΞΙΟΛΟΓΗΣΗ</a:t>
            </a:r>
            <a:br>
              <a:rPr lang="el-GR" sz="4000" b="1" dirty="0" smtClean="0"/>
            </a:br>
            <a:endParaRPr lang="el-GR" sz="4000" b="1" dirty="0" smtClean="0"/>
          </a:p>
        </p:txBody>
      </p:sp>
      <p:sp>
        <p:nvSpPr>
          <p:cNvPr id="7" name="10 - Υπότιτλος"/>
          <p:cNvSpPr>
            <a:spLocks noGrp="1"/>
          </p:cNvSpPr>
          <p:nvPr>
            <p:ph idx="1"/>
          </p:nvPr>
        </p:nvSpPr>
        <p:spPr>
          <a:xfrm>
            <a:off x="467544" y="2132856"/>
            <a:ext cx="8064896" cy="4248472"/>
          </a:xfrm>
        </p:spPr>
        <p:txBody>
          <a:bodyPr>
            <a:normAutofit/>
          </a:bodyPr>
          <a:lstStyle/>
          <a:p>
            <a:pPr eaLnBrk="1" hangingPunct="1">
              <a:buFont typeface="Arial" charset="0"/>
              <a:buNone/>
            </a:pPr>
            <a:r>
              <a:rPr lang="el-GR" sz="2400" dirty="0" smtClean="0"/>
              <a:t>	</a:t>
            </a:r>
            <a:endParaRPr lang="en-US" sz="2400" dirty="0" smtClean="0"/>
          </a:p>
          <a:p>
            <a:pPr eaLnBrk="1" hangingPunct="1">
              <a:buFont typeface="Arial" charset="0"/>
              <a:buNone/>
            </a:pPr>
            <a:endParaRPr lang="en-US" sz="2400" dirty="0" smtClean="0"/>
          </a:p>
          <a:p>
            <a:pPr eaLnBrk="1" hangingPunct="1">
              <a:buFont typeface="Arial" charset="0"/>
              <a:buNone/>
            </a:pPr>
            <a:r>
              <a:rPr lang="en-US" sz="2400" dirty="0" smtClean="0"/>
              <a:t>		</a:t>
            </a:r>
            <a:r>
              <a:rPr lang="el-GR" sz="2800" dirty="0" smtClean="0"/>
              <a:t> Η </a:t>
            </a:r>
            <a:r>
              <a:rPr lang="el-GR" sz="2800" b="1" dirty="0" smtClean="0"/>
              <a:t>δεύτερη</a:t>
            </a:r>
            <a:r>
              <a:rPr lang="el-GR" sz="2800" dirty="0" smtClean="0"/>
              <a:t> θεματική ενότητα αξιολογήθηκε</a:t>
            </a:r>
          </a:p>
          <a:p>
            <a:pPr eaLnBrk="1" hangingPunct="1">
              <a:buFont typeface="Arial" charset="0"/>
              <a:buNone/>
            </a:pPr>
            <a:r>
              <a:rPr lang="en-US" sz="2800" dirty="0" smtClean="0"/>
              <a:t>		 </a:t>
            </a:r>
            <a:r>
              <a:rPr lang="el-GR" sz="2800" dirty="0" smtClean="0"/>
              <a:t>με τα ακόλουθα φύλλα εργασίας:</a:t>
            </a:r>
          </a:p>
          <a:p>
            <a:pPr>
              <a:buNone/>
            </a:pPr>
            <a:endParaRPr lang="el-GR" sz="2400" dirty="0" smtClean="0"/>
          </a:p>
          <a:p>
            <a:pPr>
              <a:buNone/>
            </a:pPr>
            <a:endParaRPr lang="el-GR" sz="2400" dirty="0" smtClean="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5 - Τίτλος"/>
          <p:cNvSpPr>
            <a:spLocks noGrp="1"/>
          </p:cNvSpPr>
          <p:nvPr>
            <p:ph type="title"/>
          </p:nvPr>
        </p:nvSpPr>
        <p:spPr>
          <a:xfrm>
            <a:off x="467544" y="548680"/>
            <a:ext cx="8229600" cy="1143000"/>
          </a:xfrm>
        </p:spPr>
        <p:txBody>
          <a:bodyPr>
            <a:noAutofit/>
          </a:bodyPr>
          <a:lstStyle/>
          <a:p>
            <a:pPr eaLnBrk="1" hangingPunct="1"/>
            <a:r>
              <a:rPr lang="el-GR" sz="4000" b="1" dirty="0" smtClean="0"/>
              <a:t>ΑΞΙΟΛΟΓΗΣΗ</a:t>
            </a:r>
            <a:br>
              <a:rPr lang="el-GR" sz="4000" b="1" dirty="0" smtClean="0"/>
            </a:br>
            <a:endParaRPr lang="el-GR" sz="4000" b="1" dirty="0" smtClean="0"/>
          </a:p>
        </p:txBody>
      </p:sp>
      <p:sp>
        <p:nvSpPr>
          <p:cNvPr id="7" name="10 - Υπότιτλος"/>
          <p:cNvSpPr>
            <a:spLocks noGrp="1"/>
          </p:cNvSpPr>
          <p:nvPr>
            <p:ph idx="1"/>
          </p:nvPr>
        </p:nvSpPr>
        <p:spPr>
          <a:xfrm>
            <a:off x="467544" y="2132856"/>
            <a:ext cx="8064896" cy="4248472"/>
          </a:xfrm>
        </p:spPr>
        <p:txBody>
          <a:bodyPr>
            <a:normAutofit/>
          </a:bodyPr>
          <a:lstStyle/>
          <a:p>
            <a:pPr eaLnBrk="1" hangingPunct="1">
              <a:buFont typeface="Arial" charset="0"/>
              <a:buNone/>
            </a:pPr>
            <a:r>
              <a:rPr lang="el-GR" sz="2400" dirty="0" smtClean="0"/>
              <a:t>	</a:t>
            </a:r>
          </a:p>
          <a:p>
            <a:pPr>
              <a:buNone/>
            </a:pPr>
            <a:endParaRPr lang="el-GR" sz="2400" dirty="0" smtClean="0"/>
          </a:p>
        </p:txBody>
      </p:sp>
      <p:pic>
        <p:nvPicPr>
          <p:cNvPr id="5" name="4 - Εικόνα" descr="100_8531.JPG"/>
          <p:cNvPicPr>
            <a:picLocks noChangeAspect="1"/>
          </p:cNvPicPr>
          <p:nvPr/>
        </p:nvPicPr>
        <p:blipFill>
          <a:blip r:embed="rId2" cstate="print"/>
          <a:stretch>
            <a:fillRect/>
          </a:stretch>
        </p:blipFill>
        <p:spPr>
          <a:xfrm>
            <a:off x="323528" y="1196752"/>
            <a:ext cx="3816424" cy="2543647"/>
          </a:xfrm>
          <a:prstGeom prst="rect">
            <a:avLst/>
          </a:prstGeom>
        </p:spPr>
      </p:pic>
      <p:pic>
        <p:nvPicPr>
          <p:cNvPr id="6" name="5 - Εικόνα" descr="100_9768.JPG"/>
          <p:cNvPicPr>
            <a:picLocks noChangeAspect="1"/>
          </p:cNvPicPr>
          <p:nvPr/>
        </p:nvPicPr>
        <p:blipFill>
          <a:blip r:embed="rId3" cstate="print"/>
          <a:stretch>
            <a:fillRect/>
          </a:stretch>
        </p:blipFill>
        <p:spPr>
          <a:xfrm>
            <a:off x="323528" y="3861048"/>
            <a:ext cx="3816424" cy="2664296"/>
          </a:xfrm>
          <a:prstGeom prst="rect">
            <a:avLst/>
          </a:prstGeom>
        </p:spPr>
      </p:pic>
      <p:pic>
        <p:nvPicPr>
          <p:cNvPr id="8" name="7 - Εικόνα" descr="100_8538.JPG"/>
          <p:cNvPicPr>
            <a:picLocks noChangeAspect="1"/>
          </p:cNvPicPr>
          <p:nvPr/>
        </p:nvPicPr>
        <p:blipFill>
          <a:blip r:embed="rId4" cstate="print"/>
          <a:stretch>
            <a:fillRect/>
          </a:stretch>
        </p:blipFill>
        <p:spPr>
          <a:xfrm>
            <a:off x="6660232" y="2636912"/>
            <a:ext cx="2285429" cy="3429000"/>
          </a:xfrm>
          <a:prstGeom prst="rect">
            <a:avLst/>
          </a:prstGeom>
        </p:spPr>
      </p:pic>
      <p:pic>
        <p:nvPicPr>
          <p:cNvPr id="9" name="8 - Εικόνα" descr="100_8542.JPG"/>
          <p:cNvPicPr>
            <a:picLocks noChangeAspect="1"/>
          </p:cNvPicPr>
          <p:nvPr/>
        </p:nvPicPr>
        <p:blipFill>
          <a:blip r:embed="rId5" cstate="print"/>
          <a:stretch>
            <a:fillRect/>
          </a:stretch>
        </p:blipFill>
        <p:spPr>
          <a:xfrm>
            <a:off x="4355976" y="2636912"/>
            <a:ext cx="2237435" cy="3456384"/>
          </a:xfrm>
          <a:prstGeom prst="rect">
            <a:avLst/>
          </a:prstGeom>
        </p:spPr>
      </p:pic>
      <p:sp>
        <p:nvSpPr>
          <p:cNvPr id="10" name="9 - TextBox"/>
          <p:cNvSpPr txBox="1"/>
          <p:nvPr/>
        </p:nvSpPr>
        <p:spPr>
          <a:xfrm>
            <a:off x="4860032" y="1700808"/>
            <a:ext cx="3384376" cy="707886"/>
          </a:xfrm>
          <a:prstGeom prst="rect">
            <a:avLst/>
          </a:prstGeom>
          <a:noFill/>
        </p:spPr>
        <p:txBody>
          <a:bodyPr wrap="square" rtlCol="0">
            <a:spAutoFit/>
          </a:bodyPr>
          <a:lstStyle/>
          <a:p>
            <a:r>
              <a:rPr lang="el-GR" dirty="0" smtClean="0"/>
              <a:t>  </a:t>
            </a:r>
            <a:r>
              <a:rPr lang="el-GR" sz="2000" b="1" dirty="0" smtClean="0"/>
              <a:t>Βάλε στο σωστό καλάθι τα </a:t>
            </a:r>
          </a:p>
          <a:p>
            <a:r>
              <a:rPr lang="el-GR" sz="2000" b="1" dirty="0" smtClean="0"/>
              <a:t>προϊόντα του σούπερ μάρκετ</a:t>
            </a:r>
            <a:r>
              <a:rPr lang="el-GR" b="1" dirty="0" smtClean="0"/>
              <a:t>!</a:t>
            </a:r>
            <a:endParaRPr lang="el-GR" b="1"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6 - Εικόνα" descr="logoLeft1.jpg"/>
          <p:cNvPicPr>
            <a:picLocks noChangeAspect="1"/>
          </p:cNvPicPr>
          <p:nvPr/>
        </p:nvPicPr>
        <p:blipFill>
          <a:blip r:embed="rId2" cstate="print"/>
          <a:srcRect/>
          <a:stretch>
            <a:fillRect/>
          </a:stretch>
        </p:blipFill>
        <p:spPr bwMode="auto">
          <a:xfrm>
            <a:off x="360363" y="908050"/>
            <a:ext cx="8472487" cy="1208088"/>
          </a:xfrm>
          <a:prstGeom prst="rect">
            <a:avLst/>
          </a:prstGeom>
          <a:noFill/>
          <a:ln w="9525">
            <a:noFill/>
            <a:miter lim="800000"/>
            <a:headEnd/>
            <a:tailEnd/>
          </a:ln>
        </p:spPr>
      </p:pic>
      <p:sp>
        <p:nvSpPr>
          <p:cNvPr id="15362" name="5 - Τίτλος"/>
          <p:cNvSpPr>
            <a:spLocks noGrp="1"/>
          </p:cNvSpPr>
          <p:nvPr>
            <p:ph type="title"/>
          </p:nvPr>
        </p:nvSpPr>
        <p:spPr>
          <a:xfrm>
            <a:off x="683568" y="548680"/>
            <a:ext cx="8013576" cy="1143000"/>
          </a:xfrm>
        </p:spPr>
        <p:txBody>
          <a:bodyPr>
            <a:noAutofit/>
          </a:bodyPr>
          <a:lstStyle/>
          <a:p>
            <a:pPr eaLnBrk="1" hangingPunct="1"/>
            <a:r>
              <a:rPr lang="el-GR" sz="4000" b="1" dirty="0" smtClean="0"/>
              <a:t>ΜΑΘΗΣΙΑΚΗ ΕΝΟΤΗΤΑ 3</a:t>
            </a:r>
            <a:br>
              <a:rPr lang="el-GR" sz="4000" b="1" dirty="0" smtClean="0"/>
            </a:br>
            <a:endParaRPr lang="el-GR" sz="4000" b="1" dirty="0" smtClean="0"/>
          </a:p>
        </p:txBody>
      </p:sp>
      <p:sp>
        <p:nvSpPr>
          <p:cNvPr id="15363" name="10 - Υπότιτλος"/>
          <p:cNvSpPr>
            <a:spLocks noGrp="1"/>
          </p:cNvSpPr>
          <p:nvPr>
            <p:ph idx="1"/>
          </p:nvPr>
        </p:nvSpPr>
        <p:spPr>
          <a:xfrm>
            <a:off x="806450" y="2287588"/>
            <a:ext cx="8229600" cy="4525962"/>
          </a:xfrm>
        </p:spPr>
        <p:txBody>
          <a:bodyPr>
            <a:noAutofit/>
          </a:bodyPr>
          <a:lstStyle/>
          <a:p>
            <a:pPr eaLnBrk="1" hangingPunct="1">
              <a:buFont typeface="Arial" charset="0"/>
              <a:buNone/>
            </a:pPr>
            <a:r>
              <a:rPr lang="el-GR" sz="2000" dirty="0" smtClean="0"/>
              <a:t>Τίτλος: </a:t>
            </a:r>
            <a:r>
              <a:rPr lang="el-GR" sz="2000" b="1" dirty="0" smtClean="0"/>
              <a:t>Ο Καραγκιόζης ταξιδεύει στην Αφρική</a:t>
            </a:r>
            <a:r>
              <a:rPr lang="el-GR" sz="2000" dirty="0" smtClean="0"/>
              <a:t>.</a:t>
            </a:r>
          </a:p>
          <a:p>
            <a:pPr eaLnBrk="1" hangingPunct="1">
              <a:buFont typeface="Arial" charset="0"/>
              <a:buNone/>
            </a:pPr>
            <a:endParaRPr lang="el-GR" sz="2000" dirty="0" smtClean="0"/>
          </a:p>
          <a:p>
            <a:pPr>
              <a:buNone/>
            </a:pPr>
            <a:r>
              <a:rPr lang="el-GR" sz="2000" b="1" dirty="0" smtClean="0"/>
              <a:t>Σκοπός: </a:t>
            </a:r>
            <a:r>
              <a:rPr lang="el-GR" sz="2000" dirty="0" smtClean="0"/>
              <a:t>Τα παιδιά να γνωρίσουν τα λαϊκά παραμύθια της Αφρικής, καθώς</a:t>
            </a:r>
          </a:p>
          <a:p>
            <a:pPr>
              <a:buNone/>
            </a:pPr>
            <a:r>
              <a:rPr lang="el-GR" sz="2000" dirty="0" smtClean="0"/>
              <a:t>και πληροφορίες για τη χώρα και τις συνθήκες διαβίωσης των ανθρώπων </a:t>
            </a:r>
          </a:p>
          <a:p>
            <a:pPr>
              <a:buNone/>
            </a:pPr>
            <a:r>
              <a:rPr lang="el-GR" sz="2000" dirty="0" smtClean="0"/>
              <a:t>εκεί.</a:t>
            </a:r>
          </a:p>
          <a:p>
            <a:pPr>
              <a:buNone/>
            </a:pPr>
            <a:endParaRPr lang="el-GR" sz="2000" dirty="0" smtClean="0"/>
          </a:p>
          <a:p>
            <a:pPr eaLnBrk="1" hangingPunct="1">
              <a:buFont typeface="Arial" charset="0"/>
              <a:buNone/>
            </a:pPr>
            <a:r>
              <a:rPr lang="el-GR" sz="2000" b="1" dirty="0" smtClean="0"/>
              <a:t>Διάρκεια:  </a:t>
            </a:r>
            <a:r>
              <a:rPr lang="el-GR" sz="2000" dirty="0" smtClean="0"/>
              <a:t>2  ημέρες. </a:t>
            </a:r>
          </a:p>
          <a:p>
            <a:pPr eaLnBrk="1" hangingPunct="1">
              <a:buFont typeface="Arial" charset="0"/>
              <a:buNone/>
            </a:pPr>
            <a:endParaRPr lang="el-GR" sz="2000" dirty="0" smtClean="0"/>
          </a:p>
          <a:p>
            <a:pPr>
              <a:buNone/>
            </a:pPr>
            <a:r>
              <a:rPr lang="el-GR" sz="2000" dirty="0" smtClean="0"/>
              <a:t>Σύμφωνα με την παρούσα μαθησιακή ενότητα υλοποιήθηκαν τρεις επιπλέον </a:t>
            </a:r>
          </a:p>
          <a:p>
            <a:pPr>
              <a:buNone/>
            </a:pPr>
            <a:r>
              <a:rPr lang="el-GR" sz="2000" dirty="0" smtClean="0"/>
              <a:t>μαθησιακές ενότητες με ταξίδια στην Κίνα, στην Β. Αμερική και στον Β. Πόλο.</a:t>
            </a:r>
          </a:p>
          <a:p>
            <a:pPr>
              <a:buNone/>
            </a:pPr>
            <a:r>
              <a:rPr lang="el-GR" sz="2000" dirty="0" smtClean="0"/>
              <a:t>Για τον λόγο αυτό θα αναφερθούμε αναλυτικά στην μαθησιακή ενότητα 2.</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30"/>
          <p:cNvGraphicFramePr>
            <a:graphicFrameLocks/>
          </p:cNvGraphicFramePr>
          <p:nvPr/>
        </p:nvGraphicFramePr>
        <p:xfrm>
          <a:off x="395536" y="332656"/>
          <a:ext cx="8429625" cy="6120680"/>
        </p:xfrm>
        <a:graphic>
          <a:graphicData uri="http://schemas.openxmlformats.org/drawingml/2006/table">
            <a:tbl>
              <a:tblPr/>
              <a:tblGrid>
                <a:gridCol w="2108200"/>
                <a:gridCol w="2106612"/>
                <a:gridCol w="2108200"/>
                <a:gridCol w="2106613"/>
              </a:tblGrid>
              <a:tr h="500661">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Βιώνοντας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Εφαρμόζοντας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solidFill>
                  </a:tcPr>
                </a:tc>
                <a:tc hMerge="1">
                  <a:txBody>
                    <a:bodyPr/>
                    <a:lstStyle/>
                    <a:p>
                      <a:endParaRPr lang="el-GR"/>
                    </a:p>
                  </a:txBody>
                  <a:tcPr/>
                </a:tc>
              </a:tr>
              <a:tr h="2898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Το ταξίδι ξεκινά</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l-GR" sz="1600" b="0" i="0" u="none" strike="noStrike" cap="none" normalizeH="0" baseline="0" dirty="0" smtClean="0">
                          <a:ln>
                            <a:noFill/>
                          </a:ln>
                          <a:solidFill>
                            <a:srgbClr val="000000"/>
                          </a:solidFill>
                          <a:effectLst/>
                          <a:latin typeface="Calibri" pitchFamily="34" charset="0"/>
                        </a:rPr>
                        <a:t> Μαντεύουμε τον προορισμό μας</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Νέο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Περιήγηση στην Αφρική</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Γινόμαστε Αφρικανοί</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Μια φορά και έναν καιρό στην Αφρική</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404905">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solidFill>
                          <a:effectLst/>
                          <a:latin typeface="Calibri" pitchFamily="34" charset="0"/>
                        </a:rPr>
                        <a:t>                       Εννοιολογώντας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8163D">
                        <a:alpha val="89018"/>
                      </a:srgbClr>
                    </a:solidFill>
                  </a:tcPr>
                </a:tc>
                <a:tc hMerge="1">
                  <a:txBody>
                    <a:bodyPr/>
                    <a:lstStyle/>
                    <a:p>
                      <a:endParaRPr lang="el-GR"/>
                    </a:p>
                  </a:txBody>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                             Αναλύοντας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D1F1F"/>
                    </a:solidFill>
                  </a:tcPr>
                </a:tc>
                <a:tc hMerge="1">
                  <a:txBody>
                    <a:bodyPr/>
                    <a:lstStyle/>
                    <a:p>
                      <a:endParaRPr lang="el-GR"/>
                    </a:p>
                  </a:txBody>
                  <a:tcPr/>
                </a:tc>
              </a:tr>
              <a:tr h="231703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Ορολογία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Θεωρία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Λειτουργικά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3" name="2 - Έλλειψη"/>
          <p:cNvSpPr/>
          <p:nvPr/>
        </p:nvSpPr>
        <p:spPr>
          <a:xfrm>
            <a:off x="3491880" y="2852936"/>
            <a:ext cx="2304256" cy="1287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b="1" dirty="0" smtClean="0">
                <a:solidFill>
                  <a:schemeClr val="tx1"/>
                </a:solidFill>
              </a:rPr>
              <a:t>Ο Καραγκιόζης ταξιδεύει στην Αφρική</a:t>
            </a:r>
            <a:endParaRPr lang="el-GR" b="1" dirty="0">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6 - Εικόνα" descr="logoLeft1.jpg"/>
          <p:cNvPicPr>
            <a:picLocks noChangeAspect="1"/>
          </p:cNvPicPr>
          <p:nvPr/>
        </p:nvPicPr>
        <p:blipFill>
          <a:blip r:embed="rId2" cstate="print"/>
          <a:srcRect/>
          <a:stretch>
            <a:fillRect/>
          </a:stretch>
        </p:blipFill>
        <p:spPr bwMode="auto">
          <a:xfrm>
            <a:off x="323528" y="908720"/>
            <a:ext cx="8472487" cy="1208088"/>
          </a:xfrm>
          <a:prstGeom prst="rect">
            <a:avLst/>
          </a:prstGeom>
          <a:noFill/>
          <a:ln w="9525">
            <a:noFill/>
            <a:miter lim="800000"/>
            <a:headEnd/>
            <a:tailEnd/>
          </a:ln>
        </p:spPr>
      </p:pic>
      <p:sp>
        <p:nvSpPr>
          <p:cNvPr id="15362" name="5 - Τίτλος"/>
          <p:cNvSpPr>
            <a:spLocks noGrp="1"/>
          </p:cNvSpPr>
          <p:nvPr>
            <p:ph type="title"/>
          </p:nvPr>
        </p:nvSpPr>
        <p:spPr>
          <a:xfrm>
            <a:off x="467544" y="548680"/>
            <a:ext cx="8229600" cy="1143000"/>
          </a:xfrm>
        </p:spPr>
        <p:txBody>
          <a:bodyPr>
            <a:noAutofit/>
          </a:bodyPr>
          <a:lstStyle/>
          <a:p>
            <a:pPr eaLnBrk="1" hangingPunct="1"/>
            <a:r>
              <a:rPr lang="el-GR" sz="4000" b="1" dirty="0" smtClean="0"/>
              <a:t>ΑΞΙΟΛΟΓΗΣΗ</a:t>
            </a:r>
            <a:br>
              <a:rPr lang="el-GR" sz="4000" b="1" dirty="0" smtClean="0"/>
            </a:br>
            <a:endParaRPr lang="el-GR" sz="4000" b="1" dirty="0" smtClean="0"/>
          </a:p>
        </p:txBody>
      </p:sp>
      <p:sp>
        <p:nvSpPr>
          <p:cNvPr id="7" name="10 - Υπότιτλος"/>
          <p:cNvSpPr>
            <a:spLocks noGrp="1"/>
          </p:cNvSpPr>
          <p:nvPr>
            <p:ph idx="1"/>
          </p:nvPr>
        </p:nvSpPr>
        <p:spPr>
          <a:xfrm>
            <a:off x="467544" y="2132856"/>
            <a:ext cx="8064896" cy="4248472"/>
          </a:xfrm>
        </p:spPr>
        <p:txBody>
          <a:bodyPr>
            <a:normAutofit/>
          </a:bodyPr>
          <a:lstStyle/>
          <a:p>
            <a:pPr eaLnBrk="1" hangingPunct="1">
              <a:buFont typeface="Arial" charset="0"/>
              <a:buNone/>
            </a:pPr>
            <a:endParaRPr lang="el-GR" sz="2400" dirty="0" smtClean="0"/>
          </a:p>
          <a:p>
            <a:pPr eaLnBrk="1" hangingPunct="1">
              <a:buFont typeface="Arial" charset="0"/>
              <a:buNone/>
            </a:pPr>
            <a:r>
              <a:rPr lang="el-GR" sz="2400" dirty="0" smtClean="0"/>
              <a:t>		Η αξιολόγηση κάθε δραστηριότητας έγινε μέσω της παρατήρησης των αποτελεσμάτων. </a:t>
            </a:r>
          </a:p>
          <a:p>
            <a:pPr eaLnBrk="1" hangingPunct="1">
              <a:buFont typeface="Arial" charset="0"/>
              <a:buNone/>
            </a:pPr>
            <a:endParaRPr lang="el-GR" sz="2400" dirty="0" smtClean="0"/>
          </a:p>
          <a:p>
            <a:pPr eaLnBrk="1" hangingPunct="1">
              <a:buFont typeface="Arial" charset="0"/>
              <a:buNone/>
            </a:pPr>
            <a:r>
              <a:rPr lang="el-GR" sz="2400" dirty="0" smtClean="0"/>
              <a:t>		Η πλειονότητα των δραστηριοτήτων ολοκληρώθηκε σύμφωνα με τον αρχικό σχεδιασμό, καθώς επιτεύχθηκαν οι στόχοι που τέθηκαν εξ’ αρχής.</a:t>
            </a:r>
          </a:p>
          <a:p>
            <a:pPr eaLnBrk="1" hangingPunct="1">
              <a:buFont typeface="Arial" charset="0"/>
              <a:buNone/>
            </a:pPr>
            <a:endParaRPr lang="el-GR" sz="2400" dirty="0" smtClean="0"/>
          </a:p>
          <a:p>
            <a:pPr eaLnBrk="1" hangingPunct="1">
              <a:buFont typeface="Arial" charset="0"/>
              <a:buNone/>
            </a:pPr>
            <a:endParaRPr lang="el-GR" sz="2400"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30"/>
          <p:cNvGraphicFramePr>
            <a:graphicFrameLocks/>
          </p:cNvGraphicFramePr>
          <p:nvPr/>
        </p:nvGraphicFramePr>
        <p:xfrm>
          <a:off x="395536" y="332656"/>
          <a:ext cx="8429625" cy="6120680"/>
        </p:xfrm>
        <a:graphic>
          <a:graphicData uri="http://schemas.openxmlformats.org/drawingml/2006/table">
            <a:tbl>
              <a:tblPr/>
              <a:tblGrid>
                <a:gridCol w="2108200"/>
                <a:gridCol w="2106612"/>
                <a:gridCol w="2108200"/>
                <a:gridCol w="2106613"/>
              </a:tblGrid>
              <a:tr h="500661">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Βιώνοντας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50000"/>
                            </a:schemeClr>
                          </a:solidFill>
                          <a:effectLst/>
                          <a:latin typeface="Calibri" pitchFamily="34" charset="0"/>
                        </a:rPr>
                        <a:t> Εφαρμόζοντας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el-GR"/>
                    </a:p>
                  </a:txBody>
                  <a:tcPr/>
                </a:tc>
              </a:tr>
              <a:tr h="2898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Το ταξίδι ξεκινά</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l-GR" sz="1600" b="0" i="0" u="none" strike="noStrike" cap="none" normalizeH="0" baseline="0" dirty="0" smtClean="0">
                          <a:ln>
                            <a:noFill/>
                          </a:ln>
                          <a:solidFill>
                            <a:srgbClr val="000000"/>
                          </a:solidFill>
                          <a:effectLst/>
                          <a:latin typeface="Calibri" pitchFamily="34" charset="0"/>
                        </a:rPr>
                        <a:t> Μαντεύουμε τον προορισμό μας</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Νέο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Περιήγηση στην Αφρική</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bg1">
                            <a:lumMod val="6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chemeClr val="bg1">
                              <a:lumMod val="65000"/>
                            </a:schemeClr>
                          </a:solidFill>
                          <a:effectLst/>
                          <a:latin typeface="Calibri" pitchFamily="34" charset="0"/>
                        </a:rPr>
                        <a:t> Γινόμαστε Αφρικανοί</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bg1">
                            <a:lumMod val="6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chemeClr val="bg1">
                              <a:lumMod val="65000"/>
                            </a:schemeClr>
                          </a:solidFill>
                          <a:effectLst/>
                          <a:latin typeface="Calibri" pitchFamily="34" charset="0"/>
                        </a:rPr>
                        <a:t> Μια φορά και έναν καιρό στην Αφρική</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r h="404905">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50000"/>
                            </a:schemeClr>
                          </a:solidFill>
                          <a:effectLst/>
                          <a:latin typeface="Calibri" pitchFamily="34" charset="0"/>
                        </a:rPr>
                        <a:t>                        Εννοιολογώντας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el-GR"/>
                    </a:p>
                  </a:txBody>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50000"/>
                            </a:schemeClr>
                          </a:solidFill>
                          <a:effectLst/>
                          <a:latin typeface="Calibri" pitchFamily="34" charset="0"/>
                        </a:rPr>
                        <a:t>                           Αναλύοντας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el-GR"/>
                    </a:p>
                  </a:txBody>
                  <a:tcPr/>
                </a:tc>
              </a:tr>
              <a:tr h="231703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Ορολογία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Θεωρία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Λειτουργικά</a:t>
                      </a:r>
                      <a:r>
                        <a:rPr kumimoji="0" lang="el-GR" sz="1600" b="1" i="0" u="none" strike="noStrike" cap="none" normalizeH="0" baseline="0" dirty="0" smtClean="0">
                          <a:ln>
                            <a:noFill/>
                          </a:ln>
                          <a:solidFill>
                            <a:srgbClr val="000000"/>
                          </a:solidFill>
                          <a:effectLst/>
                          <a:latin typeface="Calibri"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bl>
          </a:graphicData>
        </a:graphic>
      </p:graphicFrame>
      <p:sp>
        <p:nvSpPr>
          <p:cNvPr id="3" name="2 - Έλλειψη"/>
          <p:cNvSpPr/>
          <p:nvPr/>
        </p:nvSpPr>
        <p:spPr>
          <a:xfrm>
            <a:off x="3491880" y="2852936"/>
            <a:ext cx="2304256" cy="1287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b="1" dirty="0" smtClean="0">
                <a:solidFill>
                  <a:schemeClr val="tx1"/>
                </a:solidFill>
              </a:rPr>
              <a:t>Ο Καραγκιόζης ταξιδεύει στην Αφρική</a:t>
            </a:r>
            <a:endParaRPr lang="el-GR" b="1" dirty="0">
              <a:solidFill>
                <a:schemeClr val="tx1"/>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1" name="Group 21"/>
          <p:cNvGraphicFramePr>
            <a:graphicFrameLocks noGrp="1"/>
          </p:cNvGraphicFramePr>
          <p:nvPr>
            <p:ph sz="half" idx="4294967295"/>
          </p:nvPr>
        </p:nvGraphicFramePr>
        <p:xfrm>
          <a:off x="539552" y="404665"/>
          <a:ext cx="8136904" cy="6089505"/>
        </p:xfrm>
        <a:graphic>
          <a:graphicData uri="http://schemas.openxmlformats.org/drawingml/2006/table">
            <a:tbl>
              <a:tblPr/>
              <a:tblGrid>
                <a:gridCol w="4069212"/>
                <a:gridCol w="4067692"/>
              </a:tblGrid>
              <a:tr h="511665">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mn-lt"/>
                          <a:cs typeface="Arial" charset="0"/>
                        </a:rPr>
                        <a:t>Βιώνοντας </a:t>
                      </a:r>
                      <a:r>
                        <a:rPr kumimoji="0" lang="el-GR" sz="1800" b="1" i="0" u="none" strike="noStrike" cap="none" normalizeH="0" baseline="0" dirty="0" smtClean="0">
                          <a:ln>
                            <a:noFill/>
                          </a:ln>
                          <a:solidFill>
                            <a:srgbClr val="000000"/>
                          </a:solidFill>
                          <a:effectLst/>
                          <a:latin typeface="+mn-lt"/>
                          <a:cs typeface="Arial" charset="0"/>
                        </a:rPr>
                        <a:t>το Γνωστό</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r>
              <a:tr h="539239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Στόχοι:</a:t>
                      </a:r>
                    </a:p>
                    <a:p>
                      <a:pPr>
                        <a:buFont typeface="Arial" pitchFamily="34" charset="0"/>
                        <a:buChar char="•"/>
                      </a:pPr>
                      <a:r>
                        <a:rPr kumimoji="0" lang="el-GR" sz="1800" b="1" i="0" u="none" strike="noStrike" cap="none" normalizeH="0" baseline="0" dirty="0" smtClean="0">
                          <a:ln>
                            <a:noFill/>
                          </a:ln>
                          <a:solidFill>
                            <a:srgbClr val="000000"/>
                          </a:solidFill>
                          <a:effectLst/>
                          <a:latin typeface="+mn-lt"/>
                          <a:cs typeface="Arial" charset="0"/>
                        </a:rPr>
                        <a:t> </a:t>
                      </a:r>
                      <a:r>
                        <a:rPr kumimoji="0" lang="el-GR" sz="1800" b="0" i="0" u="none" strike="noStrike" kern="1200" cap="none" normalizeH="0" baseline="0" dirty="0" smtClean="0">
                          <a:ln>
                            <a:noFill/>
                          </a:ln>
                          <a:solidFill>
                            <a:schemeClr val="tx1"/>
                          </a:solidFill>
                          <a:effectLst/>
                          <a:latin typeface="+mn-lt"/>
                          <a:ea typeface="+mn-ea"/>
                          <a:cs typeface="+mn-cs"/>
                        </a:rPr>
                        <a:t>ν</a:t>
                      </a:r>
                      <a:r>
                        <a:rPr lang="el-GR" sz="1800" kern="1200" baseline="0" dirty="0" smtClean="0">
                          <a:solidFill>
                            <a:schemeClr val="tx1"/>
                          </a:solidFill>
                          <a:latin typeface="+mn-lt"/>
                          <a:ea typeface="+mn-ea"/>
                          <a:cs typeface="+mn-cs"/>
                        </a:rPr>
                        <a:t>α γνωρίζουν πως η υδρόγειος σφαίρα είναι μια μικρογραφία της γης,</a:t>
                      </a:r>
                    </a:p>
                    <a:p>
                      <a:pPr>
                        <a:buFont typeface="Arial" pitchFamily="34" charset="0"/>
                        <a:buChar char="•"/>
                      </a:pPr>
                      <a:r>
                        <a:rPr lang="el-GR" sz="1800" kern="1200" baseline="0" dirty="0" smtClean="0">
                          <a:solidFill>
                            <a:schemeClr val="tx1"/>
                          </a:solidFill>
                          <a:latin typeface="+mn-lt"/>
                          <a:ea typeface="+mn-ea"/>
                          <a:cs typeface="+mn-cs"/>
                        </a:rPr>
                        <a:t> να κατανοήσουν πως οι χάρτες είναι εργαλεία που μας βοηθούν στον προσανατολισμό,</a:t>
                      </a:r>
                    </a:p>
                    <a:p>
                      <a:pPr>
                        <a:buFont typeface="Arial" pitchFamily="34" charset="0"/>
                        <a:buChar char="•"/>
                      </a:pPr>
                      <a:r>
                        <a:rPr lang="el-GR" sz="1800" kern="1200" baseline="0" dirty="0" smtClean="0">
                          <a:solidFill>
                            <a:schemeClr val="tx1"/>
                          </a:solidFill>
                          <a:latin typeface="+mn-lt"/>
                          <a:ea typeface="+mn-ea"/>
                          <a:cs typeface="+mn-cs"/>
                        </a:rPr>
                        <a:t> να ερμηνεύσουν τα μηνύματα της βαλίτσας και να μαντέψουν στη συνέχεια τον προορισμό του ταξιδιού.</a:t>
                      </a:r>
                    </a:p>
                    <a:p>
                      <a:pPr>
                        <a:buFont typeface="Arial" pitchFamily="34" charset="0"/>
                        <a:buNone/>
                      </a:pPr>
                      <a:endParaRPr lang="el-GR" sz="1800" kern="1200" baseline="0" dirty="0" smtClean="0">
                        <a:solidFill>
                          <a:schemeClr val="tx1"/>
                        </a:solidFill>
                        <a:latin typeface="+mn-lt"/>
                        <a:ea typeface="+mn-ea"/>
                        <a:cs typeface="+mn-cs"/>
                      </a:endParaRPr>
                    </a:p>
                    <a:p>
                      <a:pPr>
                        <a:buFont typeface="Arial" pitchFamily="34" charset="0"/>
                        <a:buNone/>
                      </a:pPr>
                      <a:r>
                        <a:rPr lang="el-GR" sz="1800" b="1" kern="1200" baseline="0" dirty="0" smtClean="0">
                          <a:solidFill>
                            <a:schemeClr val="tx1"/>
                          </a:solidFill>
                          <a:latin typeface="+mn-lt"/>
                          <a:ea typeface="+mn-ea"/>
                          <a:cs typeface="+mn-cs"/>
                        </a:rPr>
                        <a:t>Εκπαιδευτικό υλικό:</a:t>
                      </a:r>
                    </a:p>
                    <a:p>
                      <a:pPr>
                        <a:buFont typeface="Arial" pitchFamily="34" charset="0"/>
                        <a:buChar char="•"/>
                      </a:pPr>
                      <a:r>
                        <a:rPr kumimoji="0" lang="el-GR" sz="1800" b="0" i="0" u="none" strike="noStrike" cap="none" normalizeH="0" baseline="0" dirty="0" smtClean="0">
                          <a:ln>
                            <a:noFill/>
                          </a:ln>
                          <a:solidFill>
                            <a:srgbClr val="000000"/>
                          </a:solidFill>
                          <a:effectLst/>
                          <a:latin typeface="+mn-lt"/>
                          <a:cs typeface="Arial" charset="0"/>
                        </a:rPr>
                        <a:t>  </a:t>
                      </a:r>
                      <a:r>
                        <a:rPr lang="el-GR" sz="1800" kern="1200" baseline="0" dirty="0" smtClean="0">
                          <a:solidFill>
                            <a:schemeClr val="tx1"/>
                          </a:solidFill>
                          <a:latin typeface="+mn-lt"/>
                          <a:ea typeface="+mn-ea"/>
                          <a:cs typeface="+mn-cs"/>
                        </a:rPr>
                        <a:t>υδρόγειος σφαίρα,</a:t>
                      </a:r>
                    </a:p>
                    <a:p>
                      <a:r>
                        <a:rPr lang="el-GR" sz="1800" kern="1200" baseline="0" dirty="0" smtClean="0">
                          <a:solidFill>
                            <a:schemeClr val="tx1"/>
                          </a:solidFill>
                          <a:latin typeface="+mn-lt"/>
                          <a:ea typeface="+mn-ea"/>
                          <a:cs typeface="+mn-cs"/>
                        </a:rPr>
                        <a:t>• διαβατήριο,</a:t>
                      </a:r>
                    </a:p>
                    <a:p>
                      <a:r>
                        <a:rPr lang="el-GR" sz="1800" kern="1200" baseline="0" dirty="0" smtClean="0">
                          <a:solidFill>
                            <a:schemeClr val="tx1"/>
                          </a:solidFill>
                          <a:latin typeface="+mn-lt"/>
                          <a:ea typeface="+mn-ea"/>
                          <a:cs typeface="+mn-cs"/>
                        </a:rPr>
                        <a:t>• χάρτινη βαλίτσα,</a:t>
                      </a:r>
                    </a:p>
                    <a:p>
                      <a:r>
                        <a:rPr lang="el-GR" sz="1800" kern="1200" baseline="0" dirty="0" smtClean="0">
                          <a:solidFill>
                            <a:schemeClr val="tx1"/>
                          </a:solidFill>
                          <a:latin typeface="+mn-lt"/>
                          <a:ea typeface="+mn-ea"/>
                          <a:cs typeface="+mn-cs"/>
                        </a:rPr>
                        <a:t>• υλικά χειροτεχνίας</a:t>
                      </a:r>
                    </a:p>
                    <a:p>
                      <a:r>
                        <a:rPr lang="el-GR" sz="1800" kern="1200" baseline="0" dirty="0" smtClean="0">
                          <a:solidFill>
                            <a:schemeClr val="tx1"/>
                          </a:solidFill>
                          <a:latin typeface="+mn-lt"/>
                          <a:ea typeface="+mn-ea"/>
                          <a:cs typeface="+mn-cs"/>
                        </a:rPr>
                        <a:t>• χάρτινη βαλίτσα που περιέχει: κοντομάνικο μπλουζάκι, γυαλιά ηλίου, καπέλο, αντηλιακό.</a:t>
                      </a:r>
                      <a:endParaRPr kumimoji="0" lang="el-GR" sz="1800" b="0" i="0" u="none" strike="noStrike" cap="none" normalizeH="0" baseline="0" dirty="0" smtClean="0">
                        <a:ln>
                          <a:noFill/>
                        </a:ln>
                        <a:solidFill>
                          <a:srgbClr val="000000"/>
                        </a:solidFill>
                        <a:effectLst/>
                        <a:latin typeface="+mn-lt"/>
                        <a:cs typeface="Arial" charset="0"/>
                      </a:endParaRPr>
                    </a:p>
                    <a:p>
                      <a:pPr>
                        <a:buFont typeface="Arial" pitchFamily="34" charset="0"/>
                        <a:buNone/>
                      </a:pPr>
                      <a:endParaRPr kumimoji="0" lang="el-GR" sz="1800" b="0" i="0" u="none" strike="noStrike" cap="none" normalizeH="0" baseline="0" dirty="0" smtClean="0">
                        <a:ln>
                          <a:noFill/>
                        </a:ln>
                        <a:solidFill>
                          <a:srgbClr val="000000"/>
                        </a:solidFill>
                        <a:effectLst/>
                        <a:latin typeface="+mn-lt"/>
                        <a:cs typeface="Arial" charset="0"/>
                      </a:endParaRPr>
                    </a:p>
                    <a:p>
                      <a:pPr>
                        <a:buFont typeface="Arial" pitchFamily="34" charset="0"/>
                        <a:buNone/>
                      </a:pPr>
                      <a:r>
                        <a:rPr kumimoji="0" lang="el-GR" sz="1800" b="1" i="0" u="none" strike="noStrike" cap="none" normalizeH="0" baseline="0" dirty="0" smtClean="0">
                          <a:ln>
                            <a:noFill/>
                          </a:ln>
                          <a:solidFill>
                            <a:srgbClr val="000000"/>
                          </a:solidFill>
                          <a:effectLst/>
                          <a:latin typeface="+mn-lt"/>
                          <a:cs typeface="Arial" charset="0"/>
                        </a:rPr>
                        <a:t>Περιγραφή Δραστηριότητας: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Arial"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pic>
        <p:nvPicPr>
          <p:cNvPr id="8" name="7 - Εικόνα" descr="100_8747.JPG"/>
          <p:cNvPicPr>
            <a:picLocks noChangeAspect="1"/>
          </p:cNvPicPr>
          <p:nvPr/>
        </p:nvPicPr>
        <p:blipFill>
          <a:blip r:embed="rId3" cstate="print"/>
          <a:stretch>
            <a:fillRect/>
          </a:stretch>
        </p:blipFill>
        <p:spPr>
          <a:xfrm>
            <a:off x="2699792" y="3717032"/>
            <a:ext cx="1872748" cy="1248187"/>
          </a:xfrm>
          <a:prstGeom prst="rect">
            <a:avLst/>
          </a:prstGeom>
        </p:spPr>
      </p:pic>
      <p:pic>
        <p:nvPicPr>
          <p:cNvPr id="9" name="8 - Εικόνα" descr="100_8763.JPG"/>
          <p:cNvPicPr>
            <a:picLocks noChangeAspect="1"/>
          </p:cNvPicPr>
          <p:nvPr/>
        </p:nvPicPr>
        <p:blipFill>
          <a:blip r:embed="rId4" cstate="print"/>
          <a:stretch>
            <a:fillRect/>
          </a:stretch>
        </p:blipFill>
        <p:spPr>
          <a:xfrm>
            <a:off x="4788024" y="1124744"/>
            <a:ext cx="3600400" cy="2399667"/>
          </a:xfrm>
          <a:prstGeom prst="rect">
            <a:avLst/>
          </a:prstGeom>
        </p:spPr>
      </p:pic>
      <p:pic>
        <p:nvPicPr>
          <p:cNvPr id="6" name="5 - Εικόνα" descr="100_8723.JPG"/>
          <p:cNvPicPr>
            <a:picLocks noChangeAspect="1"/>
          </p:cNvPicPr>
          <p:nvPr/>
        </p:nvPicPr>
        <p:blipFill>
          <a:blip r:embed="rId5" cstate="print"/>
          <a:stretch>
            <a:fillRect/>
          </a:stretch>
        </p:blipFill>
        <p:spPr>
          <a:xfrm>
            <a:off x="4788025" y="3717032"/>
            <a:ext cx="3528392" cy="2467357"/>
          </a:xfrm>
          <a:prstGeom prst="rect">
            <a:avLst/>
          </a:prstGeom>
        </p:spPr>
      </p:pic>
      <p:sp>
        <p:nvSpPr>
          <p:cNvPr id="5" name="7 - Έλλειψη"/>
          <p:cNvSpPr>
            <a:spLocks noChangeArrowheads="1"/>
          </p:cNvSpPr>
          <p:nvPr/>
        </p:nvSpPr>
        <p:spPr bwMode="auto">
          <a:xfrm rot="8228296">
            <a:off x="6584129" y="4969126"/>
            <a:ext cx="2790825" cy="1506840"/>
          </a:xfrm>
          <a:prstGeom prst="ellipse">
            <a:avLst/>
          </a:prstGeom>
          <a:solidFill>
            <a:schemeClr val="bg1"/>
          </a:solidFill>
          <a:ln w="25400" algn="ctr">
            <a:solidFill>
              <a:srgbClr val="385D8A"/>
            </a:solidFill>
            <a:round/>
            <a:headEnd/>
            <a:tailEnd/>
          </a:ln>
        </p:spPr>
        <p:txBody>
          <a:bodyPr rot="10800000" anchor="ctr"/>
          <a:lstStyle/>
          <a:p>
            <a:pPr algn="ctr"/>
            <a:r>
              <a:rPr lang="el-GR" b="1" dirty="0" smtClean="0"/>
              <a:t>ΤΟ ΤΑΞΙΔΙ ΞΕΚΙΝΑ, ΜΑΝΤΕΥΟΥΜΕ ΤΟΝ ΠΡΟΟΡΙΣΜΟ ΜΑΣ</a:t>
            </a:r>
            <a:endParaRPr lang="el-GR" b="1"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1" name="Group 21"/>
          <p:cNvGraphicFramePr>
            <a:graphicFrameLocks noGrp="1"/>
          </p:cNvGraphicFramePr>
          <p:nvPr>
            <p:ph sz="half" idx="4294967295"/>
          </p:nvPr>
        </p:nvGraphicFramePr>
        <p:xfrm>
          <a:off x="467544" y="404664"/>
          <a:ext cx="8208912" cy="5904062"/>
        </p:xfrm>
        <a:graphic>
          <a:graphicData uri="http://schemas.openxmlformats.org/drawingml/2006/table">
            <a:tbl>
              <a:tblPr/>
              <a:tblGrid>
                <a:gridCol w="4105223"/>
                <a:gridCol w="4103689"/>
              </a:tblGrid>
              <a:tr h="511665">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mn-lt"/>
                          <a:cs typeface="Arial" charset="0"/>
                        </a:rPr>
                        <a:t>Βιώνοντας </a:t>
                      </a:r>
                      <a:r>
                        <a:rPr kumimoji="0" lang="el-GR" sz="1800" b="1" i="0" u="none" strike="noStrike" cap="none" normalizeH="0" baseline="0" dirty="0" smtClean="0">
                          <a:ln>
                            <a:noFill/>
                          </a:ln>
                          <a:solidFill>
                            <a:srgbClr val="000000"/>
                          </a:solidFill>
                          <a:effectLst/>
                          <a:latin typeface="+mn-lt"/>
                          <a:cs typeface="Arial" charset="0"/>
                        </a:rPr>
                        <a:t>το νέο</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r>
              <a:tr h="539239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Στόχοι:</a:t>
                      </a:r>
                    </a:p>
                    <a:p>
                      <a:pPr>
                        <a:buFont typeface="Arial" pitchFamily="34" charset="0"/>
                        <a:buChar char="•"/>
                      </a:pPr>
                      <a:r>
                        <a:rPr kumimoji="0" lang="el-GR" sz="1800" b="0" i="0" u="none" strike="noStrike" cap="none" normalizeH="0" baseline="0" dirty="0" smtClean="0">
                          <a:ln>
                            <a:noFill/>
                          </a:ln>
                          <a:solidFill>
                            <a:srgbClr val="000000"/>
                          </a:solidFill>
                          <a:effectLst/>
                          <a:latin typeface="+mn-lt"/>
                          <a:cs typeface="Arial" charset="0"/>
                        </a:rPr>
                        <a:t> να </a:t>
                      </a:r>
                      <a:r>
                        <a:rPr kumimoji="0" lang="el-GR" sz="1800" b="0" i="0" u="none" strike="noStrike" kern="1200" cap="none" normalizeH="0" baseline="0" dirty="0" smtClean="0">
                          <a:ln>
                            <a:noFill/>
                          </a:ln>
                          <a:solidFill>
                            <a:schemeClr val="tx1"/>
                          </a:solidFill>
                          <a:effectLst/>
                          <a:latin typeface="+mn-lt"/>
                          <a:ea typeface="+mn-ea"/>
                          <a:cs typeface="+mn-cs"/>
                        </a:rPr>
                        <a:t>α</a:t>
                      </a:r>
                      <a:r>
                        <a:rPr lang="el-GR" sz="1800" kern="1200" baseline="0" dirty="0" smtClean="0">
                          <a:solidFill>
                            <a:schemeClr val="tx1"/>
                          </a:solidFill>
                          <a:latin typeface="+mn-lt"/>
                          <a:ea typeface="+mn-ea"/>
                          <a:cs typeface="+mn-cs"/>
                        </a:rPr>
                        <a:t>ποκτούν γενικές γνώσεις σχετικά με την ήπειρο που επισκεπτόμαστε και να ταξινομούν-κολλούν τις κομμένες εικόνες στο σωστό σημείο της υδρογείου.</a:t>
                      </a:r>
                      <a:endParaRPr kumimoji="0" lang="el-GR" sz="1800" b="0" i="0" u="none" strike="noStrike" cap="none" normalizeH="0" baseline="0" dirty="0" smtClean="0">
                        <a:ln>
                          <a:noFill/>
                        </a:ln>
                        <a:solidFill>
                          <a:srgbClr val="000000"/>
                        </a:solidFill>
                        <a:effectLst/>
                        <a:latin typeface="+mn-lt"/>
                        <a:cs typeface="Arial" charset="0"/>
                      </a:endParaRPr>
                    </a:p>
                    <a:p>
                      <a:pPr>
                        <a:buFont typeface="Arial" pitchFamily="34" charset="0"/>
                        <a:buChar char="•"/>
                      </a:pPr>
                      <a:endParaRPr lang="el-GR" sz="1800" kern="1200" baseline="0" dirty="0" smtClean="0">
                        <a:solidFill>
                          <a:schemeClr val="tx1"/>
                        </a:solidFill>
                        <a:latin typeface="+mn-lt"/>
                        <a:ea typeface="+mn-ea"/>
                        <a:cs typeface="+mn-cs"/>
                      </a:endParaRPr>
                    </a:p>
                    <a:p>
                      <a:pPr>
                        <a:buFont typeface="Arial" pitchFamily="34" charset="0"/>
                        <a:buNone/>
                      </a:pPr>
                      <a:r>
                        <a:rPr lang="el-GR" sz="1800" b="1" kern="1200" baseline="0" dirty="0" smtClean="0">
                          <a:solidFill>
                            <a:schemeClr val="tx1"/>
                          </a:solidFill>
                          <a:latin typeface="+mn-lt"/>
                          <a:ea typeface="+mn-ea"/>
                          <a:cs typeface="+mn-cs"/>
                        </a:rPr>
                        <a:t>Εκπαιδευτικό υλικό:</a:t>
                      </a:r>
                    </a:p>
                    <a:p>
                      <a:pPr>
                        <a:buFont typeface="Arial" pitchFamily="34" charset="0"/>
                        <a:buChar char="•"/>
                      </a:pPr>
                      <a:r>
                        <a:rPr kumimoji="0" lang="el-GR" sz="1800" b="0" i="0" u="none" strike="noStrike" cap="none" normalizeH="0" baseline="0" dirty="0" smtClean="0">
                          <a:ln>
                            <a:noFill/>
                          </a:ln>
                          <a:solidFill>
                            <a:srgbClr val="000000"/>
                          </a:solidFill>
                          <a:effectLst/>
                          <a:latin typeface="+mn-lt"/>
                          <a:cs typeface="Arial" charset="0"/>
                        </a:rPr>
                        <a:t>  </a:t>
                      </a:r>
                      <a:r>
                        <a:rPr kumimoji="0" lang="el-GR" sz="1800" b="0" i="0" u="none" strike="noStrike" kern="1200" cap="none" normalizeH="0" baseline="0" dirty="0" smtClean="0">
                          <a:ln>
                            <a:noFill/>
                          </a:ln>
                          <a:solidFill>
                            <a:schemeClr val="tx1"/>
                          </a:solidFill>
                          <a:effectLst/>
                          <a:latin typeface="+mn-lt"/>
                          <a:ea typeface="+mn-ea"/>
                          <a:cs typeface="+mn-cs"/>
                        </a:rPr>
                        <a:t>Η/Υ,</a:t>
                      </a:r>
                    </a:p>
                    <a:p>
                      <a:pPr>
                        <a:buFont typeface="Arial" pitchFamily="34" charset="0"/>
                        <a:buChar char="•"/>
                      </a:pPr>
                      <a:r>
                        <a:rPr kumimoji="0" lang="el-GR" sz="1800" b="0" i="0" u="none" strike="noStrike" kern="1200" cap="none" normalizeH="0" baseline="0" dirty="0" smtClean="0">
                          <a:ln>
                            <a:noFill/>
                          </a:ln>
                          <a:solidFill>
                            <a:schemeClr val="tx1"/>
                          </a:solidFill>
                          <a:effectLst/>
                          <a:latin typeface="+mn-lt"/>
                          <a:ea typeface="+mn-ea"/>
                          <a:cs typeface="+mn-cs"/>
                        </a:rPr>
                        <a:t> ε</a:t>
                      </a:r>
                      <a:r>
                        <a:rPr lang="el-GR" sz="1800" kern="1200" baseline="0" dirty="0" smtClean="0">
                          <a:solidFill>
                            <a:schemeClr val="tx1"/>
                          </a:solidFill>
                          <a:latin typeface="+mn-lt"/>
                          <a:ea typeface="+mn-ea"/>
                          <a:cs typeface="+mn-cs"/>
                        </a:rPr>
                        <a:t>ικόνες της Αφρικής σε ηλεκτρονική και έντυπη μορφή,</a:t>
                      </a:r>
                    </a:p>
                    <a:p>
                      <a:pPr>
                        <a:buFont typeface="Arial" pitchFamily="34" charset="0"/>
                        <a:buChar char="•"/>
                      </a:pPr>
                      <a:r>
                        <a:rPr lang="el-GR" sz="1800" kern="1200" baseline="0" dirty="0" smtClean="0">
                          <a:solidFill>
                            <a:schemeClr val="tx1"/>
                          </a:solidFill>
                          <a:latin typeface="+mn-lt"/>
                          <a:ea typeface="+mn-ea"/>
                          <a:cs typeface="+mn-cs"/>
                        </a:rPr>
                        <a:t> υλικά χειροτεχνίας.</a:t>
                      </a:r>
                      <a:endParaRPr kumimoji="0" lang="el-GR" sz="1800" b="0" i="0" u="none" strike="noStrike" cap="none" normalizeH="0" baseline="0" dirty="0" smtClean="0">
                        <a:ln>
                          <a:noFill/>
                        </a:ln>
                        <a:solidFill>
                          <a:srgbClr val="000000"/>
                        </a:solidFill>
                        <a:effectLst/>
                        <a:latin typeface="+mn-lt"/>
                        <a:cs typeface="Arial" charset="0"/>
                      </a:endParaRPr>
                    </a:p>
                    <a:p>
                      <a:pPr>
                        <a:buFont typeface="Arial" pitchFamily="34" charset="0"/>
                        <a:buNone/>
                      </a:pPr>
                      <a:endParaRPr kumimoji="0" lang="el-GR" sz="1800" b="0" i="0" u="none" strike="noStrike" cap="none" normalizeH="0" baseline="0" dirty="0" smtClean="0">
                        <a:ln>
                          <a:noFill/>
                        </a:ln>
                        <a:solidFill>
                          <a:srgbClr val="000000"/>
                        </a:solidFill>
                        <a:effectLst/>
                        <a:latin typeface="+mn-lt"/>
                        <a:cs typeface="Arial" charset="0"/>
                      </a:endParaRPr>
                    </a:p>
                    <a:p>
                      <a:pPr>
                        <a:buFont typeface="Arial" pitchFamily="34" charset="0"/>
                        <a:buNone/>
                      </a:pPr>
                      <a:r>
                        <a:rPr kumimoji="0" lang="el-GR" sz="1800" b="1" i="0" u="none" strike="noStrike" cap="none" normalizeH="0" baseline="0" dirty="0" smtClean="0">
                          <a:ln>
                            <a:noFill/>
                          </a:ln>
                          <a:solidFill>
                            <a:srgbClr val="000000"/>
                          </a:solidFill>
                          <a:effectLst/>
                          <a:latin typeface="+mn-lt"/>
                          <a:cs typeface="Arial" charset="0"/>
                        </a:rPr>
                        <a:t>Περιγραφή</a:t>
                      </a:r>
                    </a:p>
                    <a:p>
                      <a:pPr>
                        <a:buFont typeface="Arial" pitchFamily="34" charset="0"/>
                        <a:buNone/>
                      </a:pPr>
                      <a:r>
                        <a:rPr kumimoji="0" lang="el-GR" sz="1800" b="1" i="0" u="none" strike="noStrike" cap="none" normalizeH="0" baseline="0" dirty="0" smtClean="0">
                          <a:ln>
                            <a:noFill/>
                          </a:ln>
                          <a:solidFill>
                            <a:srgbClr val="000000"/>
                          </a:solidFill>
                          <a:effectLst/>
                          <a:latin typeface="+mn-lt"/>
                          <a:cs typeface="Arial" charset="0"/>
                        </a:rPr>
                        <a:t>Δραστηριότητας: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Arial"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pic>
        <p:nvPicPr>
          <p:cNvPr id="6" name="5 - Εικόνα" descr="100_8734.JPG"/>
          <p:cNvPicPr>
            <a:picLocks noChangeAspect="1"/>
          </p:cNvPicPr>
          <p:nvPr/>
        </p:nvPicPr>
        <p:blipFill>
          <a:blip r:embed="rId3" cstate="print"/>
          <a:stretch>
            <a:fillRect/>
          </a:stretch>
        </p:blipFill>
        <p:spPr>
          <a:xfrm>
            <a:off x="1763688" y="4797152"/>
            <a:ext cx="2741848" cy="1467402"/>
          </a:xfrm>
          <a:prstGeom prst="rect">
            <a:avLst/>
          </a:prstGeom>
        </p:spPr>
      </p:pic>
      <p:pic>
        <p:nvPicPr>
          <p:cNvPr id="8" name="7 - Εικόνα" descr="100_8736.JPG"/>
          <p:cNvPicPr>
            <a:picLocks noChangeAspect="1"/>
          </p:cNvPicPr>
          <p:nvPr/>
        </p:nvPicPr>
        <p:blipFill>
          <a:blip r:embed="rId4" cstate="print"/>
          <a:stretch>
            <a:fillRect/>
          </a:stretch>
        </p:blipFill>
        <p:spPr>
          <a:xfrm>
            <a:off x="4788024" y="3717032"/>
            <a:ext cx="3606160" cy="2403506"/>
          </a:xfrm>
          <a:prstGeom prst="rect">
            <a:avLst/>
          </a:prstGeom>
        </p:spPr>
      </p:pic>
      <p:pic>
        <p:nvPicPr>
          <p:cNvPr id="9" name="8 - Εικόνα" descr="100_8739.JPG"/>
          <p:cNvPicPr>
            <a:picLocks noChangeAspect="1"/>
          </p:cNvPicPr>
          <p:nvPr/>
        </p:nvPicPr>
        <p:blipFill>
          <a:blip r:embed="rId5" cstate="print"/>
          <a:stretch>
            <a:fillRect/>
          </a:stretch>
        </p:blipFill>
        <p:spPr>
          <a:xfrm>
            <a:off x="4788024" y="1052736"/>
            <a:ext cx="3600400" cy="2399667"/>
          </a:xfrm>
          <a:prstGeom prst="rect">
            <a:avLst/>
          </a:prstGeom>
        </p:spPr>
      </p:pic>
      <p:sp>
        <p:nvSpPr>
          <p:cNvPr id="5" name="7 - Έλλειψη"/>
          <p:cNvSpPr>
            <a:spLocks noChangeArrowheads="1"/>
          </p:cNvSpPr>
          <p:nvPr/>
        </p:nvSpPr>
        <p:spPr bwMode="auto">
          <a:xfrm rot="8228296">
            <a:off x="6656136" y="5041134"/>
            <a:ext cx="2790825" cy="1506840"/>
          </a:xfrm>
          <a:prstGeom prst="ellipse">
            <a:avLst/>
          </a:prstGeom>
          <a:solidFill>
            <a:schemeClr val="bg1"/>
          </a:solidFill>
          <a:ln w="25400" algn="ctr">
            <a:solidFill>
              <a:srgbClr val="385D8A"/>
            </a:solidFill>
            <a:round/>
            <a:headEnd/>
            <a:tailEnd/>
          </a:ln>
        </p:spPr>
        <p:txBody>
          <a:bodyPr rot="10800000" anchor="ctr"/>
          <a:lstStyle/>
          <a:p>
            <a:pPr algn="ctr"/>
            <a:r>
              <a:rPr lang="el-GR" b="1" dirty="0" smtClean="0"/>
              <a:t>ΠΕΡΙΗΓΗΣΗ ΣΤΗΝ ΑΦΡΙΚΗ</a:t>
            </a:r>
            <a:endParaRPr lang="el-GR" b="1"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30"/>
          <p:cNvGraphicFramePr>
            <a:graphicFrameLocks/>
          </p:cNvGraphicFramePr>
          <p:nvPr/>
        </p:nvGraphicFramePr>
        <p:xfrm>
          <a:off x="395536" y="332656"/>
          <a:ext cx="8429625" cy="6120680"/>
        </p:xfrm>
        <a:graphic>
          <a:graphicData uri="http://schemas.openxmlformats.org/drawingml/2006/table">
            <a:tbl>
              <a:tblPr/>
              <a:tblGrid>
                <a:gridCol w="2108200"/>
                <a:gridCol w="2106612"/>
                <a:gridCol w="2108200"/>
                <a:gridCol w="2106613"/>
              </a:tblGrid>
              <a:tr h="500661">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Βιώνοντας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50000"/>
                            </a:schemeClr>
                          </a:solidFill>
                          <a:effectLst/>
                          <a:latin typeface="Calibri" pitchFamily="34" charset="0"/>
                        </a:rPr>
                        <a:t>Εφαρμόζοντας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el-GR"/>
                    </a:p>
                  </a:txBody>
                  <a:tcPr/>
                </a:tc>
              </a:tr>
              <a:tr h="2898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Το ταξίδι ξεκινά</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l-GR" sz="1600" b="0" i="0" u="none" strike="noStrike" cap="none" normalizeH="0" baseline="0" dirty="0" smtClean="0">
                          <a:ln>
                            <a:noFill/>
                          </a:ln>
                          <a:solidFill>
                            <a:srgbClr val="000000"/>
                          </a:solidFill>
                          <a:effectLst/>
                          <a:latin typeface="Calibri" pitchFamily="34" charset="0"/>
                        </a:rPr>
                        <a:t> Μαντεύουμε τον προορισμό μας</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Νέο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Περιήγηση στην Αφρική</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bg1">
                            <a:lumMod val="6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chemeClr val="bg1">
                              <a:lumMod val="65000"/>
                            </a:schemeClr>
                          </a:solidFill>
                          <a:effectLst/>
                          <a:latin typeface="Calibri" pitchFamily="34" charset="0"/>
                        </a:rPr>
                        <a:t> Γινόμαστε Αφρικανοί</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bg1">
                            <a:lumMod val="6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chemeClr val="bg1">
                              <a:lumMod val="65000"/>
                            </a:schemeClr>
                          </a:solidFill>
                          <a:effectLst/>
                          <a:latin typeface="Calibri" pitchFamily="34" charset="0"/>
                        </a:rPr>
                        <a:t> Μια φορά και έναν καιρό στην Αφρική</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r h="404905">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solidFill>
                          <a:effectLst/>
                          <a:latin typeface="Calibri" pitchFamily="34" charset="0"/>
                        </a:rPr>
                        <a:t>                       Εννοιολογώντας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8163D">
                        <a:alpha val="89018"/>
                      </a:srgbClr>
                    </a:solidFill>
                  </a:tcPr>
                </a:tc>
                <a:tc hMerge="1">
                  <a:txBody>
                    <a:bodyPr/>
                    <a:lstStyle/>
                    <a:p>
                      <a:endParaRPr lang="el-GR"/>
                    </a:p>
                  </a:txBody>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                           </a:t>
                      </a:r>
                      <a:r>
                        <a:rPr kumimoji="0" lang="el-GR" sz="1800" b="1" i="0" u="none" strike="noStrike" cap="none" normalizeH="0" baseline="0" dirty="0" smtClean="0">
                          <a:ln>
                            <a:noFill/>
                          </a:ln>
                          <a:solidFill>
                            <a:schemeClr val="bg1">
                              <a:lumMod val="50000"/>
                            </a:schemeClr>
                          </a:solidFill>
                          <a:effectLst/>
                          <a:latin typeface="Calibri" pitchFamily="34" charset="0"/>
                        </a:rPr>
                        <a:t> Αναλύοντας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el-GR"/>
                    </a:p>
                  </a:txBody>
                  <a:tcPr/>
                </a:tc>
              </a:tr>
              <a:tr h="231703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Ορολογία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Θεωρία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Λειτουργικά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bl>
          </a:graphicData>
        </a:graphic>
      </p:graphicFrame>
      <p:sp>
        <p:nvSpPr>
          <p:cNvPr id="3" name="2 - Έλλειψη"/>
          <p:cNvSpPr/>
          <p:nvPr/>
        </p:nvSpPr>
        <p:spPr>
          <a:xfrm>
            <a:off x="3491880" y="2852936"/>
            <a:ext cx="2304256" cy="1287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b="1" dirty="0" smtClean="0">
                <a:solidFill>
                  <a:schemeClr val="tx1"/>
                </a:solidFill>
              </a:rPr>
              <a:t>Ο Καραγκιόζης ταξιδεύει στην Αφρική</a:t>
            </a:r>
            <a:endParaRPr lang="el-GR" b="1" dirty="0">
              <a:solidFill>
                <a:schemeClr val="tx1"/>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30"/>
          <p:cNvGraphicFramePr>
            <a:graphicFrameLocks/>
          </p:cNvGraphicFramePr>
          <p:nvPr/>
        </p:nvGraphicFramePr>
        <p:xfrm>
          <a:off x="395536" y="332656"/>
          <a:ext cx="8429625" cy="6120680"/>
        </p:xfrm>
        <a:graphic>
          <a:graphicData uri="http://schemas.openxmlformats.org/drawingml/2006/table">
            <a:tbl>
              <a:tblPr/>
              <a:tblGrid>
                <a:gridCol w="2108200"/>
                <a:gridCol w="2106612"/>
                <a:gridCol w="2108200"/>
                <a:gridCol w="2106613"/>
              </a:tblGrid>
              <a:tr h="500661">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Βιώνοντας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Εφαρμόζοντας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el-GR"/>
                    </a:p>
                  </a:txBody>
                  <a:tcPr/>
                </a:tc>
              </a:tr>
              <a:tr h="2898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Το ταξίδι ξεκινά</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l-GR" sz="1600" b="0" i="0" u="none" strike="noStrike" cap="none" normalizeH="0" baseline="0" dirty="0" smtClean="0">
                          <a:ln>
                            <a:noFill/>
                          </a:ln>
                          <a:solidFill>
                            <a:srgbClr val="000000"/>
                          </a:solidFill>
                          <a:effectLst/>
                          <a:latin typeface="Calibri" pitchFamily="34" charset="0"/>
                        </a:rPr>
                        <a:t> Μαντεύουμε τον προορισμό μας</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Νέο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Περιήγηση στην Αφρική</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bg1">
                            <a:lumMod val="6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chemeClr val="bg1">
                              <a:lumMod val="65000"/>
                            </a:schemeClr>
                          </a:solidFill>
                          <a:effectLst/>
                          <a:latin typeface="Calibri" pitchFamily="34" charset="0"/>
                        </a:rPr>
                        <a:t> Γινόμαστε Αφρικανοί</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bg1">
                            <a:lumMod val="6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chemeClr val="bg1">
                              <a:lumMod val="65000"/>
                            </a:schemeClr>
                          </a:solidFill>
                          <a:effectLst/>
                          <a:latin typeface="Calibri" pitchFamily="34" charset="0"/>
                        </a:rPr>
                        <a:t> Μια φορά και έναν καιρό στην Αφρική</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r h="404905">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solidFill>
                          <a:effectLst/>
                          <a:latin typeface="Calibri" pitchFamily="34" charset="0"/>
                        </a:rPr>
                        <a:t>                       Εννοιολογώντας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8163D">
                        <a:alpha val="89018"/>
                      </a:srgbClr>
                    </a:solidFill>
                  </a:tcPr>
                </a:tc>
                <a:tc hMerge="1">
                  <a:txBody>
                    <a:bodyPr/>
                    <a:lstStyle/>
                    <a:p>
                      <a:endParaRPr lang="el-GR"/>
                    </a:p>
                  </a:txBody>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                             Αναλύοντας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D1F1F"/>
                    </a:solidFill>
                  </a:tcPr>
                </a:tc>
                <a:tc hMerge="1">
                  <a:txBody>
                    <a:bodyPr/>
                    <a:lstStyle/>
                    <a:p>
                      <a:endParaRPr lang="el-GR"/>
                    </a:p>
                  </a:txBody>
                  <a:tcPr/>
                </a:tc>
              </a:tr>
              <a:tr h="231703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Ορολογία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Θεωρία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Λειτουργικά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3" name="2 - Έλλειψη"/>
          <p:cNvSpPr/>
          <p:nvPr/>
        </p:nvSpPr>
        <p:spPr>
          <a:xfrm>
            <a:off x="3491880" y="2852936"/>
            <a:ext cx="2304256" cy="1287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b="1" dirty="0" smtClean="0">
                <a:solidFill>
                  <a:schemeClr val="tx1"/>
                </a:solidFill>
              </a:rPr>
              <a:t>Ο Καραγκιόζης ταξιδεύει στην Αφρική</a:t>
            </a:r>
            <a:endParaRPr lang="el-GR" b="1" dirty="0">
              <a:solidFill>
                <a:schemeClr val="tx1"/>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30"/>
          <p:cNvGraphicFramePr>
            <a:graphicFrameLocks/>
          </p:cNvGraphicFramePr>
          <p:nvPr/>
        </p:nvGraphicFramePr>
        <p:xfrm>
          <a:off x="395536" y="332656"/>
          <a:ext cx="8429625" cy="6120680"/>
        </p:xfrm>
        <a:graphic>
          <a:graphicData uri="http://schemas.openxmlformats.org/drawingml/2006/table">
            <a:tbl>
              <a:tblPr/>
              <a:tblGrid>
                <a:gridCol w="2108200"/>
                <a:gridCol w="2106612"/>
                <a:gridCol w="2108200"/>
                <a:gridCol w="2106613"/>
              </a:tblGrid>
              <a:tr h="500661">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Βιώνοντας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Εφαρμόζοντας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solidFill>
                  </a:tcPr>
                </a:tc>
                <a:tc hMerge="1">
                  <a:txBody>
                    <a:bodyPr/>
                    <a:lstStyle/>
                    <a:p>
                      <a:endParaRPr lang="el-GR"/>
                    </a:p>
                  </a:txBody>
                  <a:tcPr/>
                </a:tc>
              </a:tr>
              <a:tr h="28980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Το ταξίδι ξεκινά</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l-GR" sz="1600" b="0" i="0" u="none" strike="noStrike" cap="none" normalizeH="0" baseline="0" dirty="0" smtClean="0">
                          <a:ln>
                            <a:noFill/>
                          </a:ln>
                          <a:solidFill>
                            <a:srgbClr val="000000"/>
                          </a:solidFill>
                          <a:effectLst/>
                          <a:latin typeface="Calibri" pitchFamily="34" charset="0"/>
                        </a:rPr>
                        <a:t> Μαντεύουμε τον προορισμό μας</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Νέο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Περιήγηση στην Αφρική</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Γινόμαστε Αφρικανοί</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Μια φορά και έναν καιρό στην Αφρική</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404905">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solidFill>
                          <a:effectLst/>
                          <a:latin typeface="Calibri" pitchFamily="34" charset="0"/>
                        </a:rPr>
                        <a:t>                       Εννοιολογώντας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8163D">
                        <a:alpha val="89018"/>
                      </a:srgbClr>
                    </a:solidFill>
                  </a:tcPr>
                </a:tc>
                <a:tc hMerge="1">
                  <a:txBody>
                    <a:bodyPr/>
                    <a:lstStyle/>
                    <a:p>
                      <a:endParaRPr lang="el-GR"/>
                    </a:p>
                  </a:txBody>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                             Αναλύοντας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D1F1F"/>
                    </a:solidFill>
                  </a:tcPr>
                </a:tc>
                <a:tc hMerge="1">
                  <a:txBody>
                    <a:bodyPr/>
                    <a:lstStyle/>
                    <a:p>
                      <a:endParaRPr lang="el-GR"/>
                    </a:p>
                  </a:txBody>
                  <a:tcPr/>
                </a:tc>
              </a:tr>
              <a:tr h="2317039">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Ορολογία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Θεωρία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Λειτουργικά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3" name="2 - Έλλειψη"/>
          <p:cNvSpPr/>
          <p:nvPr/>
        </p:nvSpPr>
        <p:spPr>
          <a:xfrm>
            <a:off x="3491880" y="2852936"/>
            <a:ext cx="2304256" cy="1287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b="1" dirty="0" smtClean="0">
                <a:solidFill>
                  <a:schemeClr val="tx1"/>
                </a:solidFill>
              </a:rPr>
              <a:t>Ο Καραγκιόζης ταξιδεύει στην Αφρική</a:t>
            </a:r>
            <a:endParaRPr lang="el-GR" b="1" dirty="0">
              <a:solidFill>
                <a:schemeClr val="tx1"/>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72" name="Group 44"/>
          <p:cNvGraphicFramePr>
            <a:graphicFrameLocks noGrp="1"/>
          </p:cNvGraphicFramePr>
          <p:nvPr>
            <p:ph sz="half" idx="4294967295"/>
          </p:nvPr>
        </p:nvGraphicFramePr>
        <p:xfrm>
          <a:off x="395537" y="404664"/>
          <a:ext cx="8280920" cy="6048672"/>
        </p:xfrm>
        <a:graphic>
          <a:graphicData uri="http://schemas.openxmlformats.org/drawingml/2006/table">
            <a:tbl>
              <a:tblPr/>
              <a:tblGrid>
                <a:gridCol w="4141233"/>
                <a:gridCol w="4139687"/>
              </a:tblGrid>
              <a:tr h="555582">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mn-lt"/>
                          <a:cs typeface="Arial" charset="0"/>
                        </a:rPr>
                        <a:t>Εφαρμόζοντας κατάλληλα</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alpha val="89018"/>
                      </a:srgbClr>
                    </a:solidFill>
                  </a:tcPr>
                </a:tc>
                <a:tc hMerge="1">
                  <a:txBody>
                    <a:bodyPr/>
                    <a:lstStyle/>
                    <a:p>
                      <a:endParaRPr lang="el-GR"/>
                    </a:p>
                  </a:txBody>
                  <a:tcPr/>
                </a:tc>
              </a:tr>
              <a:tr h="549309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Στόχοι: </a:t>
                      </a:r>
                    </a:p>
                    <a:p>
                      <a:pPr>
                        <a:buFont typeface="Arial" pitchFamily="34" charset="0"/>
                        <a:buChar char="•"/>
                      </a:pPr>
                      <a:r>
                        <a:rPr lang="el-GR" sz="1800" kern="1200" baseline="0" dirty="0" smtClean="0">
                          <a:solidFill>
                            <a:schemeClr val="tx1"/>
                          </a:solidFill>
                          <a:latin typeface="+mn-lt"/>
                          <a:ea typeface="+mn-ea"/>
                          <a:cs typeface="+mn-cs"/>
                        </a:rPr>
                        <a:t>  να αυτοσχεδιάζουν και να εκφράζονται μέσα από τις παραδοσιακές μουσικές  της ηπείρου,</a:t>
                      </a:r>
                    </a:p>
                    <a:p>
                      <a:pPr>
                        <a:buFont typeface="Arial" pitchFamily="34" charset="0"/>
                        <a:buChar char="•"/>
                      </a:pPr>
                      <a:r>
                        <a:rPr lang="el-GR" sz="1800" kern="1200" baseline="0" dirty="0" smtClean="0">
                          <a:solidFill>
                            <a:schemeClr val="tx1"/>
                          </a:solidFill>
                          <a:latin typeface="+mn-lt"/>
                          <a:ea typeface="+mn-ea"/>
                          <a:cs typeface="+mn-cs"/>
                        </a:rPr>
                        <a:t>να εκτιμούν τα μουσικά ακούσματα</a:t>
                      </a:r>
                    </a:p>
                    <a:p>
                      <a:r>
                        <a:rPr lang="el-GR" sz="1800" kern="1200" baseline="0" dirty="0" smtClean="0">
                          <a:solidFill>
                            <a:schemeClr val="tx1"/>
                          </a:solidFill>
                          <a:latin typeface="+mn-lt"/>
                          <a:ea typeface="+mn-ea"/>
                          <a:cs typeface="+mn-cs"/>
                        </a:rPr>
                        <a:t>άλλων λαών και να εκφράζουν τη γνώμη και τα συναισθήματά τους .</a:t>
                      </a:r>
                    </a:p>
                    <a:p>
                      <a:pPr>
                        <a:buFont typeface="Arial" pitchFamily="34" charset="0"/>
                        <a:buNone/>
                      </a:pPr>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Εκπαιδευτικό υλικό: </a:t>
                      </a:r>
                    </a:p>
                    <a:p>
                      <a:pPr>
                        <a:buFont typeface="Arial" pitchFamily="34" charset="0"/>
                        <a:buChar char="•"/>
                      </a:pPr>
                      <a:r>
                        <a:rPr lang="el-GR" sz="1800" kern="1200" baseline="0" dirty="0" smtClean="0">
                          <a:solidFill>
                            <a:schemeClr val="tx1"/>
                          </a:solidFill>
                          <a:latin typeface="+mn-lt"/>
                          <a:ea typeface="+mn-ea"/>
                          <a:cs typeface="+mn-cs"/>
                        </a:rPr>
                        <a:t> Η/Υ,</a:t>
                      </a:r>
                    </a:p>
                    <a:p>
                      <a:pPr>
                        <a:buFont typeface="Arial" pitchFamily="34" charset="0"/>
                        <a:buChar char="•"/>
                      </a:pPr>
                      <a:r>
                        <a:rPr lang="el-GR" sz="1800" kern="1200" baseline="0" dirty="0" smtClean="0">
                          <a:solidFill>
                            <a:schemeClr val="tx1"/>
                          </a:solidFill>
                          <a:latin typeface="+mn-lt"/>
                          <a:ea typeface="+mn-ea"/>
                          <a:cs typeface="+mn-cs"/>
                        </a:rPr>
                        <a:t> παραδοσιακοί χοροί και μουσικές της ηπείρου.</a:t>
                      </a:r>
                    </a:p>
                    <a:p>
                      <a:pPr>
                        <a:buFont typeface="Arial" pitchFamily="34" charset="0"/>
                        <a:buChar char="•"/>
                      </a:pPr>
                      <a:endParaRPr kumimoji="0" lang="el-GR" sz="1800" b="1" i="0" u="none" strike="noStrike" kern="1200" cap="none" normalizeH="0" baseline="0" dirty="0" smtClean="0">
                        <a:ln>
                          <a:noFill/>
                        </a:ln>
                        <a:solidFill>
                          <a:schemeClr val="tx1"/>
                        </a:solidFill>
                        <a:effectLst/>
                        <a:latin typeface="+mn-lt"/>
                        <a:ea typeface="+mn-ea"/>
                        <a:cs typeface="+mn-cs"/>
                      </a:endParaRPr>
                    </a:p>
                    <a:p>
                      <a:pPr>
                        <a:buFont typeface="Arial" pitchFamily="34" charset="0"/>
                        <a:buNone/>
                      </a:pPr>
                      <a:r>
                        <a:rPr kumimoji="0" lang="el-GR" sz="1800" b="1" i="0" u="none" strike="noStrike" cap="none" normalizeH="0" baseline="0" dirty="0" smtClean="0">
                          <a:ln>
                            <a:noFill/>
                          </a:ln>
                          <a:solidFill>
                            <a:srgbClr val="000000"/>
                          </a:solidFill>
                          <a:effectLst/>
                          <a:latin typeface="+mn-lt"/>
                          <a:cs typeface="Arial" charset="0"/>
                        </a:rPr>
                        <a:t>                Περιγραφή Δραστηριότητας: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Arial"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5" name="7 - Έλλειψη"/>
          <p:cNvSpPr>
            <a:spLocks noChangeArrowheads="1"/>
          </p:cNvSpPr>
          <p:nvPr/>
        </p:nvSpPr>
        <p:spPr bwMode="auto">
          <a:xfrm rot="13441158">
            <a:off x="-260044" y="4973389"/>
            <a:ext cx="2790825" cy="1506840"/>
          </a:xfrm>
          <a:prstGeom prst="ellipse">
            <a:avLst/>
          </a:prstGeom>
          <a:solidFill>
            <a:schemeClr val="bg1"/>
          </a:solidFill>
          <a:ln w="25400" algn="ctr">
            <a:solidFill>
              <a:srgbClr val="385D8A"/>
            </a:solidFill>
            <a:round/>
            <a:headEnd/>
            <a:tailEnd/>
          </a:ln>
        </p:spPr>
        <p:txBody>
          <a:bodyPr rot="10800000" anchor="ctr"/>
          <a:lstStyle/>
          <a:p>
            <a:pPr algn="ctr"/>
            <a:r>
              <a:rPr lang="el-GR" b="1" dirty="0" smtClean="0"/>
              <a:t>ΓΙΝΟΜΑΣΤΕ ΑΦΡΙΚΑΝΟΙ</a:t>
            </a:r>
            <a:endParaRPr lang="el-GR" b="1" dirty="0"/>
          </a:p>
        </p:txBody>
      </p:sp>
      <p:pic>
        <p:nvPicPr>
          <p:cNvPr id="9" name="8 - Εικόνα" descr="100_8874.JPG"/>
          <p:cNvPicPr>
            <a:picLocks noChangeAspect="1"/>
          </p:cNvPicPr>
          <p:nvPr/>
        </p:nvPicPr>
        <p:blipFill>
          <a:blip r:embed="rId3" cstate="print"/>
          <a:stretch>
            <a:fillRect/>
          </a:stretch>
        </p:blipFill>
        <p:spPr>
          <a:xfrm>
            <a:off x="4644008" y="1124744"/>
            <a:ext cx="3889404" cy="2592288"/>
          </a:xfrm>
          <a:prstGeom prst="rect">
            <a:avLst/>
          </a:prstGeom>
        </p:spPr>
      </p:pic>
      <p:pic>
        <p:nvPicPr>
          <p:cNvPr id="10" name="9 - Εικόνα" descr="100_8873.JPG"/>
          <p:cNvPicPr>
            <a:picLocks noChangeAspect="1"/>
          </p:cNvPicPr>
          <p:nvPr/>
        </p:nvPicPr>
        <p:blipFill>
          <a:blip r:embed="rId4" cstate="print"/>
          <a:stretch>
            <a:fillRect/>
          </a:stretch>
        </p:blipFill>
        <p:spPr>
          <a:xfrm>
            <a:off x="5508104" y="3789040"/>
            <a:ext cx="1944216" cy="2492896"/>
          </a:xfrm>
          <a:prstGeom prst="rect">
            <a:avLst/>
          </a:prstGeo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72" name="Group 44"/>
          <p:cNvGraphicFramePr>
            <a:graphicFrameLocks noGrp="1"/>
          </p:cNvGraphicFramePr>
          <p:nvPr>
            <p:ph sz="half" idx="4294967295"/>
          </p:nvPr>
        </p:nvGraphicFramePr>
        <p:xfrm>
          <a:off x="467545" y="404664"/>
          <a:ext cx="8208912" cy="6048672"/>
        </p:xfrm>
        <a:graphic>
          <a:graphicData uri="http://schemas.openxmlformats.org/drawingml/2006/table">
            <a:tbl>
              <a:tblPr/>
              <a:tblGrid>
                <a:gridCol w="4105223"/>
                <a:gridCol w="4103689"/>
              </a:tblGrid>
              <a:tr h="555582">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mn-lt"/>
                          <a:cs typeface="Arial" charset="0"/>
                        </a:rPr>
                        <a:t>Εφαρμόζοντας δημιουργικά</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alpha val="89018"/>
                      </a:srgbClr>
                    </a:solidFill>
                  </a:tcPr>
                </a:tc>
                <a:tc hMerge="1">
                  <a:txBody>
                    <a:bodyPr/>
                    <a:lstStyle/>
                    <a:p>
                      <a:endParaRPr lang="el-GR"/>
                    </a:p>
                  </a:txBody>
                  <a:tcPr/>
                </a:tc>
              </a:tr>
              <a:tr h="549309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Στόχοι: </a:t>
                      </a:r>
                    </a:p>
                    <a:p>
                      <a:pPr>
                        <a:buFont typeface="Arial" pitchFamily="34" charset="0"/>
                        <a:buChar char="•"/>
                      </a:pPr>
                      <a:r>
                        <a:rPr lang="el-GR" sz="1800" kern="1200" baseline="0" dirty="0" smtClean="0">
                          <a:solidFill>
                            <a:schemeClr val="tx1"/>
                          </a:solidFill>
                          <a:latin typeface="+mn-lt"/>
                          <a:ea typeface="+mn-ea"/>
                          <a:cs typeface="+mn-cs"/>
                        </a:rPr>
                        <a:t> να ακούν και να κατανοούν μία διήγηση που τους διαβάζουμε φωναχτά.</a:t>
                      </a:r>
                    </a:p>
                    <a:p>
                      <a:pPr>
                        <a:buFont typeface="Arial" pitchFamily="34" charset="0"/>
                        <a:buNone/>
                      </a:pPr>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Εκπαιδευτικό υλικό: </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rgbClr val="000000"/>
                          </a:solidFill>
                          <a:effectLst/>
                          <a:latin typeface="+mn-lt"/>
                          <a:cs typeface="Arial" charset="0"/>
                        </a:rPr>
                        <a:t> </a:t>
                      </a:r>
                      <a:r>
                        <a:rPr lang="el-GR" sz="1800" kern="1200" baseline="0" dirty="0" smtClean="0">
                          <a:solidFill>
                            <a:schemeClr val="tx1"/>
                          </a:solidFill>
                          <a:latin typeface="+mn-lt"/>
                          <a:ea typeface="+mn-ea"/>
                          <a:cs typeface="+mn-cs"/>
                        </a:rPr>
                        <a:t>βιβλίο "Παραμύθια από την Αφρική" της Λ. Π Ανδρουτσοπούλου.</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             Περιγραφή</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             Δραστηριότητας: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Arial"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5" name="7 - Έλλειψη"/>
          <p:cNvSpPr>
            <a:spLocks noChangeArrowheads="1"/>
          </p:cNvSpPr>
          <p:nvPr/>
        </p:nvSpPr>
        <p:spPr bwMode="auto">
          <a:xfrm rot="13277767">
            <a:off x="-318366" y="5098639"/>
            <a:ext cx="2790825" cy="1506840"/>
          </a:xfrm>
          <a:prstGeom prst="ellipse">
            <a:avLst/>
          </a:prstGeom>
          <a:solidFill>
            <a:schemeClr val="bg1"/>
          </a:solidFill>
          <a:ln w="25400" algn="ctr">
            <a:solidFill>
              <a:srgbClr val="385D8A"/>
            </a:solidFill>
            <a:round/>
            <a:headEnd/>
            <a:tailEnd/>
          </a:ln>
        </p:spPr>
        <p:txBody>
          <a:bodyPr rot="10800000" anchor="ctr"/>
          <a:lstStyle/>
          <a:p>
            <a:pPr algn="ctr"/>
            <a:r>
              <a:rPr lang="el-GR" b="1" dirty="0" smtClean="0"/>
              <a:t>ΜΙΑ ΦΟΡΑ ΚΙ ΈΝΑΝ ΚΑΙΡΟ ΣΤΗΝ ΑΦΡΙΚΗ</a:t>
            </a:r>
            <a:endParaRPr lang="el-GR" b="1" dirty="0"/>
          </a:p>
        </p:txBody>
      </p:sp>
      <p:pic>
        <p:nvPicPr>
          <p:cNvPr id="6" name="5 - Εικόνα" descr="100_8771.JPG"/>
          <p:cNvPicPr>
            <a:picLocks noChangeAspect="1"/>
          </p:cNvPicPr>
          <p:nvPr/>
        </p:nvPicPr>
        <p:blipFill>
          <a:blip r:embed="rId3" cstate="print"/>
          <a:stretch>
            <a:fillRect/>
          </a:stretch>
        </p:blipFill>
        <p:spPr>
          <a:xfrm>
            <a:off x="4932040" y="1124744"/>
            <a:ext cx="3456384" cy="5185872"/>
          </a:xfrm>
          <a:prstGeom prst="rect">
            <a:avLst/>
          </a:prstGeom>
        </p:spPr>
      </p:pic>
      <p:pic>
        <p:nvPicPr>
          <p:cNvPr id="9" name="8 - Εικόνα" descr="100_8775.JPG"/>
          <p:cNvPicPr>
            <a:picLocks noChangeAspect="1"/>
          </p:cNvPicPr>
          <p:nvPr/>
        </p:nvPicPr>
        <p:blipFill>
          <a:blip r:embed="rId4" cstate="print"/>
          <a:stretch>
            <a:fillRect/>
          </a:stretch>
        </p:blipFill>
        <p:spPr>
          <a:xfrm>
            <a:off x="467544" y="2924944"/>
            <a:ext cx="2376264" cy="1583780"/>
          </a:xfrm>
          <a:prstGeom prst="rect">
            <a:avLst/>
          </a:prstGeom>
        </p:spPr>
      </p:pic>
      <p:pic>
        <p:nvPicPr>
          <p:cNvPr id="10" name="9 - Εικόνα" descr="100_8776.JPG"/>
          <p:cNvPicPr>
            <a:picLocks noChangeAspect="1"/>
          </p:cNvPicPr>
          <p:nvPr/>
        </p:nvPicPr>
        <p:blipFill>
          <a:blip r:embed="rId5" cstate="print"/>
          <a:stretch>
            <a:fillRect/>
          </a:stretch>
        </p:blipFill>
        <p:spPr>
          <a:xfrm>
            <a:off x="2915816" y="3933056"/>
            <a:ext cx="1669492" cy="2504864"/>
          </a:xfrm>
          <a:prstGeom prst="rect">
            <a:avLst/>
          </a:prstGeo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6 - Εικόνα" descr="logoLeft1.jpg"/>
          <p:cNvPicPr>
            <a:picLocks noChangeAspect="1"/>
          </p:cNvPicPr>
          <p:nvPr/>
        </p:nvPicPr>
        <p:blipFill>
          <a:blip r:embed="rId2" cstate="print"/>
          <a:srcRect/>
          <a:stretch>
            <a:fillRect/>
          </a:stretch>
        </p:blipFill>
        <p:spPr bwMode="auto">
          <a:xfrm>
            <a:off x="323528" y="908720"/>
            <a:ext cx="8472487" cy="1208088"/>
          </a:xfrm>
          <a:prstGeom prst="rect">
            <a:avLst/>
          </a:prstGeom>
          <a:noFill/>
          <a:ln w="9525">
            <a:noFill/>
            <a:miter lim="800000"/>
            <a:headEnd/>
            <a:tailEnd/>
          </a:ln>
        </p:spPr>
      </p:pic>
      <p:sp>
        <p:nvSpPr>
          <p:cNvPr id="15362" name="5 - Τίτλος"/>
          <p:cNvSpPr>
            <a:spLocks noGrp="1"/>
          </p:cNvSpPr>
          <p:nvPr>
            <p:ph type="title"/>
          </p:nvPr>
        </p:nvSpPr>
        <p:spPr>
          <a:xfrm>
            <a:off x="467544" y="548680"/>
            <a:ext cx="8229600" cy="1143000"/>
          </a:xfrm>
        </p:spPr>
        <p:txBody>
          <a:bodyPr>
            <a:noAutofit/>
          </a:bodyPr>
          <a:lstStyle/>
          <a:p>
            <a:pPr eaLnBrk="1" hangingPunct="1"/>
            <a:r>
              <a:rPr lang="el-GR" sz="4000" b="1" dirty="0" smtClean="0"/>
              <a:t>ΑΞΙΟΛΟΓΗΣΗ</a:t>
            </a:r>
            <a:br>
              <a:rPr lang="el-GR" sz="4000" b="1" dirty="0" smtClean="0"/>
            </a:br>
            <a:endParaRPr lang="el-GR" sz="4000" b="1" dirty="0" smtClean="0"/>
          </a:p>
        </p:txBody>
      </p:sp>
      <p:sp>
        <p:nvSpPr>
          <p:cNvPr id="7" name="10 - Υπότιτλος"/>
          <p:cNvSpPr>
            <a:spLocks noGrp="1"/>
          </p:cNvSpPr>
          <p:nvPr>
            <p:ph idx="1"/>
          </p:nvPr>
        </p:nvSpPr>
        <p:spPr>
          <a:xfrm>
            <a:off x="467544" y="2132856"/>
            <a:ext cx="8064896" cy="4248472"/>
          </a:xfrm>
        </p:spPr>
        <p:txBody>
          <a:bodyPr>
            <a:normAutofit/>
          </a:bodyPr>
          <a:lstStyle/>
          <a:p>
            <a:pPr eaLnBrk="1" hangingPunct="1">
              <a:buFont typeface="Arial" charset="0"/>
              <a:buNone/>
            </a:pPr>
            <a:r>
              <a:rPr lang="el-GR" sz="2800" dirty="0" smtClean="0"/>
              <a:t>Η </a:t>
            </a:r>
            <a:r>
              <a:rPr lang="el-GR" sz="2800" b="1" dirty="0" smtClean="0"/>
              <a:t>τρίτη</a:t>
            </a:r>
            <a:r>
              <a:rPr lang="el-GR" sz="2800" dirty="0" smtClean="0"/>
              <a:t> θεματική ενότητα </a:t>
            </a:r>
          </a:p>
          <a:p>
            <a:pPr eaLnBrk="1" hangingPunct="1">
              <a:buFont typeface="Arial" charset="0"/>
              <a:buNone/>
            </a:pPr>
            <a:r>
              <a:rPr lang="el-GR" sz="2800" dirty="0" smtClean="0"/>
              <a:t>αξιολογήθηκε με τις ζωγραφιές </a:t>
            </a:r>
          </a:p>
          <a:p>
            <a:pPr eaLnBrk="1" hangingPunct="1">
              <a:buFont typeface="Arial" charset="0"/>
              <a:buNone/>
            </a:pPr>
            <a:r>
              <a:rPr lang="el-GR" sz="2800" dirty="0" smtClean="0"/>
              <a:t>των παιδιών στα διαβατήρια:</a:t>
            </a:r>
          </a:p>
          <a:p>
            <a:pPr>
              <a:buNone/>
            </a:pPr>
            <a:endParaRPr lang="el-GR" sz="2400" dirty="0" smtClean="0"/>
          </a:p>
          <a:p>
            <a:pPr>
              <a:buNone/>
            </a:pPr>
            <a:endParaRPr lang="el-GR" sz="2400" dirty="0" smtClean="0"/>
          </a:p>
        </p:txBody>
      </p:sp>
      <p:pic>
        <p:nvPicPr>
          <p:cNvPr id="5" name="4 - Εικόνα" descr="100_9759.JPG"/>
          <p:cNvPicPr>
            <a:picLocks noChangeAspect="1"/>
          </p:cNvPicPr>
          <p:nvPr/>
        </p:nvPicPr>
        <p:blipFill>
          <a:blip r:embed="rId3" cstate="print"/>
          <a:stretch>
            <a:fillRect/>
          </a:stretch>
        </p:blipFill>
        <p:spPr>
          <a:xfrm rot="5400000">
            <a:off x="6819559" y="4565816"/>
            <a:ext cx="2469796" cy="1780339"/>
          </a:xfrm>
          <a:prstGeom prst="rect">
            <a:avLst/>
          </a:prstGeom>
        </p:spPr>
      </p:pic>
      <p:pic>
        <p:nvPicPr>
          <p:cNvPr id="6" name="5 - Εικόνα" descr="100_9762.JPG"/>
          <p:cNvPicPr>
            <a:picLocks noChangeAspect="1"/>
          </p:cNvPicPr>
          <p:nvPr/>
        </p:nvPicPr>
        <p:blipFill>
          <a:blip r:embed="rId4" cstate="print"/>
          <a:stretch>
            <a:fillRect/>
          </a:stretch>
        </p:blipFill>
        <p:spPr>
          <a:xfrm rot="5400000">
            <a:off x="4777262" y="2071611"/>
            <a:ext cx="2469796" cy="1728192"/>
          </a:xfrm>
          <a:prstGeom prst="rect">
            <a:avLst/>
          </a:prstGeom>
        </p:spPr>
      </p:pic>
      <p:pic>
        <p:nvPicPr>
          <p:cNvPr id="8" name="7 - Εικόνα" descr="100_9763.JPG"/>
          <p:cNvPicPr>
            <a:picLocks noChangeAspect="1"/>
          </p:cNvPicPr>
          <p:nvPr/>
        </p:nvPicPr>
        <p:blipFill>
          <a:blip r:embed="rId5" cstate="print"/>
          <a:stretch>
            <a:fillRect/>
          </a:stretch>
        </p:blipFill>
        <p:spPr>
          <a:xfrm rot="5400000">
            <a:off x="4767330" y="4601822"/>
            <a:ext cx="2469796" cy="1708329"/>
          </a:xfrm>
          <a:prstGeom prst="rect">
            <a:avLst/>
          </a:prstGeom>
        </p:spPr>
      </p:pic>
      <p:pic>
        <p:nvPicPr>
          <p:cNvPr id="9" name="8 - Εικόνα" descr="100_9764.JPG"/>
          <p:cNvPicPr>
            <a:picLocks noChangeAspect="1"/>
          </p:cNvPicPr>
          <p:nvPr/>
        </p:nvPicPr>
        <p:blipFill>
          <a:blip r:embed="rId6" cstate="print"/>
          <a:stretch>
            <a:fillRect/>
          </a:stretch>
        </p:blipFill>
        <p:spPr>
          <a:xfrm>
            <a:off x="7164288" y="1700808"/>
            <a:ext cx="1739120" cy="2448272"/>
          </a:xfrm>
          <a:prstGeom prst="rect">
            <a:avLst/>
          </a:prstGeom>
        </p:spPr>
      </p:pic>
      <p:pic>
        <p:nvPicPr>
          <p:cNvPr id="10" name="9 - Εικόνα" descr="100_9766.JPG"/>
          <p:cNvPicPr>
            <a:picLocks noChangeAspect="1"/>
          </p:cNvPicPr>
          <p:nvPr/>
        </p:nvPicPr>
        <p:blipFill>
          <a:blip r:embed="rId7" cstate="print"/>
          <a:stretch>
            <a:fillRect/>
          </a:stretch>
        </p:blipFill>
        <p:spPr>
          <a:xfrm rot="5400000">
            <a:off x="911593" y="4137079"/>
            <a:ext cx="2784309" cy="2088232"/>
          </a:xfrm>
          <a:prstGeom prst="rect">
            <a:avLst/>
          </a:prstGeo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6 - Εικόνα" descr="logoLeft1.jpg"/>
          <p:cNvPicPr>
            <a:picLocks noChangeAspect="1"/>
          </p:cNvPicPr>
          <p:nvPr/>
        </p:nvPicPr>
        <p:blipFill>
          <a:blip r:embed="rId2" cstate="print"/>
          <a:srcRect/>
          <a:stretch>
            <a:fillRect/>
          </a:stretch>
        </p:blipFill>
        <p:spPr bwMode="auto">
          <a:xfrm>
            <a:off x="360363" y="908050"/>
            <a:ext cx="8472487" cy="1208088"/>
          </a:xfrm>
          <a:prstGeom prst="rect">
            <a:avLst/>
          </a:prstGeom>
          <a:noFill/>
          <a:ln w="9525">
            <a:noFill/>
            <a:miter lim="800000"/>
            <a:headEnd/>
            <a:tailEnd/>
          </a:ln>
        </p:spPr>
      </p:pic>
      <p:sp>
        <p:nvSpPr>
          <p:cNvPr id="15362" name="5 - Τίτλος"/>
          <p:cNvSpPr>
            <a:spLocks noGrp="1"/>
          </p:cNvSpPr>
          <p:nvPr>
            <p:ph type="title"/>
          </p:nvPr>
        </p:nvSpPr>
        <p:spPr>
          <a:xfrm>
            <a:off x="539552" y="548680"/>
            <a:ext cx="8229600" cy="1143000"/>
          </a:xfrm>
        </p:spPr>
        <p:txBody>
          <a:bodyPr>
            <a:noAutofit/>
          </a:bodyPr>
          <a:lstStyle/>
          <a:p>
            <a:pPr eaLnBrk="1" hangingPunct="1"/>
            <a:r>
              <a:rPr lang="el-GR" sz="4000" b="1" dirty="0" smtClean="0"/>
              <a:t>ΜΑΘΗΣΙΑΚΗ ΕΝΟΤΗΤΑ 4</a:t>
            </a:r>
            <a:br>
              <a:rPr lang="el-GR" sz="4000" b="1" dirty="0" smtClean="0"/>
            </a:br>
            <a:endParaRPr lang="el-GR" sz="4000" b="1" dirty="0" smtClean="0"/>
          </a:p>
        </p:txBody>
      </p:sp>
      <p:sp>
        <p:nvSpPr>
          <p:cNvPr id="15363" name="10 - Υπότιτλος"/>
          <p:cNvSpPr>
            <a:spLocks noGrp="1"/>
          </p:cNvSpPr>
          <p:nvPr>
            <p:ph idx="1"/>
          </p:nvPr>
        </p:nvSpPr>
        <p:spPr>
          <a:xfrm>
            <a:off x="806450" y="2287588"/>
            <a:ext cx="8229600" cy="4525962"/>
          </a:xfrm>
        </p:spPr>
        <p:txBody>
          <a:bodyPr/>
          <a:lstStyle/>
          <a:p>
            <a:pPr eaLnBrk="1" hangingPunct="1">
              <a:buFont typeface="Arial" charset="0"/>
              <a:buNone/>
            </a:pPr>
            <a:r>
              <a:rPr lang="el-GR" sz="2400" dirty="0" smtClean="0"/>
              <a:t>Τίτλος: </a:t>
            </a:r>
            <a:r>
              <a:rPr lang="el-GR" sz="2400" b="1" dirty="0" smtClean="0"/>
              <a:t>Η επιστροφή του Καραγκιόζη.</a:t>
            </a:r>
          </a:p>
          <a:p>
            <a:pPr eaLnBrk="1" hangingPunct="1">
              <a:buFont typeface="Arial" charset="0"/>
              <a:buNone/>
            </a:pPr>
            <a:endParaRPr lang="el-GR" sz="2400" dirty="0" smtClean="0"/>
          </a:p>
          <a:p>
            <a:pPr>
              <a:buNone/>
            </a:pPr>
            <a:r>
              <a:rPr lang="el-GR" sz="2400" b="1" dirty="0" smtClean="0"/>
              <a:t>Σκοπός: </a:t>
            </a:r>
            <a:r>
              <a:rPr lang="el-GR" sz="2400" dirty="0" smtClean="0"/>
              <a:t>Τα παιδιά να γνωρίσουν για το θέατρο σκιών και τον</a:t>
            </a:r>
          </a:p>
          <a:p>
            <a:pPr>
              <a:buNone/>
            </a:pPr>
            <a:r>
              <a:rPr lang="el-GR" sz="2400" dirty="0" smtClean="0"/>
              <a:t>Καραγκιόζη, καθώς και για τα εγχώρια και διεθνή λαϊκά </a:t>
            </a:r>
          </a:p>
          <a:p>
            <a:pPr>
              <a:buNone/>
            </a:pPr>
            <a:r>
              <a:rPr lang="el-GR" sz="2400" dirty="0" smtClean="0"/>
              <a:t>παραμύθια.</a:t>
            </a:r>
          </a:p>
          <a:p>
            <a:pPr>
              <a:buNone/>
            </a:pPr>
            <a:endParaRPr lang="el-GR" sz="2400" dirty="0" smtClean="0"/>
          </a:p>
          <a:p>
            <a:pPr eaLnBrk="1" hangingPunct="1">
              <a:buFont typeface="Arial" charset="0"/>
              <a:buNone/>
            </a:pPr>
            <a:r>
              <a:rPr lang="el-GR" sz="2400" b="1" dirty="0" smtClean="0"/>
              <a:t>Διάρκεια:  </a:t>
            </a:r>
            <a:r>
              <a:rPr lang="el-GR" sz="2400" dirty="0" smtClean="0"/>
              <a:t>2 ημέρες.</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6 - Εικόνα" descr="logoLeft1.jpg"/>
          <p:cNvPicPr>
            <a:picLocks noChangeAspect="1"/>
          </p:cNvPicPr>
          <p:nvPr/>
        </p:nvPicPr>
        <p:blipFill>
          <a:blip r:embed="rId2" cstate="print"/>
          <a:srcRect/>
          <a:stretch>
            <a:fillRect/>
          </a:stretch>
        </p:blipFill>
        <p:spPr bwMode="auto">
          <a:xfrm>
            <a:off x="360363" y="908050"/>
            <a:ext cx="8472487" cy="1208088"/>
          </a:xfrm>
          <a:prstGeom prst="rect">
            <a:avLst/>
          </a:prstGeom>
          <a:noFill/>
          <a:ln w="9525">
            <a:noFill/>
            <a:miter lim="800000"/>
            <a:headEnd/>
            <a:tailEnd/>
          </a:ln>
        </p:spPr>
      </p:pic>
      <p:sp>
        <p:nvSpPr>
          <p:cNvPr id="15362" name="5 - Τίτλος"/>
          <p:cNvSpPr>
            <a:spLocks noGrp="1"/>
          </p:cNvSpPr>
          <p:nvPr>
            <p:ph type="title"/>
          </p:nvPr>
        </p:nvSpPr>
        <p:spPr>
          <a:xfrm>
            <a:off x="467544" y="620688"/>
            <a:ext cx="8229600" cy="1143000"/>
          </a:xfrm>
        </p:spPr>
        <p:txBody>
          <a:bodyPr>
            <a:noAutofit/>
          </a:bodyPr>
          <a:lstStyle/>
          <a:p>
            <a:pPr eaLnBrk="1" hangingPunct="1"/>
            <a:r>
              <a:rPr lang="el-GR" sz="4000" b="1" dirty="0" smtClean="0"/>
              <a:t>ΜΑΘΗΣΙΑΚΗ ΕΝΟΤΗΤΑ 1</a:t>
            </a:r>
            <a:br>
              <a:rPr lang="el-GR" sz="4000" b="1" dirty="0" smtClean="0"/>
            </a:br>
            <a:endParaRPr lang="el-GR" sz="4000" b="1" dirty="0" smtClean="0"/>
          </a:p>
        </p:txBody>
      </p:sp>
      <p:sp>
        <p:nvSpPr>
          <p:cNvPr id="15363" name="10 - Υπότιτλος"/>
          <p:cNvSpPr>
            <a:spLocks noGrp="1"/>
          </p:cNvSpPr>
          <p:nvPr>
            <p:ph idx="1"/>
          </p:nvPr>
        </p:nvSpPr>
        <p:spPr>
          <a:xfrm>
            <a:off x="806450" y="2287588"/>
            <a:ext cx="8229600" cy="4525962"/>
          </a:xfrm>
        </p:spPr>
        <p:txBody>
          <a:bodyPr>
            <a:normAutofit/>
          </a:bodyPr>
          <a:lstStyle/>
          <a:p>
            <a:pPr eaLnBrk="1" hangingPunct="1">
              <a:buFont typeface="Arial" charset="0"/>
              <a:buNone/>
            </a:pPr>
            <a:r>
              <a:rPr lang="el-GR" sz="2400" dirty="0" smtClean="0"/>
              <a:t>Τίτλος: </a:t>
            </a:r>
            <a:r>
              <a:rPr lang="el-GR" sz="2400" b="1" dirty="0" smtClean="0"/>
              <a:t>Ο Καραγκιόζης και το θέατρο σκιών.</a:t>
            </a:r>
          </a:p>
          <a:p>
            <a:pPr eaLnBrk="1" hangingPunct="1">
              <a:buFont typeface="Arial" charset="0"/>
              <a:buNone/>
            </a:pPr>
            <a:endParaRPr lang="el-GR" sz="2400" dirty="0" smtClean="0"/>
          </a:p>
          <a:p>
            <a:pPr>
              <a:buNone/>
            </a:pPr>
            <a:r>
              <a:rPr lang="el-GR" sz="2400" b="1" dirty="0" smtClean="0"/>
              <a:t>Σκοπός</a:t>
            </a:r>
            <a:r>
              <a:rPr lang="el-GR" sz="2400" dirty="0" smtClean="0"/>
              <a:t>:  Τα παιδιά να γνωρίσουν  το θέατρο σκιών καθώς </a:t>
            </a:r>
          </a:p>
          <a:p>
            <a:pPr>
              <a:buNone/>
            </a:pPr>
            <a:r>
              <a:rPr lang="el-GR" sz="2400" dirty="0" smtClean="0"/>
              <a:t>και επιπλέον στοιχεία για τον Καραγκιόζη και τους υπόλοιπους </a:t>
            </a:r>
          </a:p>
          <a:p>
            <a:pPr>
              <a:buNone/>
            </a:pPr>
            <a:r>
              <a:rPr lang="el-GR" sz="2400" dirty="0" smtClean="0"/>
              <a:t>ήρωες.</a:t>
            </a:r>
          </a:p>
          <a:p>
            <a:pPr>
              <a:buNone/>
            </a:pPr>
            <a:endParaRPr lang="el-GR" sz="2400" dirty="0" smtClean="0"/>
          </a:p>
          <a:p>
            <a:pPr eaLnBrk="1" hangingPunct="1">
              <a:buFont typeface="Arial" charset="0"/>
              <a:buNone/>
            </a:pPr>
            <a:r>
              <a:rPr lang="el-GR" sz="2400" b="1" dirty="0" smtClean="0"/>
              <a:t>Διάρκεια</a:t>
            </a:r>
            <a:r>
              <a:rPr lang="el-GR" sz="2400" dirty="0" smtClean="0"/>
              <a:t>:  2  εβδομάδες.</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30"/>
          <p:cNvGraphicFramePr>
            <a:graphicFrameLocks/>
          </p:cNvGraphicFramePr>
          <p:nvPr/>
        </p:nvGraphicFramePr>
        <p:xfrm>
          <a:off x="357188" y="332657"/>
          <a:ext cx="8429625" cy="6324050"/>
        </p:xfrm>
        <a:graphic>
          <a:graphicData uri="http://schemas.openxmlformats.org/drawingml/2006/table">
            <a:tbl>
              <a:tblPr/>
              <a:tblGrid>
                <a:gridCol w="2108200"/>
                <a:gridCol w="2106612"/>
                <a:gridCol w="2108200"/>
                <a:gridCol w="2106613"/>
              </a:tblGrid>
              <a:tr h="551582">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Βιώνοντας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Εφαρμόζοντας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solidFill>
                  </a:tcPr>
                </a:tc>
                <a:tc hMerge="1">
                  <a:txBody>
                    <a:bodyPr/>
                    <a:lstStyle/>
                    <a:p>
                      <a:endParaRPr lang="el-GR"/>
                    </a:p>
                  </a:txBody>
                  <a:tcPr/>
                </a:tc>
              </a:tr>
              <a:tr h="21097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1" i="0" u="none" strike="noStrike" cap="none" normalizeH="0" baseline="0" dirty="0" smtClean="0">
                          <a:ln>
                            <a:noFill/>
                          </a:ln>
                          <a:solidFill>
                            <a:srgbClr val="000000"/>
                          </a:solidFill>
                          <a:effectLst/>
                          <a:latin typeface="Calibri" pitchFamily="34" charset="0"/>
                        </a:rPr>
                        <a:t> </a:t>
                      </a:r>
                      <a:r>
                        <a:rPr kumimoji="0" lang="el-GR" sz="1600" b="0" i="0" u="none" strike="noStrike" cap="none" normalizeH="0" baseline="0" dirty="0" smtClean="0">
                          <a:ln>
                            <a:noFill/>
                          </a:ln>
                          <a:solidFill>
                            <a:srgbClr val="000000"/>
                          </a:solidFill>
                          <a:effectLst/>
                          <a:latin typeface="Calibri" pitchFamily="34" charset="0"/>
                        </a:rPr>
                        <a:t>Οι φίλοι του Καραγκιόζη μας επισκέπτονται στην τάξη.</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Νέο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l-GR" sz="1600" b="0" i="0" u="none" strike="noStrike" cap="none" normalizeH="0" baseline="0" dirty="0" smtClean="0">
                          <a:ln>
                            <a:noFill/>
                          </a:ln>
                          <a:solidFill>
                            <a:srgbClr val="000000"/>
                          </a:solidFill>
                          <a:effectLst/>
                          <a:latin typeface="Calibri" pitchFamily="34" charset="0"/>
                        </a:rPr>
                        <a:t> Ένα λαϊκό παραμύθι του τόπου μας.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Φτιάχνουμε γαντόκουκλες.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446088">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solidFill>
                          <a:effectLst/>
                          <a:latin typeface="Calibri" pitchFamily="34" charset="0"/>
                        </a:rPr>
                        <a:t>                       Εννοιολογώντας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8163D">
                        <a:alpha val="89018"/>
                      </a:srgbClr>
                    </a:solidFill>
                  </a:tcPr>
                </a:tc>
                <a:tc hMerge="1">
                  <a:txBody>
                    <a:bodyPr/>
                    <a:lstStyle/>
                    <a:p>
                      <a:endParaRPr lang="el-GR"/>
                    </a:p>
                  </a:txBody>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                           Αναλύοντας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D1F1F"/>
                    </a:solidFill>
                  </a:tcPr>
                </a:tc>
                <a:tc hMerge="1">
                  <a:txBody>
                    <a:bodyPr/>
                    <a:lstStyle/>
                    <a:p>
                      <a:endParaRPr lang="el-GR"/>
                    </a:p>
                  </a:txBody>
                  <a:tcPr/>
                </a:tc>
              </a:tr>
              <a:tr h="25527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Ορολογία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Θεωρία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Ο χάρτης του ταξιδιού.</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Λειτουργικά</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Calibri" pitchFamily="34" charset="0"/>
                        </a:rPr>
                        <a:t> </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Το βιβλίο των παραμυθιών.</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4" name="3 - Έλλειψη"/>
          <p:cNvSpPr/>
          <p:nvPr/>
        </p:nvSpPr>
        <p:spPr>
          <a:xfrm>
            <a:off x="3419872" y="2780928"/>
            <a:ext cx="2304256" cy="1287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b="1" dirty="0" smtClean="0">
                <a:solidFill>
                  <a:schemeClr val="tx1"/>
                </a:solidFill>
              </a:rPr>
              <a:t>Η επιστροφή του Καραγκιόζη</a:t>
            </a:r>
            <a:endParaRPr lang="el-GR" b="1" dirty="0">
              <a:solidFill>
                <a:schemeClr val="tx1"/>
              </a:solidFill>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30"/>
          <p:cNvGraphicFramePr>
            <a:graphicFrameLocks/>
          </p:cNvGraphicFramePr>
          <p:nvPr/>
        </p:nvGraphicFramePr>
        <p:xfrm>
          <a:off x="357188" y="332657"/>
          <a:ext cx="8429625" cy="6324050"/>
        </p:xfrm>
        <a:graphic>
          <a:graphicData uri="http://schemas.openxmlformats.org/drawingml/2006/table">
            <a:tbl>
              <a:tblPr/>
              <a:tblGrid>
                <a:gridCol w="2108200"/>
                <a:gridCol w="2106612"/>
                <a:gridCol w="2108200"/>
                <a:gridCol w="2106613"/>
              </a:tblGrid>
              <a:tr h="551582">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Βιώνοντας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50000"/>
                            </a:schemeClr>
                          </a:solidFill>
                          <a:effectLst/>
                          <a:latin typeface="Calibri" pitchFamily="34" charset="0"/>
                        </a:rPr>
                        <a:t>Εφαρμόζοντας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el-GR"/>
                    </a:p>
                  </a:txBody>
                  <a:tcPr/>
                </a:tc>
              </a:tr>
              <a:tr h="21097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1" i="0" u="none" strike="noStrike" cap="none" normalizeH="0" baseline="0" dirty="0" smtClean="0">
                          <a:ln>
                            <a:noFill/>
                          </a:ln>
                          <a:solidFill>
                            <a:srgbClr val="000000"/>
                          </a:solidFill>
                          <a:effectLst/>
                          <a:latin typeface="Calibri" pitchFamily="34" charset="0"/>
                        </a:rPr>
                        <a:t> </a:t>
                      </a:r>
                      <a:r>
                        <a:rPr kumimoji="0" lang="el-GR" sz="1600" b="0" i="0" u="none" strike="noStrike" cap="none" normalizeH="0" baseline="0" dirty="0" smtClean="0">
                          <a:ln>
                            <a:noFill/>
                          </a:ln>
                          <a:solidFill>
                            <a:srgbClr val="000000"/>
                          </a:solidFill>
                          <a:effectLst/>
                          <a:latin typeface="Calibri" pitchFamily="34" charset="0"/>
                        </a:rPr>
                        <a:t>Οι φίλοι του Καραγκιόζη μας επισκέπτονται στην τάξη.</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Νέο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l-GR" sz="1600" b="0" i="0" u="none" strike="noStrike" cap="none" normalizeH="0" baseline="0" dirty="0" smtClean="0">
                          <a:ln>
                            <a:noFill/>
                          </a:ln>
                          <a:solidFill>
                            <a:srgbClr val="000000"/>
                          </a:solidFill>
                          <a:effectLst/>
                          <a:latin typeface="Calibri" pitchFamily="34" charset="0"/>
                        </a:rPr>
                        <a:t> Ένα λαϊκό παραμύθι του τόπου μας.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bg1">
                            <a:lumMod val="6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chemeClr val="bg1">
                              <a:lumMod val="65000"/>
                            </a:schemeClr>
                          </a:solidFill>
                          <a:effectLst/>
                          <a:latin typeface="Calibri" pitchFamily="34" charset="0"/>
                        </a:rPr>
                        <a:t> Φτιάχνουμε γαντόκουκλες.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bg1">
                            <a:lumMod val="6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r h="446088">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50000"/>
                            </a:schemeClr>
                          </a:solidFill>
                          <a:effectLst/>
                          <a:latin typeface="Calibri" pitchFamily="34" charset="0"/>
                        </a:rPr>
                        <a:t>                       Εννοιολογώντας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el-GR"/>
                    </a:p>
                  </a:txBody>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50000"/>
                            </a:schemeClr>
                          </a:solidFill>
                          <a:effectLst/>
                          <a:latin typeface="Calibri" pitchFamily="34" charset="0"/>
                        </a:rPr>
                        <a:t>                           Αναλύοντας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el-GR"/>
                    </a:p>
                  </a:txBody>
                  <a:tcPr/>
                </a:tc>
              </a:tr>
              <a:tr h="25527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Ορολογία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Θεωρία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bg1">
                            <a:lumMod val="6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chemeClr val="bg1">
                              <a:lumMod val="65000"/>
                            </a:schemeClr>
                          </a:solidFill>
                          <a:effectLst/>
                          <a:latin typeface="Calibri" pitchFamily="34" charset="0"/>
                        </a:rPr>
                        <a:t> Ο χάρτης του ταξιδιού.</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Λειτουργικά</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bg1">
                              <a:lumMod val="65000"/>
                            </a:schemeClr>
                          </a:solidFill>
                          <a:effectLst/>
                          <a:latin typeface="Calibri" pitchFamily="34" charset="0"/>
                        </a:rPr>
                        <a:t> </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chemeClr val="bg1">
                              <a:lumMod val="65000"/>
                            </a:schemeClr>
                          </a:solidFill>
                          <a:effectLst/>
                          <a:latin typeface="Calibri" pitchFamily="34" charset="0"/>
                        </a:rPr>
                        <a:t> Το βιβλίο των παραμυθιών.</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bl>
          </a:graphicData>
        </a:graphic>
      </p:graphicFrame>
      <p:sp>
        <p:nvSpPr>
          <p:cNvPr id="4" name="3 - Έλλειψη"/>
          <p:cNvSpPr/>
          <p:nvPr/>
        </p:nvSpPr>
        <p:spPr>
          <a:xfrm>
            <a:off x="3419872" y="2780928"/>
            <a:ext cx="2304256" cy="1287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b="1" dirty="0" smtClean="0">
                <a:solidFill>
                  <a:schemeClr val="tx1"/>
                </a:solidFill>
              </a:rPr>
              <a:t>Η επιστροφή του Καραγκιόζη</a:t>
            </a:r>
            <a:endParaRPr lang="el-GR" b="1" dirty="0">
              <a:solidFill>
                <a:schemeClr val="tx1"/>
              </a:solidFill>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1" name="Group 21"/>
          <p:cNvGraphicFramePr>
            <a:graphicFrameLocks noGrp="1"/>
          </p:cNvGraphicFramePr>
          <p:nvPr>
            <p:ph sz="half" idx="4294967295"/>
          </p:nvPr>
        </p:nvGraphicFramePr>
        <p:xfrm>
          <a:off x="395536" y="476672"/>
          <a:ext cx="8352928" cy="5832054"/>
        </p:xfrm>
        <a:graphic>
          <a:graphicData uri="http://schemas.openxmlformats.org/drawingml/2006/table">
            <a:tbl>
              <a:tblPr/>
              <a:tblGrid>
                <a:gridCol w="4177243"/>
                <a:gridCol w="4175685"/>
              </a:tblGrid>
              <a:tr h="505424">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Arial" charset="0"/>
                          <a:cs typeface="Arial" charset="0"/>
                        </a:rPr>
                        <a:t>Βιώνοντας </a:t>
                      </a:r>
                      <a:r>
                        <a:rPr kumimoji="0" lang="el-GR" sz="1800" b="1" i="0" u="none" strike="noStrike" cap="none" normalizeH="0" baseline="0" dirty="0" smtClean="0">
                          <a:ln>
                            <a:noFill/>
                          </a:ln>
                          <a:solidFill>
                            <a:srgbClr val="000000"/>
                          </a:solidFill>
                          <a:effectLst/>
                          <a:latin typeface="Arial" charset="0"/>
                          <a:cs typeface="Arial" charset="0"/>
                        </a:rPr>
                        <a:t>το γνωστό</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r>
              <a:tr h="532663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Στόχοι:</a:t>
                      </a:r>
                    </a:p>
                    <a:p>
                      <a:pPr>
                        <a:buFont typeface="Arial" pitchFamily="34" charset="0"/>
                        <a:buChar char="•"/>
                      </a:pPr>
                      <a:r>
                        <a:rPr lang="el-GR" sz="1800" kern="1200" baseline="0" dirty="0" smtClean="0">
                          <a:solidFill>
                            <a:schemeClr val="tx1"/>
                          </a:solidFill>
                          <a:latin typeface="+mn-lt"/>
                          <a:ea typeface="+mn-ea"/>
                          <a:cs typeface="+mn-cs"/>
                        </a:rPr>
                        <a:t> συμμετέχουν στην περιγραφή του ταξιδιού που κάνουν οι ήρωες πίσω από το θέατρο σκιών, </a:t>
                      </a:r>
                    </a:p>
                    <a:p>
                      <a:pPr>
                        <a:buFont typeface="Arial" pitchFamily="34" charset="0"/>
                        <a:buChar char="•"/>
                      </a:pPr>
                      <a:r>
                        <a:rPr lang="el-GR" sz="1800" kern="1200" baseline="0" dirty="0" smtClean="0">
                          <a:solidFill>
                            <a:schemeClr val="tx1"/>
                          </a:solidFill>
                          <a:latin typeface="+mn-lt"/>
                          <a:ea typeface="+mn-ea"/>
                          <a:cs typeface="+mn-cs"/>
                        </a:rPr>
                        <a:t>να αναπτύξουν συναισθήματα αδελφοσύνης για όλους τους λαούς της γης και να εξοικειωθούν με τις τεχνικές του κουκλοθέατρου.</a:t>
                      </a:r>
                    </a:p>
                    <a:p>
                      <a:endParaRPr lang="el-GR" sz="1800" kern="1200" baseline="0" dirty="0" smtClean="0">
                        <a:solidFill>
                          <a:schemeClr val="tx1"/>
                        </a:solidFill>
                        <a:latin typeface="+mn-lt"/>
                        <a:ea typeface="+mn-ea"/>
                        <a:cs typeface="+mn-cs"/>
                      </a:endParaRPr>
                    </a:p>
                    <a:p>
                      <a:pPr>
                        <a:buFont typeface="Arial" pitchFamily="34" charset="0"/>
                        <a:buNone/>
                      </a:pPr>
                      <a:r>
                        <a:rPr lang="el-GR" sz="1800" b="1" kern="1200" baseline="0" dirty="0" smtClean="0">
                          <a:solidFill>
                            <a:schemeClr val="tx1"/>
                          </a:solidFill>
                          <a:latin typeface="+mn-lt"/>
                          <a:ea typeface="+mn-ea"/>
                          <a:cs typeface="+mn-cs"/>
                        </a:rPr>
                        <a:t>Εκπαιδευτικό υλικό:</a:t>
                      </a:r>
                      <a:endParaRPr kumimoji="0" lang="el-GR" sz="1800" b="0" i="0" u="none" strike="noStrike" cap="none" normalizeH="0" baseline="0" dirty="0" smtClean="0">
                        <a:ln>
                          <a:noFill/>
                        </a:ln>
                        <a:solidFill>
                          <a:srgbClr val="000000"/>
                        </a:solidFill>
                        <a:effectLst/>
                        <a:latin typeface="+mn-lt"/>
                        <a:cs typeface="Arial" charset="0"/>
                      </a:endParaRPr>
                    </a:p>
                    <a:p>
                      <a:pPr>
                        <a:buFont typeface="Arial" pitchFamily="34" charset="0"/>
                        <a:buChar char="•"/>
                      </a:pPr>
                      <a:r>
                        <a:rPr kumimoji="0" lang="el-GR" sz="1800" b="0" i="0" u="none" strike="noStrike" cap="none" normalizeH="0" baseline="0" dirty="0" smtClean="0">
                          <a:ln>
                            <a:noFill/>
                          </a:ln>
                          <a:solidFill>
                            <a:srgbClr val="000000"/>
                          </a:solidFill>
                          <a:effectLst/>
                          <a:latin typeface="+mn-lt"/>
                          <a:cs typeface="Arial" charset="0"/>
                        </a:rPr>
                        <a:t>  </a:t>
                      </a:r>
                      <a:r>
                        <a:rPr lang="el-GR" sz="1800" kern="1200" baseline="0" dirty="0" smtClean="0">
                          <a:solidFill>
                            <a:schemeClr val="tx1"/>
                          </a:solidFill>
                          <a:latin typeface="+mn-lt"/>
                          <a:ea typeface="+mn-ea"/>
                          <a:cs typeface="+mn-cs"/>
                        </a:rPr>
                        <a:t>κουκλοθέατρο,</a:t>
                      </a:r>
                    </a:p>
                    <a:p>
                      <a:pPr>
                        <a:buFont typeface="Arial" pitchFamily="34" charset="0"/>
                        <a:buChar char="•"/>
                      </a:pPr>
                      <a:r>
                        <a:rPr lang="el-GR" sz="1800" kern="1200" baseline="0" dirty="0" smtClean="0">
                          <a:solidFill>
                            <a:schemeClr val="tx1"/>
                          </a:solidFill>
                          <a:latin typeface="+mn-lt"/>
                          <a:ea typeface="+mn-ea"/>
                          <a:cs typeface="+mn-cs"/>
                        </a:rPr>
                        <a:t> λάμπα,</a:t>
                      </a:r>
                    </a:p>
                    <a:p>
                      <a:pPr>
                        <a:buFont typeface="Arial" pitchFamily="34" charset="0"/>
                        <a:buChar char="•"/>
                      </a:pPr>
                      <a:r>
                        <a:rPr lang="el-GR" sz="1800" kern="1200" baseline="0" dirty="0" smtClean="0">
                          <a:solidFill>
                            <a:schemeClr val="tx1"/>
                          </a:solidFill>
                          <a:latin typeface="+mn-lt"/>
                          <a:ea typeface="+mn-ea"/>
                          <a:cs typeface="+mn-cs"/>
                        </a:rPr>
                        <a:t> 4 φιγούρες θεάτρου σκιών που αναπαριστούν τους ήρωες των παραμυθιών που γνωρίσαμε στο ταξίδι.</a:t>
                      </a:r>
                    </a:p>
                    <a:p>
                      <a:pPr>
                        <a:buFont typeface="Arial" pitchFamily="34" charset="0"/>
                        <a:buNone/>
                      </a:pPr>
                      <a:endParaRPr kumimoji="0" lang="el-GR" sz="1800" b="0" i="0" u="none" strike="noStrike" cap="none" normalizeH="0" baseline="0" dirty="0" smtClean="0">
                        <a:ln>
                          <a:noFill/>
                        </a:ln>
                        <a:solidFill>
                          <a:srgbClr val="000000"/>
                        </a:solidFill>
                        <a:effectLst/>
                        <a:latin typeface="+mn-lt"/>
                        <a:cs typeface="Arial" charset="0"/>
                      </a:endParaRPr>
                    </a:p>
                    <a:p>
                      <a:pPr>
                        <a:buFont typeface="Arial" pitchFamily="34" charset="0"/>
                        <a:buNone/>
                      </a:pPr>
                      <a:r>
                        <a:rPr kumimoji="0" lang="el-GR" sz="1800" b="1" i="0" u="none" strike="noStrike" cap="none" normalizeH="0" baseline="0" dirty="0" smtClean="0">
                          <a:ln>
                            <a:noFill/>
                          </a:ln>
                          <a:solidFill>
                            <a:srgbClr val="000000"/>
                          </a:solidFill>
                          <a:effectLst/>
                          <a:latin typeface="+mn-lt"/>
                          <a:cs typeface="Arial" charset="0"/>
                        </a:rPr>
                        <a:t>Περιγραφή Δραστηριότητας: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Arial"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5" name="7 - Έλλειψη"/>
          <p:cNvSpPr>
            <a:spLocks noChangeArrowheads="1"/>
          </p:cNvSpPr>
          <p:nvPr/>
        </p:nvSpPr>
        <p:spPr bwMode="auto">
          <a:xfrm rot="8228296">
            <a:off x="6656136" y="5041134"/>
            <a:ext cx="2790825" cy="1506840"/>
          </a:xfrm>
          <a:prstGeom prst="ellipse">
            <a:avLst/>
          </a:prstGeom>
          <a:solidFill>
            <a:schemeClr val="bg1"/>
          </a:solidFill>
          <a:ln w="25400" algn="ctr">
            <a:solidFill>
              <a:srgbClr val="385D8A"/>
            </a:solidFill>
            <a:round/>
            <a:headEnd/>
            <a:tailEnd/>
          </a:ln>
        </p:spPr>
        <p:txBody>
          <a:bodyPr rot="10800000" anchor="ctr"/>
          <a:lstStyle/>
          <a:p>
            <a:pPr algn="ctr"/>
            <a:r>
              <a:rPr lang="el-GR" b="1" dirty="0" smtClean="0"/>
              <a:t>ΟΙ ΦΙΛΟΙ ΤΟΥ ΚΑΡΑΓΚΙΟΖΗ ΜΑΣ ΕΠΙΣΚΕΠΤΟΝΤΑΙ ΣΤΗΝ ΤΑΞΗ ΜΑΣ</a:t>
            </a:r>
            <a:endParaRPr lang="el-GR" b="1" dirty="0"/>
          </a:p>
        </p:txBody>
      </p:sp>
      <p:pic>
        <p:nvPicPr>
          <p:cNvPr id="11" name="10 - Εικόνα" descr="100_8509.JPG"/>
          <p:cNvPicPr>
            <a:picLocks noChangeAspect="1"/>
          </p:cNvPicPr>
          <p:nvPr/>
        </p:nvPicPr>
        <p:blipFill>
          <a:blip r:embed="rId3" cstate="print"/>
          <a:stretch>
            <a:fillRect/>
          </a:stretch>
        </p:blipFill>
        <p:spPr>
          <a:xfrm>
            <a:off x="4716016" y="1556792"/>
            <a:ext cx="3846139" cy="2899405"/>
          </a:xfrm>
          <a:prstGeom prst="rect">
            <a:avLst/>
          </a:prstGeo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21"/>
          <p:cNvGraphicFramePr>
            <a:graphicFrameLocks/>
          </p:cNvGraphicFramePr>
          <p:nvPr/>
        </p:nvGraphicFramePr>
        <p:xfrm>
          <a:off x="395536" y="476672"/>
          <a:ext cx="8352928" cy="5832054"/>
        </p:xfrm>
        <a:graphic>
          <a:graphicData uri="http://schemas.openxmlformats.org/drawingml/2006/table">
            <a:tbl>
              <a:tblPr/>
              <a:tblGrid>
                <a:gridCol w="4177243"/>
                <a:gridCol w="4175685"/>
              </a:tblGrid>
              <a:tr h="505424">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Arial" charset="0"/>
                          <a:cs typeface="Arial" charset="0"/>
                        </a:rPr>
                        <a:t>Βιώνοντας </a:t>
                      </a:r>
                      <a:r>
                        <a:rPr kumimoji="0" lang="el-GR" sz="1800" b="1" i="0" u="none" strike="noStrike" cap="none" normalizeH="0" baseline="0" dirty="0" smtClean="0">
                          <a:ln>
                            <a:noFill/>
                          </a:ln>
                          <a:solidFill>
                            <a:srgbClr val="000000"/>
                          </a:solidFill>
                          <a:effectLst/>
                          <a:latin typeface="Arial" charset="0"/>
                          <a:cs typeface="Arial" charset="0"/>
                        </a:rPr>
                        <a:t>το γνωστό</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r>
              <a:tr h="532663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mn-lt"/>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Arial"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pic>
        <p:nvPicPr>
          <p:cNvPr id="3" name="2 - Εικόνα" descr="100_9059 - Αντίγραφο.JPG"/>
          <p:cNvPicPr>
            <a:picLocks noChangeAspect="1"/>
          </p:cNvPicPr>
          <p:nvPr/>
        </p:nvPicPr>
        <p:blipFill>
          <a:blip r:embed="rId2" cstate="print"/>
          <a:stretch>
            <a:fillRect/>
          </a:stretch>
        </p:blipFill>
        <p:spPr>
          <a:xfrm>
            <a:off x="4716016" y="3284281"/>
            <a:ext cx="1872208" cy="2809015"/>
          </a:xfrm>
          <a:prstGeom prst="rect">
            <a:avLst/>
          </a:prstGeom>
        </p:spPr>
      </p:pic>
      <p:pic>
        <p:nvPicPr>
          <p:cNvPr id="4" name="3 - Εικόνα" descr="100_9061.JPG"/>
          <p:cNvPicPr>
            <a:picLocks noChangeAspect="1"/>
          </p:cNvPicPr>
          <p:nvPr/>
        </p:nvPicPr>
        <p:blipFill>
          <a:blip r:embed="rId3" cstate="print"/>
          <a:stretch>
            <a:fillRect/>
          </a:stretch>
        </p:blipFill>
        <p:spPr>
          <a:xfrm>
            <a:off x="2555776" y="3284984"/>
            <a:ext cx="1872208" cy="2809013"/>
          </a:xfrm>
          <a:prstGeom prst="rect">
            <a:avLst/>
          </a:prstGeom>
        </p:spPr>
      </p:pic>
      <p:pic>
        <p:nvPicPr>
          <p:cNvPr id="5" name="4 - Εικόνα" descr="100_9060.JPG"/>
          <p:cNvPicPr>
            <a:picLocks noChangeAspect="1"/>
          </p:cNvPicPr>
          <p:nvPr/>
        </p:nvPicPr>
        <p:blipFill>
          <a:blip r:embed="rId4" cstate="print"/>
          <a:stretch>
            <a:fillRect/>
          </a:stretch>
        </p:blipFill>
        <p:spPr>
          <a:xfrm>
            <a:off x="6804248" y="1124744"/>
            <a:ext cx="1800200" cy="2700976"/>
          </a:xfrm>
          <a:prstGeom prst="rect">
            <a:avLst/>
          </a:prstGeom>
        </p:spPr>
      </p:pic>
      <p:pic>
        <p:nvPicPr>
          <p:cNvPr id="6" name="5 - Εικόνα" descr="100_9058.JPG"/>
          <p:cNvPicPr>
            <a:picLocks noChangeAspect="1"/>
          </p:cNvPicPr>
          <p:nvPr/>
        </p:nvPicPr>
        <p:blipFill>
          <a:blip r:embed="rId5" cstate="print"/>
          <a:stretch>
            <a:fillRect/>
          </a:stretch>
        </p:blipFill>
        <p:spPr>
          <a:xfrm>
            <a:off x="539552" y="1052736"/>
            <a:ext cx="1800200" cy="2700974"/>
          </a:xfrm>
          <a:prstGeom prst="rect">
            <a:avLst/>
          </a:prstGeom>
        </p:spPr>
      </p:pic>
      <p:sp>
        <p:nvSpPr>
          <p:cNvPr id="7" name="6 - TextBox"/>
          <p:cNvSpPr txBox="1"/>
          <p:nvPr/>
        </p:nvSpPr>
        <p:spPr>
          <a:xfrm>
            <a:off x="971600" y="3861048"/>
            <a:ext cx="1008112" cy="369332"/>
          </a:xfrm>
          <a:prstGeom prst="rect">
            <a:avLst/>
          </a:prstGeom>
          <a:noFill/>
        </p:spPr>
        <p:txBody>
          <a:bodyPr wrap="square" rtlCol="0">
            <a:spAutoFit/>
          </a:bodyPr>
          <a:lstStyle/>
          <a:p>
            <a:r>
              <a:rPr lang="el-GR" b="1" dirty="0" err="1" smtClean="0"/>
              <a:t>Γιόμο</a:t>
            </a:r>
            <a:endParaRPr lang="el-GR" b="1" dirty="0"/>
          </a:p>
        </p:txBody>
      </p:sp>
      <p:sp>
        <p:nvSpPr>
          <p:cNvPr id="8" name="7 - TextBox"/>
          <p:cNvSpPr txBox="1"/>
          <p:nvPr/>
        </p:nvSpPr>
        <p:spPr>
          <a:xfrm>
            <a:off x="2771800" y="2852936"/>
            <a:ext cx="1252266" cy="369332"/>
          </a:xfrm>
          <a:prstGeom prst="rect">
            <a:avLst/>
          </a:prstGeom>
          <a:noFill/>
        </p:spPr>
        <p:txBody>
          <a:bodyPr wrap="none" rtlCol="0">
            <a:spAutoFit/>
          </a:bodyPr>
          <a:lstStyle/>
          <a:p>
            <a:r>
              <a:rPr lang="el-GR" b="1" dirty="0" smtClean="0"/>
              <a:t>Τσάο-Τσάο</a:t>
            </a:r>
            <a:endParaRPr lang="el-GR" b="1" dirty="0"/>
          </a:p>
        </p:txBody>
      </p:sp>
      <p:sp>
        <p:nvSpPr>
          <p:cNvPr id="9" name="8 - TextBox"/>
          <p:cNvSpPr txBox="1"/>
          <p:nvPr/>
        </p:nvSpPr>
        <p:spPr>
          <a:xfrm>
            <a:off x="4572000" y="2852936"/>
            <a:ext cx="1988942" cy="369332"/>
          </a:xfrm>
          <a:prstGeom prst="rect">
            <a:avLst/>
          </a:prstGeom>
          <a:noFill/>
        </p:spPr>
        <p:txBody>
          <a:bodyPr wrap="none" rtlCol="0">
            <a:spAutoFit/>
          </a:bodyPr>
          <a:lstStyle/>
          <a:p>
            <a:r>
              <a:rPr lang="el-GR" b="1" dirty="0" smtClean="0"/>
              <a:t>Πολύχρωμο φτερό</a:t>
            </a:r>
            <a:endParaRPr lang="el-GR" b="1" dirty="0"/>
          </a:p>
        </p:txBody>
      </p:sp>
      <p:sp>
        <p:nvSpPr>
          <p:cNvPr id="10" name="9 - TextBox"/>
          <p:cNvSpPr txBox="1"/>
          <p:nvPr/>
        </p:nvSpPr>
        <p:spPr>
          <a:xfrm>
            <a:off x="7452320" y="3933056"/>
            <a:ext cx="688778" cy="369332"/>
          </a:xfrm>
          <a:prstGeom prst="rect">
            <a:avLst/>
          </a:prstGeom>
          <a:noFill/>
        </p:spPr>
        <p:txBody>
          <a:bodyPr wrap="none" rtlCol="0">
            <a:spAutoFit/>
          </a:bodyPr>
          <a:lstStyle/>
          <a:p>
            <a:r>
              <a:rPr lang="el-GR" b="1" dirty="0" smtClean="0"/>
              <a:t>Πόλυ</a:t>
            </a:r>
            <a:endParaRPr lang="el-GR" b="1" dirty="0"/>
          </a:p>
        </p:txBody>
      </p:sp>
      <p:sp>
        <p:nvSpPr>
          <p:cNvPr id="12" name="11 - TextBox"/>
          <p:cNvSpPr txBox="1"/>
          <p:nvPr/>
        </p:nvSpPr>
        <p:spPr>
          <a:xfrm>
            <a:off x="3131840" y="1484784"/>
            <a:ext cx="2952328" cy="369332"/>
          </a:xfrm>
          <a:prstGeom prst="rect">
            <a:avLst/>
          </a:prstGeom>
          <a:noFill/>
        </p:spPr>
        <p:txBody>
          <a:bodyPr wrap="square" rtlCol="0">
            <a:spAutoFit/>
          </a:bodyPr>
          <a:lstStyle/>
          <a:p>
            <a:r>
              <a:rPr lang="en-US" b="1" dirty="0" smtClean="0"/>
              <a:t>  </a:t>
            </a:r>
            <a:r>
              <a:rPr lang="el-GR" b="1" dirty="0" smtClean="0"/>
              <a:t>Οι</a:t>
            </a:r>
            <a:r>
              <a:rPr lang="en-US" b="1" dirty="0" smtClean="0"/>
              <a:t> </a:t>
            </a:r>
            <a:r>
              <a:rPr lang="el-GR" b="1" dirty="0" smtClean="0"/>
              <a:t>φίλοι</a:t>
            </a:r>
            <a:r>
              <a:rPr lang="en-US" b="1" dirty="0" smtClean="0"/>
              <a:t> </a:t>
            </a:r>
            <a:r>
              <a:rPr lang="el-GR" b="1" dirty="0" smtClean="0"/>
              <a:t>του </a:t>
            </a:r>
            <a:r>
              <a:rPr lang="en-US" b="1" dirty="0" smtClean="0"/>
              <a:t> </a:t>
            </a:r>
            <a:r>
              <a:rPr lang="el-GR" b="1" dirty="0" smtClean="0"/>
              <a:t>Καραγκιόζη..</a:t>
            </a:r>
            <a:endParaRPr lang="el-GR" b="1"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1" name="Group 21"/>
          <p:cNvGraphicFramePr>
            <a:graphicFrameLocks noGrp="1"/>
          </p:cNvGraphicFramePr>
          <p:nvPr>
            <p:ph sz="half" idx="4294967295"/>
          </p:nvPr>
        </p:nvGraphicFramePr>
        <p:xfrm>
          <a:off x="395536" y="428625"/>
          <a:ext cx="8352928" cy="5880101"/>
        </p:xfrm>
        <a:graphic>
          <a:graphicData uri="http://schemas.openxmlformats.org/drawingml/2006/table">
            <a:tbl>
              <a:tblPr/>
              <a:tblGrid>
                <a:gridCol w="4177244"/>
                <a:gridCol w="4175684"/>
              </a:tblGrid>
              <a:tr h="509588">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Arial" charset="0"/>
                          <a:cs typeface="Arial" charset="0"/>
                        </a:rPr>
                        <a:t>Βιώνοντας </a:t>
                      </a:r>
                      <a:r>
                        <a:rPr kumimoji="0" lang="el-GR" sz="1800" b="1" i="0" u="none" strike="noStrike" cap="none" normalizeH="0" baseline="0" dirty="0" smtClean="0">
                          <a:ln>
                            <a:noFill/>
                          </a:ln>
                          <a:solidFill>
                            <a:srgbClr val="000000"/>
                          </a:solidFill>
                          <a:effectLst/>
                          <a:latin typeface="Arial" charset="0"/>
                          <a:cs typeface="Arial" charset="0"/>
                        </a:rPr>
                        <a:t>το νέο</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r>
              <a:tr h="53705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Στόχοι:</a:t>
                      </a:r>
                    </a:p>
                    <a:p>
                      <a:pPr>
                        <a:buFont typeface="Arial" pitchFamily="34" charset="0"/>
                        <a:buChar char="•"/>
                      </a:pPr>
                      <a:r>
                        <a:rPr lang="el-GR" sz="1800" kern="1200" baseline="0" dirty="0" smtClean="0">
                          <a:solidFill>
                            <a:schemeClr val="tx1"/>
                          </a:solidFill>
                          <a:latin typeface="+mn-lt"/>
                          <a:ea typeface="+mn-ea"/>
                          <a:cs typeface="+mn-cs"/>
                        </a:rPr>
                        <a:t>  να ακούν και να κατανοούν μία διήγηση που τους διαβάζουμε φωναχτά,</a:t>
                      </a:r>
                    </a:p>
                    <a:p>
                      <a:pPr>
                        <a:buFont typeface="Arial" pitchFamily="34" charset="0"/>
                        <a:buChar char="•"/>
                      </a:pPr>
                      <a:r>
                        <a:rPr lang="el-GR" sz="1800" kern="1200" baseline="0" dirty="0" smtClean="0">
                          <a:solidFill>
                            <a:schemeClr val="tx1"/>
                          </a:solidFill>
                          <a:latin typeface="+mn-lt"/>
                          <a:ea typeface="+mn-ea"/>
                          <a:cs typeface="+mn-cs"/>
                        </a:rPr>
                        <a:t> να αναγνωρίζουν οικείες λέξεις</a:t>
                      </a:r>
                    </a:p>
                    <a:p>
                      <a:r>
                        <a:rPr lang="el-GR" sz="1800" kern="1200" baseline="0" dirty="0" smtClean="0">
                          <a:solidFill>
                            <a:schemeClr val="tx1"/>
                          </a:solidFill>
                          <a:latin typeface="+mn-lt"/>
                          <a:ea typeface="+mn-ea"/>
                          <a:cs typeface="+mn-cs"/>
                        </a:rPr>
                        <a:t>της γλώσσας μας μέσα στο παραμύθι.</a:t>
                      </a:r>
                    </a:p>
                    <a:p>
                      <a:endParaRPr lang="el-GR" sz="1800" kern="1200" baseline="0" dirty="0" smtClean="0">
                        <a:solidFill>
                          <a:schemeClr val="tx1"/>
                        </a:solidFill>
                        <a:latin typeface="+mn-lt"/>
                        <a:ea typeface="+mn-ea"/>
                        <a:cs typeface="+mn-cs"/>
                      </a:endParaRPr>
                    </a:p>
                    <a:p>
                      <a:pPr>
                        <a:buFont typeface="Arial" pitchFamily="34" charset="0"/>
                        <a:buNone/>
                      </a:pPr>
                      <a:r>
                        <a:rPr lang="el-GR" sz="1800" b="1" kern="1200" baseline="0" dirty="0" smtClean="0">
                          <a:solidFill>
                            <a:schemeClr val="tx1"/>
                          </a:solidFill>
                          <a:latin typeface="+mn-lt"/>
                          <a:ea typeface="+mn-ea"/>
                          <a:cs typeface="+mn-cs"/>
                        </a:rPr>
                        <a:t>Εκπαιδευτικό υλικό:</a:t>
                      </a:r>
                    </a:p>
                    <a:p>
                      <a:pPr>
                        <a:buFont typeface="Arial" pitchFamily="34" charset="0"/>
                        <a:buChar char="•"/>
                      </a:pPr>
                      <a:r>
                        <a:rPr kumimoji="0" lang="el-GR" sz="1800" b="0" i="0" u="none" strike="noStrike" cap="none" normalizeH="0" baseline="0" dirty="0" smtClean="0">
                          <a:ln>
                            <a:noFill/>
                          </a:ln>
                          <a:solidFill>
                            <a:srgbClr val="000000"/>
                          </a:solidFill>
                          <a:effectLst/>
                          <a:latin typeface="+mn-lt"/>
                          <a:cs typeface="Arial" charset="0"/>
                        </a:rPr>
                        <a:t> </a:t>
                      </a:r>
                      <a:r>
                        <a:rPr lang="el-GR" sz="1800" kern="1200" baseline="0" dirty="0" smtClean="0">
                          <a:solidFill>
                            <a:schemeClr val="tx1"/>
                          </a:solidFill>
                          <a:latin typeface="+mn-lt"/>
                          <a:ea typeface="+mn-ea"/>
                          <a:cs typeface="+mn-cs"/>
                        </a:rPr>
                        <a:t>βιβλίο "Παραμύθια και ιστορίες απ' όλο τον κόσμο", εκδόσεις Άγκυρα.</a:t>
                      </a:r>
                      <a:endParaRPr kumimoji="0" lang="el-GR" sz="1800" b="0" i="0" u="none" strike="noStrike" cap="none" normalizeH="0" baseline="0" dirty="0" smtClean="0">
                        <a:ln>
                          <a:noFill/>
                        </a:ln>
                        <a:solidFill>
                          <a:srgbClr val="000000"/>
                        </a:solidFill>
                        <a:effectLst/>
                        <a:latin typeface="+mn-lt"/>
                        <a:cs typeface="Arial" charset="0"/>
                      </a:endParaRPr>
                    </a:p>
                    <a:p>
                      <a:pPr>
                        <a:buFont typeface="Arial" pitchFamily="34" charset="0"/>
                        <a:buNone/>
                      </a:pPr>
                      <a:endParaRPr kumimoji="0" lang="el-GR" sz="1800" b="0" i="0" u="none" strike="noStrike" cap="none" normalizeH="0" baseline="0" dirty="0" smtClean="0">
                        <a:ln>
                          <a:noFill/>
                        </a:ln>
                        <a:solidFill>
                          <a:srgbClr val="000000"/>
                        </a:solidFill>
                        <a:effectLst/>
                        <a:latin typeface="+mn-lt"/>
                        <a:cs typeface="Arial" charset="0"/>
                      </a:endParaRPr>
                    </a:p>
                    <a:p>
                      <a:pPr>
                        <a:buFont typeface="Arial" pitchFamily="34" charset="0"/>
                        <a:buNone/>
                      </a:pPr>
                      <a:r>
                        <a:rPr kumimoji="0" lang="el-GR" sz="1800" b="1" i="0" u="none" strike="noStrike" cap="none" normalizeH="0" baseline="0" dirty="0" smtClean="0">
                          <a:ln>
                            <a:noFill/>
                          </a:ln>
                          <a:solidFill>
                            <a:srgbClr val="000000"/>
                          </a:solidFill>
                          <a:effectLst/>
                          <a:latin typeface="+mn-lt"/>
                          <a:cs typeface="Arial" charset="0"/>
                        </a:rPr>
                        <a:t>Περιγραφή</a:t>
                      </a:r>
                    </a:p>
                    <a:p>
                      <a:pPr>
                        <a:buFont typeface="Arial" pitchFamily="34" charset="0"/>
                        <a:buNone/>
                      </a:pPr>
                      <a:r>
                        <a:rPr kumimoji="0" lang="el-GR" sz="1800" b="1" i="0" u="none" strike="noStrike" cap="none" normalizeH="0" baseline="0" dirty="0" smtClean="0">
                          <a:ln>
                            <a:noFill/>
                          </a:ln>
                          <a:solidFill>
                            <a:srgbClr val="000000"/>
                          </a:solidFill>
                          <a:effectLst/>
                          <a:latin typeface="+mn-lt"/>
                          <a:cs typeface="Arial" charset="0"/>
                        </a:rPr>
                        <a:t>Δραστηριότητας: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Arial"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5" name="7 - Έλλειψη"/>
          <p:cNvSpPr>
            <a:spLocks noChangeArrowheads="1"/>
          </p:cNvSpPr>
          <p:nvPr/>
        </p:nvSpPr>
        <p:spPr bwMode="auto">
          <a:xfrm rot="8228296">
            <a:off x="6656136" y="5041134"/>
            <a:ext cx="2790825" cy="1506840"/>
          </a:xfrm>
          <a:prstGeom prst="ellipse">
            <a:avLst/>
          </a:prstGeom>
          <a:solidFill>
            <a:schemeClr val="bg1"/>
          </a:solidFill>
          <a:ln w="25400" algn="ctr">
            <a:solidFill>
              <a:srgbClr val="385D8A"/>
            </a:solidFill>
            <a:round/>
            <a:headEnd/>
            <a:tailEnd/>
          </a:ln>
        </p:spPr>
        <p:txBody>
          <a:bodyPr rot="10800000" anchor="ctr"/>
          <a:lstStyle/>
          <a:p>
            <a:pPr algn="ctr"/>
            <a:r>
              <a:rPr lang="el-GR" b="1" dirty="0" smtClean="0"/>
              <a:t>ΈΝΑ ΛΑΪΚΟ ΠΑΡΑΜΥΘΙ ΤΟΥ ΤΟΠΟΥ ΜΑΣ</a:t>
            </a:r>
          </a:p>
        </p:txBody>
      </p:sp>
      <p:pic>
        <p:nvPicPr>
          <p:cNvPr id="6" name="5 - Εικόνα" descr="100_8840.JPG"/>
          <p:cNvPicPr>
            <a:picLocks noChangeAspect="1"/>
          </p:cNvPicPr>
          <p:nvPr/>
        </p:nvPicPr>
        <p:blipFill>
          <a:blip r:embed="rId3" cstate="print"/>
          <a:stretch>
            <a:fillRect/>
          </a:stretch>
        </p:blipFill>
        <p:spPr>
          <a:xfrm rot="5400000">
            <a:off x="2111614" y="4017178"/>
            <a:ext cx="2256476" cy="1944216"/>
          </a:xfrm>
          <a:prstGeom prst="rect">
            <a:avLst/>
          </a:prstGeom>
        </p:spPr>
      </p:pic>
      <p:pic>
        <p:nvPicPr>
          <p:cNvPr id="9" name="8 - Εικόνα" descr="100_8945.JPG"/>
          <p:cNvPicPr>
            <a:picLocks noChangeAspect="1"/>
          </p:cNvPicPr>
          <p:nvPr/>
        </p:nvPicPr>
        <p:blipFill>
          <a:blip r:embed="rId4" cstate="print"/>
          <a:stretch>
            <a:fillRect/>
          </a:stretch>
        </p:blipFill>
        <p:spPr>
          <a:xfrm>
            <a:off x="4716016" y="3789041"/>
            <a:ext cx="2088232" cy="2232248"/>
          </a:xfrm>
          <a:prstGeom prst="rect">
            <a:avLst/>
          </a:prstGeom>
        </p:spPr>
      </p:pic>
      <p:pic>
        <p:nvPicPr>
          <p:cNvPr id="10" name="9 - Εικόνα" descr="100_8941.JPG"/>
          <p:cNvPicPr>
            <a:picLocks noChangeAspect="1"/>
          </p:cNvPicPr>
          <p:nvPr/>
        </p:nvPicPr>
        <p:blipFill>
          <a:blip r:embed="rId5" cstate="print"/>
          <a:stretch>
            <a:fillRect/>
          </a:stretch>
        </p:blipFill>
        <p:spPr>
          <a:xfrm>
            <a:off x="4716016" y="1052736"/>
            <a:ext cx="3889404" cy="2592288"/>
          </a:xfrm>
          <a:prstGeom prst="rect">
            <a:avLst/>
          </a:prstGeom>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30"/>
          <p:cNvGraphicFramePr>
            <a:graphicFrameLocks/>
          </p:cNvGraphicFramePr>
          <p:nvPr/>
        </p:nvGraphicFramePr>
        <p:xfrm>
          <a:off x="357188" y="332657"/>
          <a:ext cx="8429625" cy="6324050"/>
        </p:xfrm>
        <a:graphic>
          <a:graphicData uri="http://schemas.openxmlformats.org/drawingml/2006/table">
            <a:tbl>
              <a:tblPr/>
              <a:tblGrid>
                <a:gridCol w="2108200"/>
                <a:gridCol w="2106612"/>
                <a:gridCol w="2108200"/>
                <a:gridCol w="2106613"/>
              </a:tblGrid>
              <a:tr h="551582">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Βιώνοντας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50000"/>
                            </a:schemeClr>
                          </a:solidFill>
                          <a:effectLst/>
                          <a:latin typeface="Calibri" pitchFamily="34" charset="0"/>
                        </a:rPr>
                        <a:t>Εφαρμόζοντας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el-GR"/>
                    </a:p>
                  </a:txBody>
                  <a:tcPr/>
                </a:tc>
              </a:tr>
              <a:tr h="21097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1" i="0" u="none" strike="noStrike" cap="none" normalizeH="0" baseline="0" dirty="0" smtClean="0">
                          <a:ln>
                            <a:noFill/>
                          </a:ln>
                          <a:solidFill>
                            <a:srgbClr val="000000"/>
                          </a:solidFill>
                          <a:effectLst/>
                          <a:latin typeface="Calibri" pitchFamily="34" charset="0"/>
                        </a:rPr>
                        <a:t> </a:t>
                      </a:r>
                      <a:r>
                        <a:rPr kumimoji="0" lang="el-GR" sz="1600" b="0" i="0" u="none" strike="noStrike" cap="none" normalizeH="0" baseline="0" dirty="0" smtClean="0">
                          <a:ln>
                            <a:noFill/>
                          </a:ln>
                          <a:solidFill>
                            <a:srgbClr val="000000"/>
                          </a:solidFill>
                          <a:effectLst/>
                          <a:latin typeface="Calibri" pitchFamily="34" charset="0"/>
                        </a:rPr>
                        <a:t>Οι φίλοι του Καραγκιόζη μας επισκέπτονται στην τάξη.</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Νέο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l-GR" sz="1600" b="0" i="0" u="none" strike="noStrike" cap="none" normalizeH="0" baseline="0" dirty="0" smtClean="0">
                          <a:ln>
                            <a:noFill/>
                          </a:ln>
                          <a:solidFill>
                            <a:srgbClr val="000000"/>
                          </a:solidFill>
                          <a:effectLst/>
                          <a:latin typeface="Calibri" pitchFamily="34" charset="0"/>
                        </a:rPr>
                        <a:t> Ένα λαϊκό παραμύθι του τόπου μας.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bg1">
                            <a:lumMod val="6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chemeClr val="bg1">
                              <a:lumMod val="65000"/>
                            </a:schemeClr>
                          </a:solidFill>
                          <a:effectLst/>
                          <a:latin typeface="Calibri" pitchFamily="34" charset="0"/>
                        </a:rPr>
                        <a:t> Φτιάχνουμε γαντόκουκλες.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r h="446088">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solidFill>
                          <a:effectLst/>
                          <a:latin typeface="Calibri" pitchFamily="34" charset="0"/>
                        </a:rPr>
                        <a:t>                       Εννοιολογώντας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8163D">
                        <a:alpha val="89018"/>
                      </a:srgbClr>
                    </a:solidFill>
                  </a:tcPr>
                </a:tc>
                <a:tc hMerge="1">
                  <a:txBody>
                    <a:bodyPr/>
                    <a:lstStyle/>
                    <a:p>
                      <a:endParaRPr lang="el-GR"/>
                    </a:p>
                  </a:txBody>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                           </a:t>
                      </a:r>
                      <a:r>
                        <a:rPr kumimoji="0" lang="el-GR" sz="1800" b="1" i="0" u="none" strike="noStrike" cap="none" normalizeH="0" baseline="0" dirty="0" smtClean="0">
                          <a:ln>
                            <a:noFill/>
                          </a:ln>
                          <a:solidFill>
                            <a:schemeClr val="bg1">
                              <a:lumMod val="50000"/>
                            </a:schemeClr>
                          </a:solidFill>
                          <a:effectLst/>
                          <a:latin typeface="Calibri" pitchFamily="34" charset="0"/>
                        </a:rPr>
                        <a:t>Αναλύοντας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el-GR"/>
                    </a:p>
                  </a:txBody>
                  <a:tcPr/>
                </a:tc>
              </a:tr>
              <a:tr h="25527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Ορολογία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Θεωρία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Ο χάρτης του ταξιδιού.</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Λειτουργικά</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chemeClr val="bg1">
                              <a:lumMod val="65000"/>
                            </a:schemeClr>
                          </a:solidFill>
                          <a:effectLst/>
                          <a:latin typeface="Calibri" pitchFamily="34" charset="0"/>
                        </a:rPr>
                        <a:t> </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chemeClr val="bg1">
                              <a:lumMod val="65000"/>
                            </a:schemeClr>
                          </a:solidFill>
                          <a:effectLst/>
                          <a:latin typeface="Calibri" pitchFamily="34" charset="0"/>
                        </a:rPr>
                        <a:t> Το βιβλίο των παραμυθιών.</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bl>
          </a:graphicData>
        </a:graphic>
      </p:graphicFrame>
      <p:sp>
        <p:nvSpPr>
          <p:cNvPr id="4" name="3 - Έλλειψη"/>
          <p:cNvSpPr/>
          <p:nvPr/>
        </p:nvSpPr>
        <p:spPr>
          <a:xfrm>
            <a:off x="3419872" y="2780928"/>
            <a:ext cx="2304256" cy="1287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b="1" dirty="0" smtClean="0">
                <a:solidFill>
                  <a:schemeClr val="tx1"/>
                </a:solidFill>
              </a:rPr>
              <a:t>Η επιστροφή του Καραγκιόζη</a:t>
            </a:r>
            <a:endParaRPr lang="el-GR" b="1" dirty="0">
              <a:solidFill>
                <a:schemeClr val="tx1"/>
              </a:solidFill>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303" name="Group 15"/>
          <p:cNvGraphicFramePr>
            <a:graphicFrameLocks noGrp="1"/>
          </p:cNvGraphicFramePr>
          <p:nvPr>
            <p:ph sz="half" idx="4294967295"/>
          </p:nvPr>
        </p:nvGraphicFramePr>
        <p:xfrm>
          <a:off x="539552" y="620688"/>
          <a:ext cx="8208912" cy="5715025"/>
        </p:xfrm>
        <a:graphic>
          <a:graphicData uri="http://schemas.openxmlformats.org/drawingml/2006/table">
            <a:tbl>
              <a:tblPr/>
              <a:tblGrid>
                <a:gridCol w="4105223"/>
                <a:gridCol w="4103689"/>
              </a:tblGrid>
              <a:tr h="413842">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solidFill>
                          <a:effectLst/>
                          <a:latin typeface="Arial" charset="0"/>
                          <a:cs typeface="Arial" charset="0"/>
                        </a:rPr>
                        <a:t>Εννοιολογώντας με θεωρία</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18163D">
                        <a:alpha val="79999"/>
                      </a:srgbClr>
                    </a:solidFill>
                  </a:tcPr>
                </a:tc>
                <a:tc hMerge="1">
                  <a:txBody>
                    <a:bodyPr/>
                    <a:lstStyle/>
                    <a:p>
                      <a:endParaRPr lang="el-GR"/>
                    </a:p>
                  </a:txBody>
                  <a:tcPr/>
                </a:tc>
              </a:tr>
              <a:tr h="530118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Στόχοι: </a:t>
                      </a:r>
                    </a:p>
                    <a:p>
                      <a:pPr>
                        <a:buFont typeface="Arial" pitchFamily="34" charset="0"/>
                        <a:buChar char="•"/>
                      </a:pPr>
                      <a:r>
                        <a:rPr kumimoji="0" lang="el-GR" sz="1800" b="0" i="0" u="none" strike="noStrike" kern="1200" cap="none" normalizeH="0" baseline="0" dirty="0" smtClean="0">
                          <a:ln>
                            <a:noFill/>
                          </a:ln>
                          <a:solidFill>
                            <a:srgbClr val="000000"/>
                          </a:solidFill>
                          <a:effectLst/>
                          <a:latin typeface="+mn-lt"/>
                          <a:ea typeface="+mn-ea"/>
                          <a:cs typeface="Arial" charset="0"/>
                        </a:rPr>
                        <a:t> </a:t>
                      </a:r>
                      <a:r>
                        <a:rPr kumimoji="0" lang="el-GR" sz="1800" b="0" i="0" u="none" strike="noStrike" kern="1200" cap="none" normalizeH="0" baseline="0" dirty="0" smtClean="0">
                          <a:ln>
                            <a:noFill/>
                          </a:ln>
                          <a:solidFill>
                            <a:schemeClr val="tx1"/>
                          </a:solidFill>
                          <a:effectLst/>
                          <a:latin typeface="+mn-lt"/>
                          <a:ea typeface="+mn-ea"/>
                          <a:cs typeface="+mn-cs"/>
                        </a:rPr>
                        <a:t>τ</a:t>
                      </a:r>
                      <a:r>
                        <a:rPr lang="el-GR" sz="1800" kern="1200" baseline="0" dirty="0" smtClean="0">
                          <a:solidFill>
                            <a:schemeClr val="tx1"/>
                          </a:solidFill>
                          <a:latin typeface="+mn-lt"/>
                          <a:ea typeface="+mn-ea"/>
                          <a:cs typeface="+mn-cs"/>
                        </a:rPr>
                        <a:t>αξινομήσουν σωστά τα στοιχεία και τις πληροφορίες που συγκεντρώθηκαν στο  ταξίδι ,</a:t>
                      </a:r>
                    </a:p>
                    <a:p>
                      <a:pPr>
                        <a:buFont typeface="Arial" pitchFamily="34" charset="0"/>
                        <a:buChar char="•"/>
                      </a:pPr>
                      <a:r>
                        <a:rPr lang="el-GR" sz="1800" kern="1200" baseline="0" dirty="0" smtClean="0">
                          <a:solidFill>
                            <a:schemeClr val="tx1"/>
                          </a:solidFill>
                          <a:latin typeface="+mn-lt"/>
                          <a:ea typeface="+mn-ea"/>
                          <a:cs typeface="+mn-cs"/>
                        </a:rPr>
                        <a:t> να είναι σε θέση να αποδώσουν προφορικά αυτή την ταξινόμηση.</a:t>
                      </a:r>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Εκπαιδευτικό υλικό: </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rgbClr val="000000"/>
                          </a:solidFill>
                          <a:effectLst/>
                          <a:latin typeface="+mn-lt"/>
                          <a:cs typeface="Arial" charset="0"/>
                        </a:rPr>
                        <a:t> υλικά χειροτεχνίας.</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Περιγραφή Δραστηριότητας: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Arial"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5" name="7 - Έλλειψη"/>
          <p:cNvSpPr>
            <a:spLocks noChangeArrowheads="1"/>
          </p:cNvSpPr>
          <p:nvPr/>
        </p:nvSpPr>
        <p:spPr bwMode="auto">
          <a:xfrm rot="13556879">
            <a:off x="6632538" y="457920"/>
            <a:ext cx="2790825" cy="1506840"/>
          </a:xfrm>
          <a:prstGeom prst="ellipse">
            <a:avLst/>
          </a:prstGeom>
          <a:solidFill>
            <a:schemeClr val="bg1"/>
          </a:solidFill>
          <a:ln w="25400" algn="ctr">
            <a:solidFill>
              <a:srgbClr val="385D8A"/>
            </a:solidFill>
            <a:round/>
            <a:headEnd/>
            <a:tailEnd/>
          </a:ln>
        </p:spPr>
        <p:txBody>
          <a:bodyPr rot="10800000" anchor="ctr"/>
          <a:lstStyle/>
          <a:p>
            <a:pPr algn="ctr"/>
            <a:r>
              <a:rPr lang="el-GR" b="1" dirty="0" smtClean="0"/>
              <a:t>Ο ΧΑΡΤΗΣ ΤΟΥ ΤΑΞΙΔΙΟΥ</a:t>
            </a:r>
            <a:endParaRPr lang="el-GR" b="1" dirty="0"/>
          </a:p>
        </p:txBody>
      </p:sp>
      <p:pic>
        <p:nvPicPr>
          <p:cNvPr id="7" name="6 - Εικόνα" descr="100_8944.JPG"/>
          <p:cNvPicPr>
            <a:picLocks noChangeAspect="1"/>
          </p:cNvPicPr>
          <p:nvPr/>
        </p:nvPicPr>
        <p:blipFill>
          <a:blip r:embed="rId3" cstate="print"/>
          <a:stretch>
            <a:fillRect/>
          </a:stretch>
        </p:blipFill>
        <p:spPr>
          <a:xfrm>
            <a:off x="755576" y="4172986"/>
            <a:ext cx="3774185" cy="1987567"/>
          </a:xfrm>
          <a:prstGeom prst="rect">
            <a:avLst/>
          </a:prstGeom>
        </p:spPr>
      </p:pic>
      <p:pic>
        <p:nvPicPr>
          <p:cNvPr id="9" name="8 - Εικόνα" descr="100_8998.JPG"/>
          <p:cNvPicPr>
            <a:picLocks noChangeAspect="1"/>
          </p:cNvPicPr>
          <p:nvPr/>
        </p:nvPicPr>
        <p:blipFill>
          <a:blip r:embed="rId4" cstate="print"/>
          <a:stretch>
            <a:fillRect/>
          </a:stretch>
        </p:blipFill>
        <p:spPr>
          <a:xfrm>
            <a:off x="4788024" y="2492896"/>
            <a:ext cx="3600400" cy="2700300"/>
          </a:xfrm>
          <a:prstGeom prst="rect">
            <a:avLst/>
          </a:prstGeom>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30"/>
          <p:cNvGraphicFramePr>
            <a:graphicFrameLocks/>
          </p:cNvGraphicFramePr>
          <p:nvPr/>
        </p:nvGraphicFramePr>
        <p:xfrm>
          <a:off x="357188" y="332657"/>
          <a:ext cx="8429625" cy="6324050"/>
        </p:xfrm>
        <a:graphic>
          <a:graphicData uri="http://schemas.openxmlformats.org/drawingml/2006/table">
            <a:tbl>
              <a:tblPr/>
              <a:tblGrid>
                <a:gridCol w="2108200"/>
                <a:gridCol w="2106612"/>
                <a:gridCol w="2108200"/>
                <a:gridCol w="2106613"/>
              </a:tblGrid>
              <a:tr h="551582">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Βιώνοντας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50000"/>
                            </a:schemeClr>
                          </a:solidFill>
                          <a:effectLst/>
                          <a:latin typeface="Calibri" pitchFamily="34" charset="0"/>
                        </a:rPr>
                        <a:t>Εφαρμόζοντας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el-GR"/>
                    </a:p>
                  </a:txBody>
                  <a:tcPr/>
                </a:tc>
              </a:tr>
              <a:tr h="21097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1" i="0" u="none" strike="noStrike" cap="none" normalizeH="0" baseline="0" dirty="0" smtClean="0">
                          <a:ln>
                            <a:noFill/>
                          </a:ln>
                          <a:solidFill>
                            <a:srgbClr val="000000"/>
                          </a:solidFill>
                          <a:effectLst/>
                          <a:latin typeface="Calibri" pitchFamily="34" charset="0"/>
                        </a:rPr>
                        <a:t> </a:t>
                      </a:r>
                      <a:r>
                        <a:rPr kumimoji="0" lang="el-GR" sz="1600" b="0" i="0" u="none" strike="noStrike" cap="none" normalizeH="0" baseline="0" dirty="0" smtClean="0">
                          <a:ln>
                            <a:noFill/>
                          </a:ln>
                          <a:solidFill>
                            <a:srgbClr val="000000"/>
                          </a:solidFill>
                          <a:effectLst/>
                          <a:latin typeface="Calibri" pitchFamily="34" charset="0"/>
                        </a:rPr>
                        <a:t>Οι φίλοι του Καραγκιόζη μας επισκέπτονται στην τάξη.</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Νέο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l-GR" sz="1600" b="0" i="0" u="none" strike="noStrike" cap="none" normalizeH="0" baseline="0" dirty="0" smtClean="0">
                          <a:ln>
                            <a:noFill/>
                          </a:ln>
                          <a:solidFill>
                            <a:srgbClr val="000000"/>
                          </a:solidFill>
                          <a:effectLst/>
                          <a:latin typeface="Calibri" pitchFamily="34" charset="0"/>
                        </a:rPr>
                        <a:t> Ένα λαϊκό παραμύθι του τόπου μας.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bg1">
                            <a:lumMod val="6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chemeClr val="bg1">
                              <a:lumMod val="65000"/>
                            </a:schemeClr>
                          </a:solidFill>
                          <a:effectLst/>
                          <a:latin typeface="Calibri" pitchFamily="34" charset="0"/>
                        </a:rPr>
                        <a:t> Φτιάχνουμε γαντόκουκλες.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r h="446088">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solidFill>
                          <a:effectLst/>
                          <a:latin typeface="Calibri" pitchFamily="34" charset="0"/>
                        </a:rPr>
                        <a:t>                       Εννοιολογώντας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8163D">
                        <a:alpha val="89018"/>
                      </a:srgbClr>
                    </a:solidFill>
                  </a:tcPr>
                </a:tc>
                <a:tc hMerge="1">
                  <a:txBody>
                    <a:bodyPr/>
                    <a:lstStyle/>
                    <a:p>
                      <a:endParaRPr lang="el-GR"/>
                    </a:p>
                  </a:txBody>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                           Αναλύοντας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D1F1F"/>
                    </a:solidFill>
                  </a:tcPr>
                </a:tc>
                <a:tc hMerge="1">
                  <a:txBody>
                    <a:bodyPr/>
                    <a:lstStyle/>
                    <a:p>
                      <a:endParaRPr lang="el-GR"/>
                    </a:p>
                  </a:txBody>
                  <a:tcPr/>
                </a:tc>
              </a:tr>
              <a:tr h="25527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Ορολογία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Θεωρία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Ο χάρτης του ταξιδιού.</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Λειτουργικά</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Calibri" pitchFamily="34" charset="0"/>
                        </a:rPr>
                        <a:t> </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Το βιβλίο των παραμυθιών.</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4" name="3 - Έλλειψη"/>
          <p:cNvSpPr/>
          <p:nvPr/>
        </p:nvSpPr>
        <p:spPr>
          <a:xfrm>
            <a:off x="3419872" y="2780928"/>
            <a:ext cx="2304256" cy="1287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b="1" dirty="0" smtClean="0">
                <a:solidFill>
                  <a:schemeClr val="tx1"/>
                </a:solidFill>
              </a:rPr>
              <a:t>Η επιστροφή του Καραγκιόζη</a:t>
            </a:r>
            <a:endParaRPr lang="el-GR" b="1" dirty="0">
              <a:solidFill>
                <a:schemeClr val="tx1"/>
              </a:solidFill>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353" name="Group 17"/>
          <p:cNvGraphicFramePr>
            <a:graphicFrameLocks noGrp="1"/>
          </p:cNvGraphicFramePr>
          <p:nvPr>
            <p:ph sz="half" idx="4294967295"/>
          </p:nvPr>
        </p:nvGraphicFramePr>
        <p:xfrm>
          <a:off x="468313" y="471745"/>
          <a:ext cx="8208143" cy="5909583"/>
        </p:xfrm>
        <a:graphic>
          <a:graphicData uri="http://schemas.openxmlformats.org/drawingml/2006/table">
            <a:tbl>
              <a:tblPr/>
              <a:tblGrid>
                <a:gridCol w="4105605"/>
                <a:gridCol w="4102538"/>
              </a:tblGrid>
              <a:tr h="36083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Arial" charset="0"/>
                          <a:cs typeface="Arial" charset="0"/>
                        </a:rPr>
                        <a:t>Αναλύοντας λειτουργικά</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D1F1F">
                        <a:alpha val="89018"/>
                      </a:srgbClr>
                    </a:solidFill>
                  </a:tcPr>
                </a:tc>
                <a:tc hMerge="1">
                  <a:txBody>
                    <a:bodyPr/>
                    <a:lstStyle/>
                    <a:p>
                      <a:endParaRPr lang="el-GR"/>
                    </a:p>
                  </a:txBody>
                  <a:tcPr/>
                </a:tc>
              </a:tr>
              <a:tr h="5543823">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                             Στόχοι: </a:t>
                      </a:r>
                    </a:p>
                    <a:p>
                      <a:pPr>
                        <a:buFont typeface="Arial" pitchFamily="34" charset="0"/>
                        <a:buChar char="•"/>
                      </a:pPr>
                      <a:r>
                        <a:rPr kumimoji="0" lang="el-GR" sz="1800" b="0" i="0" u="none" strike="noStrike" cap="none" normalizeH="0" baseline="0" dirty="0" smtClean="0">
                          <a:ln>
                            <a:noFill/>
                          </a:ln>
                          <a:solidFill>
                            <a:srgbClr val="000000"/>
                          </a:solidFill>
                          <a:effectLst/>
                          <a:latin typeface="+mn-lt"/>
                          <a:cs typeface="Arial" charset="0"/>
                        </a:rPr>
                        <a:t>  να </a:t>
                      </a:r>
                      <a:r>
                        <a:rPr kumimoji="0" lang="el-GR" sz="1800" b="0" i="0" u="none" strike="noStrike" kern="1200" cap="none" normalizeH="0" baseline="0" dirty="0" smtClean="0">
                          <a:ln>
                            <a:noFill/>
                          </a:ln>
                          <a:solidFill>
                            <a:schemeClr val="tx1"/>
                          </a:solidFill>
                          <a:effectLst/>
                          <a:latin typeface="+mn-lt"/>
                          <a:ea typeface="+mn-ea"/>
                          <a:cs typeface="+mn-cs"/>
                        </a:rPr>
                        <a:t>τ</a:t>
                      </a:r>
                      <a:r>
                        <a:rPr lang="el-GR" sz="1800" kern="1200" baseline="0" dirty="0" smtClean="0">
                          <a:solidFill>
                            <a:schemeClr val="tx1"/>
                          </a:solidFill>
                          <a:latin typeface="+mn-lt"/>
                          <a:ea typeface="+mn-ea"/>
                          <a:cs typeface="+mn-cs"/>
                        </a:rPr>
                        <a:t>οποθετήσουν σε σωστή χρονολογική σειρά τα παραμύθια που τους παραδίδουν οι ήρωες-φίλοι του Καραγκιόζη ώστε να</a:t>
                      </a:r>
                    </a:p>
                    <a:p>
                      <a:r>
                        <a:rPr lang="el-GR" sz="1800" kern="1200" baseline="0" dirty="0" smtClean="0">
                          <a:solidFill>
                            <a:schemeClr val="tx1"/>
                          </a:solidFill>
                          <a:latin typeface="+mn-lt"/>
                          <a:ea typeface="+mn-ea"/>
                          <a:cs typeface="+mn-cs"/>
                        </a:rPr>
                        <a:t>δημιουργήσουν το βιβλίο των παραμυθιών</a:t>
                      </a:r>
                    </a:p>
                    <a:p>
                      <a:pPr>
                        <a:buFont typeface="Arial" pitchFamily="34" charset="0"/>
                        <a:buChar char="•"/>
                      </a:pPr>
                      <a:r>
                        <a:rPr lang="el-GR" sz="1800" kern="1200" baseline="0" dirty="0" smtClean="0">
                          <a:solidFill>
                            <a:schemeClr val="tx1"/>
                          </a:solidFill>
                          <a:latin typeface="+mn-lt"/>
                          <a:ea typeface="+mn-ea"/>
                          <a:cs typeface="+mn-cs"/>
                        </a:rPr>
                        <a:t> να γράψουν ελεύθερα στο εξώφυλλο τον τίτλο του βιβλίου.</a:t>
                      </a:r>
                      <a:endParaRPr kumimoji="0" lang="el-GR" sz="1800" b="0" i="0" u="none" strike="noStrike" kern="1200" cap="none" normalizeH="0" baseline="0" dirty="0" smtClean="0">
                        <a:ln>
                          <a:noFill/>
                        </a:ln>
                        <a:solidFill>
                          <a:srgbClr val="000000"/>
                        </a:solidFill>
                        <a:effectLst/>
                        <a:latin typeface="+mn-lt"/>
                        <a:ea typeface="+mn-ea"/>
                        <a:cs typeface="Arial" charset="0"/>
                      </a:endParaRPr>
                    </a:p>
                    <a:p>
                      <a:pPr>
                        <a:buFont typeface="Arial" pitchFamily="34" charset="0"/>
                        <a:buChar char="•"/>
                      </a:pPr>
                      <a:endParaRPr kumimoji="0" lang="el-GR" sz="1800" b="0" i="0" u="none" strike="noStrike" kern="1200" cap="none" normalizeH="0" baseline="0" dirty="0" smtClean="0">
                        <a:ln>
                          <a:noFill/>
                        </a:ln>
                        <a:solidFill>
                          <a:srgbClr val="000000"/>
                        </a:solidFill>
                        <a:effectLst/>
                        <a:latin typeface="+mn-lt"/>
                        <a:ea typeface="+mn-ea"/>
                        <a:cs typeface="Arial" charset="0"/>
                      </a:endParaRPr>
                    </a:p>
                    <a:p>
                      <a:pPr>
                        <a:buFont typeface="Arial" pitchFamily="34" charset="0"/>
                        <a:buNone/>
                      </a:pPr>
                      <a:r>
                        <a:rPr kumimoji="0" lang="el-GR" sz="1800" b="1" i="0" u="none" strike="noStrike" cap="none" normalizeH="0" baseline="0" dirty="0" smtClean="0">
                          <a:ln>
                            <a:noFill/>
                          </a:ln>
                          <a:solidFill>
                            <a:srgbClr val="000000"/>
                          </a:solidFill>
                          <a:effectLst/>
                          <a:latin typeface="+mn-lt"/>
                          <a:cs typeface="Arial" charset="0"/>
                        </a:rPr>
                        <a:t>Εκπαιδευτικό υλικό: </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rgbClr val="000000"/>
                          </a:solidFill>
                          <a:effectLst/>
                          <a:latin typeface="+mn-lt"/>
                          <a:cs typeface="Arial" charset="0"/>
                        </a:rPr>
                        <a:t> τα 4 παραμύθια σε έντυπη μορφή</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rgbClr val="000000"/>
                          </a:solidFill>
                          <a:effectLst/>
                          <a:latin typeface="+mn-lt"/>
                          <a:cs typeface="Arial" charset="0"/>
                        </a:rPr>
                        <a:t> υλικά χειροτεχνίας.</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Περιγραφή Δραστηριότητας: </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1800" b="1"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1200" b="1" i="1" u="none" strike="noStrike" cap="none" normalizeH="0" baseline="0" dirty="0" smtClean="0">
                        <a:ln>
                          <a:noFill/>
                        </a:ln>
                        <a:solidFill>
                          <a:srgbClr val="000000"/>
                        </a:solidFill>
                        <a:effectLst/>
                        <a:latin typeface="Arial" charset="0"/>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1200" b="1" i="1" u="none" strike="noStrike" cap="none" normalizeH="0" baseline="0" dirty="0" smtClean="0">
                        <a:ln>
                          <a:noFill/>
                        </a:ln>
                        <a:solidFill>
                          <a:srgbClr val="000000"/>
                        </a:solidFill>
                        <a:effectLst/>
                        <a:latin typeface="Arial" charset="0"/>
                        <a:cs typeface="Arial"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1400" b="0"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400" b="0"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400" b="0" i="0" u="none" strike="noStrike" cap="none" normalizeH="0" baseline="0" dirty="0" smtClean="0">
                        <a:ln>
                          <a:noFill/>
                        </a:ln>
                        <a:solidFill>
                          <a:srgbClr val="000000"/>
                        </a:solidFill>
                        <a:effectLst/>
                        <a:latin typeface="Arial"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Arial"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5" name="7 - Έλλειψη"/>
          <p:cNvSpPr>
            <a:spLocks noChangeArrowheads="1"/>
          </p:cNvSpPr>
          <p:nvPr/>
        </p:nvSpPr>
        <p:spPr bwMode="auto">
          <a:xfrm rot="9677861">
            <a:off x="-444595" y="-102230"/>
            <a:ext cx="2790825" cy="1506840"/>
          </a:xfrm>
          <a:prstGeom prst="ellipse">
            <a:avLst/>
          </a:prstGeom>
          <a:solidFill>
            <a:schemeClr val="bg1"/>
          </a:solidFill>
          <a:ln w="25400" algn="ctr">
            <a:solidFill>
              <a:srgbClr val="385D8A"/>
            </a:solidFill>
            <a:round/>
            <a:headEnd/>
            <a:tailEnd/>
          </a:ln>
        </p:spPr>
        <p:txBody>
          <a:bodyPr rot="10800000" anchor="ctr"/>
          <a:lstStyle/>
          <a:p>
            <a:pPr algn="ctr"/>
            <a:r>
              <a:rPr lang="el-GR" b="1" dirty="0" smtClean="0"/>
              <a:t>ΤΟ ΒΙΒΛΙΟ ΤΩΝ ΠΑΡΑΜΥΘΙΩΝ</a:t>
            </a:r>
            <a:endParaRPr lang="el-GR" b="1" dirty="0"/>
          </a:p>
        </p:txBody>
      </p:sp>
      <p:pic>
        <p:nvPicPr>
          <p:cNvPr id="6" name="5 - Εικόνα" descr="100_9050.JPG"/>
          <p:cNvPicPr>
            <a:picLocks noChangeAspect="1"/>
          </p:cNvPicPr>
          <p:nvPr/>
        </p:nvPicPr>
        <p:blipFill>
          <a:blip r:embed="rId3" cstate="print"/>
          <a:stretch>
            <a:fillRect/>
          </a:stretch>
        </p:blipFill>
        <p:spPr>
          <a:xfrm>
            <a:off x="6084168" y="836712"/>
            <a:ext cx="2573424" cy="2808312"/>
          </a:xfrm>
          <a:prstGeom prst="rect">
            <a:avLst/>
          </a:prstGeom>
        </p:spPr>
      </p:pic>
      <p:pic>
        <p:nvPicPr>
          <p:cNvPr id="7" name="6 - Εικόνα" descr="100_9052.JPG"/>
          <p:cNvPicPr>
            <a:picLocks noChangeAspect="1"/>
          </p:cNvPicPr>
          <p:nvPr/>
        </p:nvPicPr>
        <p:blipFill>
          <a:blip r:embed="rId4" cstate="print"/>
          <a:stretch>
            <a:fillRect/>
          </a:stretch>
        </p:blipFill>
        <p:spPr>
          <a:xfrm>
            <a:off x="4572000" y="3717032"/>
            <a:ext cx="2194593" cy="2680564"/>
          </a:xfrm>
          <a:prstGeom prst="rect">
            <a:avLst/>
          </a:prstGeom>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30"/>
          <p:cNvGraphicFramePr>
            <a:graphicFrameLocks/>
          </p:cNvGraphicFramePr>
          <p:nvPr/>
        </p:nvGraphicFramePr>
        <p:xfrm>
          <a:off x="357188" y="332657"/>
          <a:ext cx="8429625" cy="6324050"/>
        </p:xfrm>
        <a:graphic>
          <a:graphicData uri="http://schemas.openxmlformats.org/drawingml/2006/table">
            <a:tbl>
              <a:tblPr/>
              <a:tblGrid>
                <a:gridCol w="2108200"/>
                <a:gridCol w="2106612"/>
                <a:gridCol w="2108200"/>
                <a:gridCol w="2106613"/>
              </a:tblGrid>
              <a:tr h="551582">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Βιώνοντας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Εφαρμόζοντας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solidFill>
                  </a:tcPr>
                </a:tc>
                <a:tc hMerge="1">
                  <a:txBody>
                    <a:bodyPr/>
                    <a:lstStyle/>
                    <a:p>
                      <a:endParaRPr lang="el-GR"/>
                    </a:p>
                  </a:txBody>
                  <a:tcPr/>
                </a:tc>
              </a:tr>
              <a:tr h="21097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1" i="0" u="none" strike="noStrike" cap="none" normalizeH="0" baseline="0" dirty="0" smtClean="0">
                          <a:ln>
                            <a:noFill/>
                          </a:ln>
                          <a:solidFill>
                            <a:srgbClr val="000000"/>
                          </a:solidFill>
                          <a:effectLst/>
                          <a:latin typeface="Calibri" pitchFamily="34" charset="0"/>
                        </a:rPr>
                        <a:t> </a:t>
                      </a:r>
                      <a:r>
                        <a:rPr kumimoji="0" lang="el-GR" sz="1600" b="0" i="0" u="none" strike="noStrike" cap="none" normalizeH="0" baseline="0" dirty="0" smtClean="0">
                          <a:ln>
                            <a:noFill/>
                          </a:ln>
                          <a:solidFill>
                            <a:srgbClr val="000000"/>
                          </a:solidFill>
                          <a:effectLst/>
                          <a:latin typeface="Calibri" pitchFamily="34" charset="0"/>
                        </a:rPr>
                        <a:t>Οι φίλοι του Καραγκιόζη μας επισκέπτονται στην τάξη.</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Νέο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defRPr/>
                      </a:pPr>
                      <a:r>
                        <a:rPr kumimoji="0" lang="el-GR" sz="1600" b="0" i="0" u="none" strike="noStrike" cap="none" normalizeH="0" baseline="0" dirty="0" smtClean="0">
                          <a:ln>
                            <a:noFill/>
                          </a:ln>
                          <a:solidFill>
                            <a:srgbClr val="000000"/>
                          </a:solidFill>
                          <a:effectLst/>
                          <a:latin typeface="Calibri" pitchFamily="34" charset="0"/>
                        </a:rPr>
                        <a:t> Ένα λαϊκό παραμύθι του τόπου μας.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Φτιάχνουμε γαντόκουκλες.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446088">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solidFill>
                          <a:effectLst/>
                          <a:latin typeface="Calibri" pitchFamily="34" charset="0"/>
                        </a:rPr>
                        <a:t>                       Εννοιολογώντας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8163D">
                        <a:alpha val="89018"/>
                      </a:srgbClr>
                    </a:solidFill>
                  </a:tcPr>
                </a:tc>
                <a:tc hMerge="1">
                  <a:txBody>
                    <a:bodyPr/>
                    <a:lstStyle/>
                    <a:p>
                      <a:endParaRPr lang="el-GR"/>
                    </a:p>
                  </a:txBody>
                  <a:tcPr/>
                </a:tc>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Calibri" pitchFamily="34" charset="0"/>
                        </a:rPr>
                        <a:t>                           Αναλύοντας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D1F1F"/>
                    </a:solidFill>
                  </a:tcPr>
                </a:tc>
                <a:tc hMerge="1">
                  <a:txBody>
                    <a:bodyPr/>
                    <a:lstStyle/>
                    <a:p>
                      <a:endParaRPr lang="el-GR"/>
                    </a:p>
                  </a:txBody>
                  <a:tcPr/>
                </a:tc>
              </a:tr>
              <a:tr h="25527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Ορολογία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Θεωρία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Ο χάρτης του ταξιδιού.</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Λειτουργικά</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0" i="0" u="none" strike="noStrike" cap="none" normalizeH="0" baseline="0" dirty="0" smtClean="0">
                          <a:ln>
                            <a:noFill/>
                          </a:ln>
                          <a:solidFill>
                            <a:srgbClr val="000000"/>
                          </a:solidFill>
                          <a:effectLst/>
                          <a:latin typeface="Calibri" pitchFamily="34" charset="0"/>
                        </a:rPr>
                        <a:t> </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Το βιβλίο των παραμυθιών.</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4" name="3 - Έλλειψη"/>
          <p:cNvSpPr/>
          <p:nvPr/>
        </p:nvSpPr>
        <p:spPr>
          <a:xfrm>
            <a:off x="3419872" y="2780928"/>
            <a:ext cx="2304256" cy="1287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b="1" dirty="0" smtClean="0">
                <a:solidFill>
                  <a:schemeClr val="tx1"/>
                </a:solidFill>
              </a:rPr>
              <a:t>Η επιστροφή του Καραγκιόζη</a:t>
            </a:r>
            <a:endParaRPr lang="el-GR" b="1" dirty="0">
              <a:solidFill>
                <a:schemeClr val="tx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30"/>
          <p:cNvGraphicFramePr>
            <a:graphicFrameLocks/>
          </p:cNvGraphicFramePr>
          <p:nvPr/>
        </p:nvGraphicFramePr>
        <p:xfrm>
          <a:off x="323529" y="332656"/>
          <a:ext cx="8352929" cy="6122218"/>
        </p:xfrm>
        <a:graphic>
          <a:graphicData uri="http://schemas.openxmlformats.org/drawingml/2006/table">
            <a:tbl>
              <a:tblPr/>
              <a:tblGrid>
                <a:gridCol w="2089019"/>
                <a:gridCol w="2087445"/>
                <a:gridCol w="2089019"/>
                <a:gridCol w="2087446"/>
              </a:tblGrid>
              <a:tr h="43715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Βιώνοντας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Calibri" pitchFamily="34" charset="0"/>
                        </a:rPr>
                        <a:t>Εφαρμόζοντας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solidFill>
                  </a:tcPr>
                </a:tc>
                <a:tc hMerge="1">
                  <a:txBody>
                    <a:bodyPr/>
                    <a:lstStyle/>
                    <a:p>
                      <a:endParaRPr lang="el-GR"/>
                    </a:p>
                  </a:txBody>
                  <a:tcPr/>
                </a:tc>
              </a:tr>
              <a:tr h="31878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Η βαλίτσα του Καραγκιόζη.</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Νέο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Η ιστορία του Καραγκιόζη.</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lang="en-US" sz="1600" i="1" kern="1200" baseline="0" dirty="0" smtClean="0">
                          <a:solidFill>
                            <a:schemeClr val="tx1"/>
                          </a:solidFill>
                          <a:latin typeface="+mn-lt"/>
                          <a:ea typeface="+mn-ea"/>
                          <a:cs typeface="+mn-cs"/>
                          <a:hlinkClick r:id="rId2"/>
                        </a:rPr>
                        <a:t>www.karagiozismuseum.gr</a:t>
                      </a:r>
                      <a:endParaRPr lang="el-GR" sz="1600" i="1" kern="1200" baseline="0" dirty="0" smtClean="0">
                        <a:solidFill>
                          <a:schemeClr val="tx1"/>
                        </a:solidFill>
                        <a:latin typeface="+mn-lt"/>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1" u="none" strike="noStrike" kern="1200" cap="none" normalizeH="0" baseline="0" dirty="0" smtClean="0">
                          <a:ln>
                            <a:noFill/>
                          </a:ln>
                          <a:solidFill>
                            <a:schemeClr val="tx1"/>
                          </a:solidFill>
                          <a:effectLst/>
                          <a:latin typeface="+mn-lt"/>
                          <a:ea typeface="+mn-ea"/>
                          <a:cs typeface="+mn-cs"/>
                        </a:rPr>
                        <a:t> </a:t>
                      </a:r>
                      <a:r>
                        <a:rPr kumimoji="0" lang="el-GR" sz="1600" b="0" i="0" u="none" strike="noStrike" cap="none" normalizeH="0" baseline="0" dirty="0" smtClean="0">
                          <a:ln>
                            <a:noFill/>
                          </a:ln>
                          <a:solidFill>
                            <a:srgbClr val="000000"/>
                          </a:solidFill>
                          <a:effectLst/>
                          <a:latin typeface="Calibri" pitchFamily="34" charset="0"/>
                        </a:rPr>
                        <a:t>Παράσταση Καραγκιόζη « Ο Μ.  Αλέξανδρος και το καταραμένο φίδι».</a:t>
                      </a:r>
                    </a:p>
                    <a:p>
                      <a:pPr marL="342900" marR="0" lvl="0" indent="-342900" algn="l" defTabSz="914400" rtl="0" eaLnBrk="1" fontAlgn="base" latinLnBrk="0" hangingPunct="1">
                        <a:lnSpc>
                          <a:spcPct val="100000"/>
                        </a:lnSpc>
                        <a:spcBef>
                          <a:spcPct val="0"/>
                        </a:spcBef>
                        <a:spcAft>
                          <a:spcPct val="0"/>
                        </a:spcAft>
                        <a:buClrTx/>
                        <a:buSzTx/>
                        <a:buFont typeface="+mj-lt"/>
                        <a:buAutoNum type="arabicPeriod"/>
                        <a:tabLst/>
                      </a:pPr>
                      <a:endParaRPr lang="el-GR" sz="1600" i="1" kern="1200" baseline="0" dirty="0" smtClean="0">
                        <a:solidFill>
                          <a:schemeClr val="tx1"/>
                        </a:solidFill>
                        <a:latin typeface="+mn-lt"/>
                        <a:ea typeface="+mn-ea"/>
                        <a:cs typeface="+mn-cs"/>
                      </a:endParaRPr>
                    </a:p>
                    <a:p>
                      <a:pPr marL="342900" marR="0" lvl="0" indent="-342900" algn="l" defTabSz="914400" rtl="0" eaLnBrk="1" fontAlgn="base" latinLnBrk="0" hangingPunct="1">
                        <a:lnSpc>
                          <a:spcPct val="100000"/>
                        </a:lnSpc>
                        <a:spcBef>
                          <a:spcPct val="0"/>
                        </a:spcBef>
                        <a:spcAft>
                          <a:spcPct val="0"/>
                        </a:spcAft>
                        <a:buClrTx/>
                        <a:buSzTx/>
                        <a:buFont typeface="+mj-lt"/>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1" i="0" u="none" strike="noStrike" cap="none" normalizeH="0" baseline="0" dirty="0" smtClean="0">
                          <a:ln>
                            <a:noFill/>
                          </a:ln>
                          <a:solidFill>
                            <a:srgbClr val="000000"/>
                          </a:solidFill>
                          <a:effectLst/>
                          <a:latin typeface="Calibri" pitchFamily="34" charset="0"/>
                        </a:rPr>
                        <a:t> </a:t>
                      </a:r>
                      <a:r>
                        <a:rPr kumimoji="0" lang="el-GR" sz="1600" b="0" i="0" u="none" strike="noStrike" cap="none" normalizeH="0" baseline="0" dirty="0" smtClean="0">
                          <a:ln>
                            <a:noFill/>
                          </a:ln>
                          <a:solidFill>
                            <a:srgbClr val="000000"/>
                          </a:solidFill>
                          <a:effectLst/>
                          <a:latin typeface="Calibri" pitchFamily="34" charset="0"/>
                        </a:rPr>
                        <a:t>Φτιάχνουμε  τις δικές μας φιγούρες.</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Ένας Καραγκιοζοπαίχτης στην τάξη μας.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437153">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solidFill>
                          <a:effectLst/>
                          <a:latin typeface="Calibri" pitchFamily="34" charset="0"/>
                        </a:rPr>
                        <a:t>Εννοιολογώντας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8163D">
                        <a:alpha val="89018"/>
                      </a:srgbClr>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rgbClr val="000000"/>
                          </a:solidFill>
                          <a:effectLst/>
                          <a:latin typeface="Calibri" pitchFamily="34" charset="0"/>
                        </a:rPr>
                        <a:t>Αναλύοντας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D1F1F"/>
                    </a:solidFill>
                  </a:tcPr>
                </a:tc>
                <a:tc hMerge="1">
                  <a:txBody>
                    <a:bodyPr/>
                    <a:lstStyle/>
                    <a:p>
                      <a:endParaRPr lang="el-GR"/>
                    </a:p>
                  </a:txBody>
                  <a:tcPr/>
                </a:tc>
              </a:tr>
              <a:tr h="198655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Ορολογία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Βάζουμε τίτλο στο πανό μας.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Θεωρία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1" i="0" u="none" strike="noStrike" cap="none" normalizeH="0" baseline="0" dirty="0" smtClean="0">
                          <a:ln>
                            <a:noFill/>
                          </a:ln>
                          <a:solidFill>
                            <a:srgbClr val="000000"/>
                          </a:solidFill>
                          <a:effectLst/>
                          <a:latin typeface="Calibri" pitchFamily="34" charset="0"/>
                        </a:rPr>
                        <a:t> </a:t>
                      </a:r>
                      <a:r>
                        <a:rPr kumimoji="0" lang="el-GR" sz="1600" b="0" i="0" u="none" strike="noStrike" cap="none" normalizeH="0" baseline="0" dirty="0" smtClean="0">
                          <a:ln>
                            <a:noFill/>
                          </a:ln>
                          <a:solidFill>
                            <a:srgbClr val="000000"/>
                          </a:solidFill>
                          <a:effectLst/>
                          <a:latin typeface="Calibri" pitchFamily="34" charset="0"/>
                        </a:rPr>
                        <a:t>Το πανό της παράστασης.</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Λειτουργικά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Το επιτραπέζιο του Καραγκιόζη.</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4" name="3 - Έλλειψη"/>
          <p:cNvSpPr/>
          <p:nvPr/>
        </p:nvSpPr>
        <p:spPr>
          <a:xfrm>
            <a:off x="3347864" y="3212976"/>
            <a:ext cx="2304256" cy="1287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b="1" dirty="0" smtClean="0">
                <a:solidFill>
                  <a:schemeClr val="tx1"/>
                </a:solidFill>
              </a:rPr>
              <a:t>Ο Καραγκιόζης και το θέατρο σκιών</a:t>
            </a:r>
            <a:endParaRPr lang="el-GR" b="1" dirty="0">
              <a:solidFill>
                <a:schemeClr val="tx1"/>
              </a:solidFill>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572" name="Group 44"/>
          <p:cNvGraphicFramePr>
            <a:graphicFrameLocks noGrp="1"/>
          </p:cNvGraphicFramePr>
          <p:nvPr>
            <p:ph sz="half" idx="4294967295"/>
          </p:nvPr>
        </p:nvGraphicFramePr>
        <p:xfrm>
          <a:off x="323850" y="188913"/>
          <a:ext cx="8501063" cy="6429375"/>
        </p:xfrm>
        <a:graphic>
          <a:graphicData uri="http://schemas.openxmlformats.org/drawingml/2006/table">
            <a:tbl>
              <a:tblPr/>
              <a:tblGrid>
                <a:gridCol w="4251325"/>
                <a:gridCol w="4249738"/>
              </a:tblGrid>
              <a:tr h="590550">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Arial" charset="0"/>
                          <a:cs typeface="Arial" charset="0"/>
                        </a:rPr>
                        <a:t>Εφαρμόζοντας δημιουργικά</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EC11B">
                        <a:alpha val="89018"/>
                      </a:srgbClr>
                    </a:solidFill>
                  </a:tcPr>
                </a:tc>
                <a:tc hMerge="1">
                  <a:txBody>
                    <a:bodyPr/>
                    <a:lstStyle/>
                    <a:p>
                      <a:endParaRPr lang="el-GR"/>
                    </a:p>
                  </a:txBody>
                  <a:tcPr/>
                </a:tc>
              </a:tr>
              <a:tr h="5838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Στόχοι: </a:t>
                      </a:r>
                    </a:p>
                    <a:p>
                      <a:pPr>
                        <a:buFont typeface="Arial" pitchFamily="34" charset="0"/>
                        <a:buChar char="•"/>
                      </a:pPr>
                      <a:r>
                        <a:rPr lang="el-GR" sz="1800" kern="1200" baseline="0" dirty="0" smtClean="0">
                          <a:solidFill>
                            <a:schemeClr val="tx1"/>
                          </a:solidFill>
                          <a:latin typeface="+mn-lt"/>
                          <a:ea typeface="+mn-ea"/>
                          <a:cs typeface="+mn-cs"/>
                        </a:rPr>
                        <a:t> να αποδώσουν στις γαντόκουκλες τα γνωρίσματα του δέρματος, της ενδυμασίας και των παραδοσιακών κοσμημάτων των ηρώων από όλο τον κόσμο.</a:t>
                      </a:r>
                    </a:p>
                    <a:p>
                      <a:pPr>
                        <a:buFont typeface="Arial" pitchFamily="34" charset="0"/>
                        <a:buChar char="•"/>
                      </a:pPr>
                      <a:endParaRPr kumimoji="0" lang="el-GR" sz="1800" b="1" i="0" u="none" strike="noStrike" kern="1200" cap="none" normalizeH="0" baseline="0" dirty="0" smtClean="0">
                        <a:ln>
                          <a:noFill/>
                        </a:ln>
                        <a:solidFill>
                          <a:schemeClr val="tx1"/>
                        </a:solidFill>
                        <a:effectLst/>
                        <a:latin typeface="+mn-lt"/>
                        <a:ea typeface="+mn-ea"/>
                        <a:cs typeface="+mn-cs"/>
                      </a:endParaRPr>
                    </a:p>
                    <a:p>
                      <a:pPr>
                        <a:buFont typeface="Arial" pitchFamily="34" charset="0"/>
                        <a:buNone/>
                      </a:pPr>
                      <a:r>
                        <a:rPr kumimoji="0" lang="el-GR" sz="1800" b="1" i="0" u="none" strike="noStrike" cap="none" normalizeH="0" baseline="0" dirty="0" smtClean="0">
                          <a:ln>
                            <a:noFill/>
                          </a:ln>
                          <a:solidFill>
                            <a:srgbClr val="000000"/>
                          </a:solidFill>
                          <a:effectLst/>
                          <a:latin typeface="+mn-lt"/>
                          <a:cs typeface="Arial" charset="0"/>
                        </a:rPr>
                        <a:t>Εκπαιδευτικό υλικό: </a:t>
                      </a:r>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rgbClr val="000000"/>
                          </a:solidFill>
                          <a:effectLst/>
                          <a:latin typeface="+mn-lt"/>
                          <a:cs typeface="Arial" charset="0"/>
                        </a:rPr>
                        <a:t> υλικά χειροτεχνίας</a:t>
                      </a:r>
                      <a:r>
                        <a:rPr kumimoji="0" lang="en-US" sz="1800" b="0" i="0" u="none" strike="noStrike" cap="none" normalizeH="0" baseline="0" dirty="0" smtClean="0">
                          <a:ln>
                            <a:noFill/>
                          </a:ln>
                          <a:solidFill>
                            <a:srgbClr val="000000"/>
                          </a:solidFill>
                          <a:effectLst/>
                          <a:latin typeface="+mn-lt"/>
                          <a:cs typeface="Arial" charset="0"/>
                        </a:rPr>
                        <a:t>,</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800" b="0" i="0" u="none" strike="noStrike" cap="none" normalizeH="0" baseline="0" dirty="0" smtClean="0">
                          <a:ln>
                            <a:noFill/>
                          </a:ln>
                          <a:solidFill>
                            <a:srgbClr val="000000"/>
                          </a:solidFill>
                          <a:effectLst/>
                          <a:latin typeface="+mn-lt"/>
                          <a:cs typeface="Arial" charset="0"/>
                        </a:rPr>
                        <a:t> χάρτινες σακούλες συσκευασίας</a:t>
                      </a:r>
                      <a:r>
                        <a:rPr kumimoji="0" lang="en-US" sz="1800" b="0" i="0" u="none" strike="noStrike" cap="none" normalizeH="0" baseline="0" dirty="0" smtClean="0">
                          <a:ln>
                            <a:noFill/>
                          </a:ln>
                          <a:solidFill>
                            <a:srgbClr val="000000"/>
                          </a:solidFill>
                          <a:effectLst/>
                          <a:latin typeface="+mn-lt"/>
                          <a:cs typeface="Arial" charset="0"/>
                        </a:rPr>
                        <a:t>.</a:t>
                      </a:r>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n-US"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endParaRPr kumimoji="0" lang="el-GR" sz="1800" b="0"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Περιγραφή </a:t>
                      </a:r>
                      <a:endParaRPr kumimoji="0" lang="en-US" sz="1800" b="1" i="0" u="none" strike="noStrike" cap="none" normalizeH="0" baseline="0" dirty="0" smtClean="0">
                        <a:ln>
                          <a:noFill/>
                        </a:ln>
                        <a:solidFill>
                          <a:srgbClr val="000000"/>
                        </a:solidFill>
                        <a:effectLst/>
                        <a:latin typeface="+mn-lt"/>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Δραστηριότητας: </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rgbClr val="000000"/>
                        </a:solidFill>
                        <a:effectLst/>
                        <a:latin typeface="Arial"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Arial"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sp>
        <p:nvSpPr>
          <p:cNvPr id="5" name="7 - Έλλειψη"/>
          <p:cNvSpPr>
            <a:spLocks noChangeArrowheads="1"/>
          </p:cNvSpPr>
          <p:nvPr/>
        </p:nvSpPr>
        <p:spPr bwMode="auto">
          <a:xfrm rot="13510248">
            <a:off x="-273871" y="4988470"/>
            <a:ext cx="2790825" cy="1506840"/>
          </a:xfrm>
          <a:prstGeom prst="ellipse">
            <a:avLst/>
          </a:prstGeom>
          <a:solidFill>
            <a:schemeClr val="bg1"/>
          </a:solidFill>
          <a:ln w="25400" algn="ctr">
            <a:solidFill>
              <a:srgbClr val="385D8A"/>
            </a:solidFill>
            <a:round/>
            <a:headEnd/>
            <a:tailEnd/>
          </a:ln>
        </p:spPr>
        <p:txBody>
          <a:bodyPr rot="10800000" anchor="ctr"/>
          <a:lstStyle/>
          <a:p>
            <a:pPr algn="ctr"/>
            <a:r>
              <a:rPr lang="el-GR" b="1" dirty="0" smtClean="0"/>
              <a:t>ΦΤΙΑΧΝΟΥΜΕ ΓΑΝΤΟΚΟΥΚΛΕΣ</a:t>
            </a:r>
            <a:endParaRPr lang="el-GR" b="1" dirty="0"/>
          </a:p>
        </p:txBody>
      </p:sp>
      <p:pic>
        <p:nvPicPr>
          <p:cNvPr id="6" name="5 - Εικόνα" descr="100_9062.JPG"/>
          <p:cNvPicPr>
            <a:picLocks noChangeAspect="1"/>
          </p:cNvPicPr>
          <p:nvPr/>
        </p:nvPicPr>
        <p:blipFill>
          <a:blip r:embed="rId3" cstate="print"/>
          <a:stretch>
            <a:fillRect/>
          </a:stretch>
        </p:blipFill>
        <p:spPr>
          <a:xfrm>
            <a:off x="4932040" y="980728"/>
            <a:ext cx="1655308" cy="2483583"/>
          </a:xfrm>
          <a:prstGeom prst="rect">
            <a:avLst/>
          </a:prstGeom>
        </p:spPr>
      </p:pic>
      <p:pic>
        <p:nvPicPr>
          <p:cNvPr id="9" name="8 - Εικόνα" descr="100_9063.JPG"/>
          <p:cNvPicPr>
            <a:picLocks noChangeAspect="1"/>
          </p:cNvPicPr>
          <p:nvPr/>
        </p:nvPicPr>
        <p:blipFill>
          <a:blip r:embed="rId4" cstate="print"/>
          <a:stretch>
            <a:fillRect/>
          </a:stretch>
        </p:blipFill>
        <p:spPr>
          <a:xfrm>
            <a:off x="4932040" y="3645024"/>
            <a:ext cx="1655308" cy="2483583"/>
          </a:xfrm>
          <a:prstGeom prst="rect">
            <a:avLst/>
          </a:prstGeom>
        </p:spPr>
      </p:pic>
      <p:pic>
        <p:nvPicPr>
          <p:cNvPr id="10" name="9 - Εικόνα" descr="100_9064.JPG"/>
          <p:cNvPicPr>
            <a:picLocks noChangeAspect="1"/>
          </p:cNvPicPr>
          <p:nvPr/>
        </p:nvPicPr>
        <p:blipFill>
          <a:blip r:embed="rId5" cstate="print"/>
          <a:stretch>
            <a:fillRect/>
          </a:stretch>
        </p:blipFill>
        <p:spPr>
          <a:xfrm>
            <a:off x="6876256" y="3645024"/>
            <a:ext cx="1655308" cy="2483583"/>
          </a:xfrm>
          <a:prstGeom prst="rect">
            <a:avLst/>
          </a:prstGeom>
        </p:spPr>
      </p:pic>
      <p:pic>
        <p:nvPicPr>
          <p:cNvPr id="11" name="10 - Εικόνα" descr="100_9065.JPG"/>
          <p:cNvPicPr>
            <a:picLocks noChangeAspect="1"/>
          </p:cNvPicPr>
          <p:nvPr/>
        </p:nvPicPr>
        <p:blipFill>
          <a:blip r:embed="rId6" cstate="print"/>
          <a:stretch>
            <a:fillRect/>
          </a:stretch>
        </p:blipFill>
        <p:spPr>
          <a:xfrm>
            <a:off x="6876256" y="980728"/>
            <a:ext cx="1655308" cy="2483583"/>
          </a:xfrm>
          <a:prstGeom prst="rect">
            <a:avLst/>
          </a:prstGeom>
        </p:spPr>
      </p:pic>
      <p:pic>
        <p:nvPicPr>
          <p:cNvPr id="8" name="7 - Εικόνα" descr="100_9778.JPG"/>
          <p:cNvPicPr>
            <a:picLocks noChangeAspect="1"/>
          </p:cNvPicPr>
          <p:nvPr/>
        </p:nvPicPr>
        <p:blipFill>
          <a:blip r:embed="rId7" cstate="print"/>
          <a:stretch>
            <a:fillRect/>
          </a:stretch>
        </p:blipFill>
        <p:spPr>
          <a:xfrm>
            <a:off x="2483768" y="3717032"/>
            <a:ext cx="1851670" cy="2468893"/>
          </a:xfrm>
          <a:prstGeom prst="rect">
            <a:avLst/>
          </a:prstGeom>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6 - Εικόνα" descr="logoLeft1.jpg"/>
          <p:cNvPicPr>
            <a:picLocks noChangeAspect="1"/>
          </p:cNvPicPr>
          <p:nvPr/>
        </p:nvPicPr>
        <p:blipFill>
          <a:blip r:embed="rId2" cstate="print"/>
          <a:srcRect/>
          <a:stretch>
            <a:fillRect/>
          </a:stretch>
        </p:blipFill>
        <p:spPr bwMode="auto">
          <a:xfrm>
            <a:off x="323528" y="908720"/>
            <a:ext cx="8472487" cy="1208088"/>
          </a:xfrm>
          <a:prstGeom prst="rect">
            <a:avLst/>
          </a:prstGeom>
          <a:noFill/>
          <a:ln w="9525">
            <a:noFill/>
            <a:miter lim="800000"/>
            <a:headEnd/>
            <a:tailEnd/>
          </a:ln>
        </p:spPr>
      </p:pic>
      <p:sp>
        <p:nvSpPr>
          <p:cNvPr id="15362" name="5 - Τίτλος"/>
          <p:cNvSpPr>
            <a:spLocks noGrp="1"/>
          </p:cNvSpPr>
          <p:nvPr>
            <p:ph type="title"/>
          </p:nvPr>
        </p:nvSpPr>
        <p:spPr>
          <a:xfrm>
            <a:off x="467544" y="548680"/>
            <a:ext cx="8229600" cy="1143000"/>
          </a:xfrm>
        </p:spPr>
        <p:txBody>
          <a:bodyPr>
            <a:noAutofit/>
          </a:bodyPr>
          <a:lstStyle/>
          <a:p>
            <a:pPr eaLnBrk="1" hangingPunct="1"/>
            <a:r>
              <a:rPr lang="el-GR" sz="4000" b="1" dirty="0" smtClean="0"/>
              <a:t>ΑΞΙΟΛΟΓΗΣΗ</a:t>
            </a:r>
            <a:br>
              <a:rPr lang="el-GR" sz="4000" b="1" dirty="0" smtClean="0"/>
            </a:br>
            <a:endParaRPr lang="el-GR" sz="4000" b="1" dirty="0" smtClean="0"/>
          </a:p>
        </p:txBody>
      </p:sp>
      <p:sp>
        <p:nvSpPr>
          <p:cNvPr id="7" name="10 - Υπότιτλος"/>
          <p:cNvSpPr>
            <a:spLocks noGrp="1"/>
          </p:cNvSpPr>
          <p:nvPr>
            <p:ph idx="1"/>
          </p:nvPr>
        </p:nvSpPr>
        <p:spPr>
          <a:xfrm>
            <a:off x="467544" y="2132856"/>
            <a:ext cx="8280920" cy="4248472"/>
          </a:xfrm>
        </p:spPr>
        <p:txBody>
          <a:bodyPr>
            <a:normAutofit/>
          </a:bodyPr>
          <a:lstStyle/>
          <a:p>
            <a:pPr eaLnBrk="1" hangingPunct="1">
              <a:buFont typeface="Arial" charset="0"/>
              <a:buNone/>
            </a:pPr>
            <a:endParaRPr lang="el-GR" sz="2400" dirty="0" smtClean="0"/>
          </a:p>
          <a:p>
            <a:pPr eaLnBrk="1" hangingPunct="1">
              <a:buFont typeface="Arial" charset="0"/>
              <a:buNone/>
            </a:pPr>
            <a:endParaRPr lang="el-GR" sz="2400" dirty="0" smtClean="0"/>
          </a:p>
          <a:p>
            <a:pPr eaLnBrk="1" hangingPunct="1">
              <a:buFont typeface="Arial" charset="0"/>
              <a:buNone/>
            </a:pPr>
            <a:r>
              <a:rPr lang="el-GR" sz="2400" dirty="0" smtClean="0"/>
              <a:t>		</a:t>
            </a:r>
            <a:r>
              <a:rPr lang="el-GR" sz="2800" dirty="0" smtClean="0"/>
              <a:t>Η </a:t>
            </a:r>
            <a:r>
              <a:rPr lang="el-GR" sz="2800" b="1" dirty="0" smtClean="0"/>
              <a:t>τέταρτη</a:t>
            </a:r>
            <a:r>
              <a:rPr lang="el-GR" sz="2800" dirty="0" smtClean="0"/>
              <a:t> θεματική ενότητα αξιολογήθηκε μέσα από το σχεδιασμό της παράστασης θεάτρου σκιών που οργανώσαμε μαζί με τα παιδιά την ημέρα της έκθεσης. Με αυτόν τον τρόπο ελέγξαμε κατά πόσο τα νήπια μπορούσαν να βάλουν σε σωστή χρονολογική σειρά τους προορισμούς του ταξιδιού.</a:t>
            </a: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6 - Εικόνα" descr="logoLeft1.jpg"/>
          <p:cNvPicPr>
            <a:picLocks noChangeAspect="1"/>
          </p:cNvPicPr>
          <p:nvPr/>
        </p:nvPicPr>
        <p:blipFill>
          <a:blip r:embed="rId2" cstate="print"/>
          <a:srcRect/>
          <a:stretch>
            <a:fillRect/>
          </a:stretch>
        </p:blipFill>
        <p:spPr bwMode="auto">
          <a:xfrm>
            <a:off x="360363" y="908050"/>
            <a:ext cx="8472487" cy="1208088"/>
          </a:xfrm>
          <a:prstGeom prst="rect">
            <a:avLst/>
          </a:prstGeom>
          <a:noFill/>
          <a:ln w="9525">
            <a:noFill/>
            <a:miter lim="800000"/>
            <a:headEnd/>
            <a:tailEnd/>
          </a:ln>
        </p:spPr>
      </p:pic>
      <p:sp>
        <p:nvSpPr>
          <p:cNvPr id="15363" name="10 - Υπότιτλος"/>
          <p:cNvSpPr>
            <a:spLocks noGrp="1"/>
          </p:cNvSpPr>
          <p:nvPr>
            <p:ph idx="1"/>
          </p:nvPr>
        </p:nvSpPr>
        <p:spPr>
          <a:xfrm>
            <a:off x="539552" y="2132856"/>
            <a:ext cx="8064896" cy="4248472"/>
          </a:xfrm>
        </p:spPr>
        <p:txBody>
          <a:bodyPr>
            <a:normAutofit/>
          </a:bodyPr>
          <a:lstStyle/>
          <a:p>
            <a:pPr eaLnBrk="1" hangingPunct="1">
              <a:buFont typeface="Arial" charset="0"/>
              <a:buNone/>
            </a:pPr>
            <a:r>
              <a:rPr lang="el-GR" sz="1800" dirty="0" smtClean="0">
                <a:latin typeface="Arial" charset="0"/>
              </a:rPr>
              <a:t>		</a:t>
            </a:r>
            <a:r>
              <a:rPr lang="el-GR" sz="2400" dirty="0" smtClean="0"/>
              <a:t>Η πρακτική μας άσκηση ολοκληρώθηκε με μία έκθεση που περιελάμβανε όλες τις εργασίες και τις κατασκευές των παιδιών. 	</a:t>
            </a:r>
          </a:p>
          <a:p>
            <a:pPr eaLnBrk="1" hangingPunct="1">
              <a:buFont typeface="Arial" charset="0"/>
              <a:buNone/>
            </a:pPr>
            <a:r>
              <a:rPr lang="el-GR" sz="2400" dirty="0" smtClean="0"/>
              <a:t>		Στην εκδήλωση συμμετείχαν </a:t>
            </a:r>
          </a:p>
          <a:p>
            <a:pPr eaLnBrk="1" hangingPunct="1">
              <a:buFont typeface="Arial" charset="0"/>
              <a:buNone/>
            </a:pPr>
            <a:r>
              <a:rPr lang="el-GR" sz="2400" dirty="0" smtClean="0"/>
              <a:t>	και οι γονείς, όπου ενημερώθηκαν </a:t>
            </a:r>
          </a:p>
          <a:p>
            <a:pPr eaLnBrk="1" hangingPunct="1">
              <a:buFont typeface="Arial" charset="0"/>
              <a:buNone/>
            </a:pPr>
            <a:r>
              <a:rPr lang="el-GR" sz="2400" dirty="0" smtClean="0"/>
              <a:t>	για την πορεία της πρακτικής και </a:t>
            </a:r>
          </a:p>
          <a:p>
            <a:pPr eaLnBrk="1" hangingPunct="1">
              <a:buFont typeface="Arial" charset="0"/>
              <a:buNone/>
            </a:pPr>
            <a:r>
              <a:rPr lang="el-GR" sz="2400" dirty="0" smtClean="0"/>
              <a:t>	παρακολούθησαν μία αυτοσχέδια </a:t>
            </a:r>
          </a:p>
          <a:p>
            <a:pPr eaLnBrk="1" hangingPunct="1">
              <a:buFont typeface="Arial" charset="0"/>
              <a:buNone/>
            </a:pPr>
            <a:r>
              <a:rPr lang="el-GR" sz="2400" dirty="0" smtClean="0"/>
              <a:t>	παράσταση θεάτρου σκιών που </a:t>
            </a:r>
          </a:p>
          <a:p>
            <a:pPr eaLnBrk="1" hangingPunct="1">
              <a:buFont typeface="Arial" charset="0"/>
              <a:buNone/>
            </a:pPr>
            <a:r>
              <a:rPr lang="el-GR" sz="2400" dirty="0" smtClean="0"/>
              <a:t>	παρουσίασαν τα παιδιά.</a:t>
            </a:r>
          </a:p>
        </p:txBody>
      </p:sp>
      <p:sp>
        <p:nvSpPr>
          <p:cNvPr id="6" name="5 - Τίτλος"/>
          <p:cNvSpPr>
            <a:spLocks noGrp="1"/>
          </p:cNvSpPr>
          <p:nvPr>
            <p:ph type="title"/>
          </p:nvPr>
        </p:nvSpPr>
        <p:spPr>
          <a:xfrm>
            <a:off x="971600" y="188640"/>
            <a:ext cx="7941568" cy="1143000"/>
          </a:xfrm>
        </p:spPr>
        <p:txBody>
          <a:bodyPr>
            <a:normAutofit/>
          </a:bodyPr>
          <a:lstStyle/>
          <a:p>
            <a:r>
              <a:rPr lang="el-GR" sz="3600" b="1" dirty="0" smtClean="0"/>
              <a:t>ΜΙΑ ΕΚΘΕΣΗ ΣΤΟ 21</a:t>
            </a:r>
            <a:r>
              <a:rPr lang="el-GR" sz="3600" b="1" baseline="30000" dirty="0" smtClean="0"/>
              <a:t>ο</a:t>
            </a:r>
            <a:r>
              <a:rPr lang="el-GR" sz="3600" b="1" dirty="0" smtClean="0"/>
              <a:t>  ΝΗΠΙΑΓΩΓΕΙΟ…</a:t>
            </a:r>
            <a:endParaRPr lang="el-GR" sz="3600" b="1" dirty="0"/>
          </a:p>
        </p:txBody>
      </p:sp>
      <p:pic>
        <p:nvPicPr>
          <p:cNvPr id="7" name="6 - Εικόνα" descr="100_2719.jpg"/>
          <p:cNvPicPr>
            <a:picLocks noChangeAspect="1"/>
          </p:cNvPicPr>
          <p:nvPr/>
        </p:nvPicPr>
        <p:blipFill>
          <a:blip r:embed="rId3" cstate="print"/>
          <a:stretch>
            <a:fillRect/>
          </a:stretch>
        </p:blipFill>
        <p:spPr>
          <a:xfrm>
            <a:off x="5364088" y="3429000"/>
            <a:ext cx="3212976" cy="2448272"/>
          </a:xfrm>
          <a:prstGeom prst="rect">
            <a:avLst/>
          </a:prstGeom>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 Εικόνα" descr="100_9781 (2).JPG"/>
          <p:cNvPicPr>
            <a:picLocks noChangeAspect="1"/>
          </p:cNvPicPr>
          <p:nvPr/>
        </p:nvPicPr>
        <p:blipFill>
          <a:blip r:embed="rId2" cstate="print"/>
          <a:stretch>
            <a:fillRect/>
          </a:stretch>
        </p:blipFill>
        <p:spPr>
          <a:xfrm rot="16676725">
            <a:off x="3084052" y="-1976320"/>
            <a:ext cx="1976354" cy="6858000"/>
          </a:xfrm>
          <a:prstGeom prst="rect">
            <a:avLst/>
          </a:prstGeom>
        </p:spPr>
      </p:pic>
      <p:pic>
        <p:nvPicPr>
          <p:cNvPr id="10" name="9 - Εικόνα" descr="100_2724.jpg"/>
          <p:cNvPicPr>
            <a:picLocks noChangeAspect="1"/>
          </p:cNvPicPr>
          <p:nvPr/>
        </p:nvPicPr>
        <p:blipFill>
          <a:blip r:embed="rId3" cstate="print"/>
          <a:stretch>
            <a:fillRect/>
          </a:stretch>
        </p:blipFill>
        <p:spPr>
          <a:xfrm>
            <a:off x="2771800" y="4149080"/>
            <a:ext cx="3780420" cy="2520280"/>
          </a:xfrm>
          <a:prstGeom prst="rect">
            <a:avLst/>
          </a:prstGeom>
        </p:spPr>
      </p:pic>
      <p:pic>
        <p:nvPicPr>
          <p:cNvPr id="7" name="6 - Εικόνα" descr="100_2720.jpg"/>
          <p:cNvPicPr>
            <a:picLocks noChangeAspect="1"/>
          </p:cNvPicPr>
          <p:nvPr/>
        </p:nvPicPr>
        <p:blipFill>
          <a:blip r:embed="rId4" cstate="print"/>
          <a:stretch>
            <a:fillRect/>
          </a:stretch>
        </p:blipFill>
        <p:spPr>
          <a:xfrm rot="20993591">
            <a:off x="472126" y="2184018"/>
            <a:ext cx="3456384" cy="2448272"/>
          </a:xfrm>
          <a:prstGeom prst="rect">
            <a:avLst/>
          </a:prstGeom>
        </p:spPr>
      </p:pic>
      <p:pic>
        <p:nvPicPr>
          <p:cNvPr id="8" name="7 - Εικόνα" descr="100_2723.jpg"/>
          <p:cNvPicPr>
            <a:picLocks noChangeAspect="1"/>
          </p:cNvPicPr>
          <p:nvPr/>
        </p:nvPicPr>
        <p:blipFill>
          <a:blip r:embed="rId5" cstate="print"/>
          <a:stretch>
            <a:fillRect/>
          </a:stretch>
        </p:blipFill>
        <p:spPr>
          <a:xfrm rot="823394">
            <a:off x="5366908" y="2519858"/>
            <a:ext cx="3547219" cy="2364813"/>
          </a:xfrm>
          <a:prstGeom prst="rect">
            <a:avLst/>
          </a:prstGeom>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 Εικόνα" descr="100_2725.jpg"/>
          <p:cNvPicPr>
            <a:picLocks noChangeAspect="1"/>
          </p:cNvPicPr>
          <p:nvPr/>
        </p:nvPicPr>
        <p:blipFill>
          <a:blip r:embed="rId2" cstate="print"/>
          <a:stretch>
            <a:fillRect/>
          </a:stretch>
        </p:blipFill>
        <p:spPr>
          <a:xfrm>
            <a:off x="0" y="0"/>
            <a:ext cx="9289383" cy="6858000"/>
          </a:xfrm>
          <a:prstGeom prst="rect">
            <a:avLst/>
          </a:prstGeom>
        </p:spPr>
      </p:pic>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4 - Εικόνα" descr="logoLeft1.jpg"/>
          <p:cNvPicPr>
            <a:picLocks noChangeAspect="1"/>
          </p:cNvPicPr>
          <p:nvPr/>
        </p:nvPicPr>
        <p:blipFill>
          <a:blip r:embed="rId2" cstate="print"/>
          <a:srcRect/>
          <a:stretch>
            <a:fillRect/>
          </a:stretch>
        </p:blipFill>
        <p:spPr bwMode="auto">
          <a:xfrm>
            <a:off x="467544" y="2924944"/>
            <a:ext cx="8472487" cy="1208088"/>
          </a:xfrm>
          <a:prstGeom prst="rect">
            <a:avLst/>
          </a:prstGeom>
          <a:noFill/>
          <a:ln w="9525">
            <a:noFill/>
            <a:miter lim="800000"/>
            <a:headEnd/>
            <a:tailEnd/>
          </a:ln>
        </p:spPr>
      </p:pic>
      <p:sp>
        <p:nvSpPr>
          <p:cNvPr id="3" name="9 - Υπότιτλος"/>
          <p:cNvSpPr txBox="1">
            <a:spLocks/>
          </p:cNvSpPr>
          <p:nvPr/>
        </p:nvSpPr>
        <p:spPr>
          <a:xfrm>
            <a:off x="1357313" y="2643188"/>
            <a:ext cx="6400800" cy="1752600"/>
          </a:xfrm>
          <a:prstGeom prst="rect">
            <a:avLst/>
          </a:prstGeom>
        </p:spPr>
        <p:txBody>
          <a:bodyPr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l-GR" sz="4400" b="1" i="0" u="none" strike="noStrike" kern="1200" cap="none" spc="0" normalizeH="0" baseline="0" noProof="0" dirty="0" smtClean="0">
                <a:ln>
                  <a:noFill/>
                </a:ln>
                <a:solidFill>
                  <a:schemeClr val="tx1"/>
                </a:solidFill>
                <a:effectLst/>
                <a:uLnTx/>
                <a:uFillTx/>
                <a:latin typeface="+mn-lt"/>
                <a:ea typeface="+mn-ea"/>
                <a:cs typeface="+mn-cs"/>
              </a:rPr>
              <a:t>         </a:t>
            </a:r>
            <a:r>
              <a:rPr kumimoji="0" lang="el-GR" sz="5400" b="1" i="0" u="none" strike="noStrike" kern="1200" cap="none" spc="0" normalizeH="0" baseline="0" noProof="0" dirty="0" smtClean="0">
                <a:ln>
                  <a:noFill/>
                </a:ln>
                <a:solidFill>
                  <a:schemeClr val="tx2">
                    <a:lumMod val="50000"/>
                  </a:schemeClr>
                </a:solidFill>
                <a:effectLst/>
                <a:uLnTx/>
                <a:uFillTx/>
                <a:latin typeface="+mn-lt"/>
                <a:ea typeface="+mn-ea"/>
                <a:cs typeface="+mn-cs"/>
              </a:rPr>
              <a:t>Ευχαριστούμε!</a:t>
            </a:r>
            <a:endParaRPr kumimoji="0" lang="el-GR" sz="5400" b="1" i="0" u="none" strike="noStrike" kern="1200" cap="none" spc="0" normalizeH="0" baseline="0" noProof="0" dirty="0">
              <a:ln>
                <a:noFill/>
              </a:ln>
              <a:solidFill>
                <a:schemeClr val="tx2">
                  <a:lumMod val="50000"/>
                </a:schemeClr>
              </a:solidFill>
              <a:effectLst/>
              <a:uLnTx/>
              <a:uFillTx/>
              <a:latin typeface="+mn-lt"/>
              <a:ea typeface="+mn-ea"/>
              <a:cs typeface="+mn-cs"/>
            </a:endParaRPr>
          </a:p>
        </p:txBody>
      </p:sp>
    </p:spTree>
  </p:cSld>
  <p:clrMapOvr>
    <a:masterClrMapping/>
  </p:clrMapOvr>
  <p:transition>
    <p:newsfla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30"/>
          <p:cNvGraphicFramePr>
            <a:graphicFrameLocks/>
          </p:cNvGraphicFramePr>
          <p:nvPr/>
        </p:nvGraphicFramePr>
        <p:xfrm>
          <a:off x="467545" y="393626"/>
          <a:ext cx="8208913" cy="6061248"/>
        </p:xfrm>
        <a:graphic>
          <a:graphicData uri="http://schemas.openxmlformats.org/drawingml/2006/table">
            <a:tbl>
              <a:tblPr/>
              <a:tblGrid>
                <a:gridCol w="2053001"/>
                <a:gridCol w="2051455"/>
                <a:gridCol w="2053001"/>
                <a:gridCol w="2051456"/>
              </a:tblGrid>
              <a:tr h="427836">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Calibri" pitchFamily="34" charset="0"/>
                        </a:rPr>
                        <a:t>Βιώνοντας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50000"/>
                            </a:schemeClr>
                          </a:solidFill>
                          <a:effectLst/>
                          <a:latin typeface="Calibri" pitchFamily="34" charset="0"/>
                        </a:rPr>
                        <a:t>Εφαρμόζοντας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el-GR"/>
                    </a:p>
                  </a:txBody>
                  <a:tcPr/>
                </a:tc>
              </a:tr>
              <a:tr h="3250322">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Γνωστό</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Η βαλίτσα του Καραγκιόζη.</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rgbClr val="000000"/>
                          </a:solidFill>
                          <a:effectLst/>
                          <a:latin typeface="Calibri" pitchFamily="34" charset="0"/>
                        </a:rPr>
                        <a:t>Νέο</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rgbClr val="000000"/>
                          </a:solidFill>
                          <a:effectLst/>
                          <a:latin typeface="Calibri" pitchFamily="34" charset="0"/>
                        </a:rPr>
                        <a:t> Η ιστορία του Καραγκιόζη.</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lang="en-US" sz="1600" i="1" kern="1200" baseline="0" dirty="0" smtClean="0">
                          <a:solidFill>
                            <a:schemeClr val="tx1"/>
                          </a:solidFill>
                          <a:latin typeface="+mn-lt"/>
                          <a:ea typeface="+mn-ea"/>
                          <a:cs typeface="+mn-cs"/>
                          <a:hlinkClick r:id="rId2"/>
                        </a:rPr>
                        <a:t>www.karagiozismuseum.gr</a:t>
                      </a:r>
                      <a:endParaRPr lang="el-GR" sz="1600" i="1" kern="1200" baseline="0" dirty="0" smtClean="0">
                        <a:solidFill>
                          <a:schemeClr val="tx1"/>
                        </a:solidFill>
                        <a:latin typeface="+mn-lt"/>
                        <a:ea typeface="+mn-ea"/>
                        <a:cs typeface="+mn-cs"/>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1" u="none" strike="noStrike" kern="1200" cap="none" normalizeH="0" baseline="0" dirty="0" smtClean="0">
                          <a:ln>
                            <a:noFill/>
                          </a:ln>
                          <a:solidFill>
                            <a:schemeClr val="tx1"/>
                          </a:solidFill>
                          <a:effectLst/>
                          <a:latin typeface="+mn-lt"/>
                          <a:ea typeface="+mn-ea"/>
                          <a:cs typeface="+mn-cs"/>
                        </a:rPr>
                        <a:t> </a:t>
                      </a:r>
                      <a:r>
                        <a:rPr kumimoji="0" lang="el-GR" sz="1600" b="0" i="0" u="none" strike="noStrike" cap="none" normalizeH="0" baseline="0" dirty="0" smtClean="0">
                          <a:ln>
                            <a:noFill/>
                          </a:ln>
                          <a:solidFill>
                            <a:srgbClr val="000000"/>
                          </a:solidFill>
                          <a:effectLst/>
                          <a:latin typeface="Calibri" pitchFamily="34" charset="0"/>
                        </a:rPr>
                        <a:t>Παράσταση Καραγκιόζη « Ο Μ.  Αλέξανδρος και το καταραμένο φίδι».</a:t>
                      </a:r>
                    </a:p>
                    <a:p>
                      <a:pPr marL="342900" marR="0" lvl="0" indent="-342900" algn="l" defTabSz="914400" rtl="0" eaLnBrk="1" fontAlgn="base" latinLnBrk="0" hangingPunct="1">
                        <a:lnSpc>
                          <a:spcPct val="100000"/>
                        </a:lnSpc>
                        <a:spcBef>
                          <a:spcPct val="0"/>
                        </a:spcBef>
                        <a:spcAft>
                          <a:spcPct val="0"/>
                        </a:spcAft>
                        <a:buClrTx/>
                        <a:buSzTx/>
                        <a:buFont typeface="+mj-lt"/>
                        <a:buAutoNum type="arabicPeriod"/>
                        <a:tabLst/>
                      </a:pPr>
                      <a:endParaRPr lang="el-GR" sz="1600" i="1" kern="1200" baseline="0" dirty="0" smtClean="0">
                        <a:solidFill>
                          <a:schemeClr val="tx1"/>
                        </a:solidFill>
                        <a:latin typeface="+mn-lt"/>
                        <a:ea typeface="+mn-ea"/>
                        <a:cs typeface="+mn-cs"/>
                      </a:endParaRPr>
                    </a:p>
                    <a:p>
                      <a:pPr marL="342900" marR="0" lvl="0" indent="-342900" algn="l" defTabSz="914400" rtl="0" eaLnBrk="1" fontAlgn="base" latinLnBrk="0" hangingPunct="1">
                        <a:lnSpc>
                          <a:spcPct val="100000"/>
                        </a:lnSpc>
                        <a:spcBef>
                          <a:spcPct val="0"/>
                        </a:spcBef>
                        <a:spcAft>
                          <a:spcPct val="0"/>
                        </a:spcAft>
                        <a:buClrTx/>
                        <a:buSzTx/>
                        <a:buFont typeface="+mj-lt"/>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Κατάλληλα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chemeClr val="bg1">
                            <a:lumMod val="6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1" i="0" u="none" strike="noStrike" cap="none" normalizeH="0" baseline="0" dirty="0" smtClean="0">
                          <a:ln>
                            <a:noFill/>
                          </a:ln>
                          <a:solidFill>
                            <a:schemeClr val="bg1">
                              <a:lumMod val="65000"/>
                            </a:schemeClr>
                          </a:solidFill>
                          <a:effectLst/>
                          <a:latin typeface="Calibri" pitchFamily="34" charset="0"/>
                        </a:rPr>
                        <a:t> </a:t>
                      </a:r>
                      <a:r>
                        <a:rPr kumimoji="0" lang="el-GR" sz="1600" b="0" i="0" u="none" strike="noStrike" cap="none" normalizeH="0" baseline="0" dirty="0" smtClean="0">
                          <a:ln>
                            <a:noFill/>
                          </a:ln>
                          <a:solidFill>
                            <a:schemeClr val="bg1">
                              <a:lumMod val="65000"/>
                            </a:schemeClr>
                          </a:solidFill>
                          <a:effectLst/>
                          <a:latin typeface="Calibri" pitchFamily="34" charset="0"/>
                        </a:rPr>
                        <a:t>Φτιάχνουμε  τις δικές μας φιγούρες.</a:t>
                      </a: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chemeClr val="bg1">
                              <a:lumMod val="65000"/>
                            </a:schemeClr>
                          </a:solidFill>
                          <a:effectLst/>
                          <a:latin typeface="Calibri" pitchFamily="34" charset="0"/>
                        </a:rPr>
                        <a:t> Ένας Καραγκιοζοπαίχτης στην τάξη μας.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bg1">
                            <a:lumMod val="65000"/>
                          </a:schemeClr>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Δημιουργικά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r h="427836">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50000"/>
                            </a:schemeClr>
                          </a:solidFill>
                          <a:effectLst/>
                          <a:latin typeface="Calibri" pitchFamily="34" charset="0"/>
                        </a:rPr>
                        <a:t>Εννοιολογώντας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el-GR"/>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bg1">
                              <a:lumMod val="50000"/>
                            </a:schemeClr>
                          </a:solidFill>
                          <a:effectLst/>
                          <a:latin typeface="Calibri" pitchFamily="34" charset="0"/>
                        </a:rPr>
                        <a:t>Αναλύοντας</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hMerge="1">
                  <a:txBody>
                    <a:bodyPr/>
                    <a:lstStyle/>
                    <a:p>
                      <a:endParaRPr lang="el-GR"/>
                    </a:p>
                  </a:txBody>
                  <a:tcPr/>
                </a:tc>
              </a:tr>
              <a:tr h="194421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Ορολογία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chemeClr val="bg1">
                            <a:lumMod val="6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chemeClr val="bg1">
                              <a:lumMod val="65000"/>
                            </a:schemeClr>
                          </a:solidFill>
                          <a:effectLst/>
                          <a:latin typeface="Calibri" pitchFamily="34" charset="0"/>
                        </a:rPr>
                        <a:t> Βάζουμε τίτλο στο πανό μας.</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Θεωρία</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chemeClr val="bg1">
                            <a:lumMod val="6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1" i="0" u="none" strike="noStrike" cap="none" normalizeH="0" baseline="0" dirty="0" smtClean="0">
                          <a:ln>
                            <a:noFill/>
                          </a:ln>
                          <a:solidFill>
                            <a:schemeClr val="bg1">
                              <a:lumMod val="65000"/>
                            </a:schemeClr>
                          </a:solidFill>
                          <a:effectLst/>
                          <a:latin typeface="Calibri" pitchFamily="34" charset="0"/>
                        </a:rPr>
                        <a:t> </a:t>
                      </a:r>
                      <a:r>
                        <a:rPr kumimoji="0" lang="el-GR" sz="1600" b="0" i="0" u="none" strike="noStrike" cap="none" normalizeH="0" baseline="0" dirty="0" smtClean="0">
                          <a:ln>
                            <a:noFill/>
                          </a:ln>
                          <a:solidFill>
                            <a:schemeClr val="bg1">
                              <a:lumMod val="65000"/>
                            </a:schemeClr>
                          </a:solidFill>
                          <a:effectLst/>
                          <a:latin typeface="Calibri" pitchFamily="34" charset="0"/>
                        </a:rPr>
                        <a:t>Το πανό της παράστασης.</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Λειτουργικά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1" i="0" u="none" strike="noStrike" cap="none" normalizeH="0" baseline="0" dirty="0" smtClean="0">
                        <a:ln>
                          <a:noFill/>
                        </a:ln>
                        <a:solidFill>
                          <a:schemeClr val="bg1">
                            <a:lumMod val="65000"/>
                          </a:schemeClr>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 typeface="Arial" pitchFamily="34" charset="0"/>
                        <a:buChar char="•"/>
                        <a:tabLst/>
                      </a:pPr>
                      <a:r>
                        <a:rPr kumimoji="0" lang="el-GR" sz="1600" b="0" i="0" u="none" strike="noStrike" cap="none" normalizeH="0" baseline="0" dirty="0" smtClean="0">
                          <a:ln>
                            <a:noFill/>
                          </a:ln>
                          <a:solidFill>
                            <a:schemeClr val="bg1">
                              <a:lumMod val="65000"/>
                            </a:schemeClr>
                          </a:solidFill>
                          <a:effectLst/>
                          <a:latin typeface="Calibri" pitchFamily="34" charset="0"/>
                        </a:rPr>
                        <a:t> Το επιτραπέζιο του Καραγκιόζη.</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600" b="1" i="0" u="none" strike="noStrike" cap="none" normalizeH="0" baseline="0" dirty="0" smtClean="0">
                          <a:ln>
                            <a:noFill/>
                          </a:ln>
                          <a:solidFill>
                            <a:schemeClr val="bg1">
                              <a:lumMod val="65000"/>
                            </a:schemeClr>
                          </a:solidFill>
                          <a:effectLst/>
                          <a:latin typeface="Calibri" pitchFamily="34" charset="0"/>
                        </a:rPr>
                        <a:t>Κριτικά</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Calibri"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chemeClr val="bg1">
                        <a:lumMod val="85000"/>
                      </a:schemeClr>
                    </a:solidFill>
                  </a:tcPr>
                </a:tc>
              </a:tr>
            </a:tbl>
          </a:graphicData>
        </a:graphic>
      </p:graphicFrame>
      <p:sp>
        <p:nvSpPr>
          <p:cNvPr id="4" name="3 - Έλλειψη"/>
          <p:cNvSpPr/>
          <p:nvPr/>
        </p:nvSpPr>
        <p:spPr>
          <a:xfrm>
            <a:off x="3347864" y="3212976"/>
            <a:ext cx="2304256" cy="1287016"/>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l-GR" b="1" dirty="0" smtClean="0">
                <a:solidFill>
                  <a:schemeClr val="tx1"/>
                </a:solidFill>
              </a:rPr>
              <a:t>Ο Καραγκιόζης και το θέατρο σκιών</a:t>
            </a:r>
            <a:endParaRPr lang="el-GR" b="1" dirty="0">
              <a:solidFill>
                <a:schemeClr val="tx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981" name="Group 21"/>
          <p:cNvGraphicFramePr>
            <a:graphicFrameLocks noGrp="1"/>
          </p:cNvGraphicFramePr>
          <p:nvPr>
            <p:ph sz="half" idx="4294967295"/>
          </p:nvPr>
        </p:nvGraphicFramePr>
        <p:xfrm>
          <a:off x="467544" y="404664"/>
          <a:ext cx="8280920" cy="5808093"/>
        </p:xfrm>
        <a:graphic>
          <a:graphicData uri="http://schemas.openxmlformats.org/drawingml/2006/table">
            <a:tbl>
              <a:tblPr/>
              <a:tblGrid>
                <a:gridCol w="4141234"/>
                <a:gridCol w="4139686"/>
              </a:tblGrid>
              <a:tr h="503348">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Arial" charset="0"/>
                          <a:cs typeface="Arial" charset="0"/>
                        </a:rPr>
                        <a:t>Βιώνοντας </a:t>
                      </a:r>
                      <a:r>
                        <a:rPr kumimoji="0" lang="el-GR" sz="1800" b="1" i="0" u="none" strike="noStrike" cap="none" normalizeH="0" baseline="0" dirty="0" smtClean="0">
                          <a:ln>
                            <a:noFill/>
                          </a:ln>
                          <a:solidFill>
                            <a:srgbClr val="000000"/>
                          </a:solidFill>
                          <a:effectLst/>
                          <a:latin typeface="Arial" charset="0"/>
                          <a:cs typeface="Arial" charset="0"/>
                        </a:rPr>
                        <a:t>το Γνωστό</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r>
              <a:tr h="530474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Στόχοι:</a:t>
                      </a:r>
                    </a:p>
                    <a:p>
                      <a:pPr>
                        <a:buFont typeface="Arial" pitchFamily="34" charset="0"/>
                        <a:buChar char="•"/>
                      </a:pPr>
                      <a:r>
                        <a:rPr kumimoji="0" lang="el-GR" sz="1800" b="0" i="0" u="none" strike="noStrike" cap="none" normalizeH="0" baseline="0" dirty="0" smtClean="0">
                          <a:ln>
                            <a:noFill/>
                          </a:ln>
                          <a:solidFill>
                            <a:srgbClr val="000000"/>
                          </a:solidFill>
                          <a:effectLst/>
                          <a:latin typeface="+mn-lt"/>
                          <a:cs typeface="Arial" charset="0"/>
                        </a:rPr>
                        <a:t>  να </a:t>
                      </a:r>
                      <a:r>
                        <a:rPr kumimoji="0" lang="el-GR" sz="1800" b="0" i="0" u="none" strike="noStrike" kern="1200" cap="none" normalizeH="0" baseline="0" dirty="0" smtClean="0">
                          <a:ln>
                            <a:noFill/>
                          </a:ln>
                          <a:solidFill>
                            <a:schemeClr val="tx1"/>
                          </a:solidFill>
                          <a:effectLst/>
                          <a:latin typeface="+mn-lt"/>
                          <a:ea typeface="+mn-ea"/>
                          <a:cs typeface="+mn-cs"/>
                        </a:rPr>
                        <a:t>σ</a:t>
                      </a:r>
                      <a:r>
                        <a:rPr lang="el-GR" sz="1800" kern="1200" baseline="0" dirty="0" smtClean="0">
                          <a:solidFill>
                            <a:schemeClr val="tx1"/>
                          </a:solidFill>
                          <a:latin typeface="+mn-lt"/>
                          <a:ea typeface="+mn-ea"/>
                          <a:cs typeface="+mn-cs"/>
                        </a:rPr>
                        <a:t>υμμετέχουν στη συζήτηση, να διηγούνται εμπειρίες τους.</a:t>
                      </a:r>
                    </a:p>
                    <a:p>
                      <a:pPr>
                        <a:buFont typeface="Arial" pitchFamily="34" charset="0"/>
                        <a:buChar char="•"/>
                      </a:pPr>
                      <a:endParaRPr lang="el-GR" sz="1800" kern="1200" baseline="0" dirty="0" smtClean="0">
                        <a:solidFill>
                          <a:schemeClr val="tx1"/>
                        </a:solidFill>
                        <a:latin typeface="+mn-lt"/>
                        <a:ea typeface="+mn-ea"/>
                        <a:cs typeface="+mn-cs"/>
                      </a:endParaRPr>
                    </a:p>
                    <a:p>
                      <a:pPr>
                        <a:buFont typeface="Arial" pitchFamily="34" charset="0"/>
                        <a:buNone/>
                      </a:pPr>
                      <a:r>
                        <a:rPr lang="el-GR" sz="1800" b="1" kern="1200" baseline="0" dirty="0" smtClean="0">
                          <a:solidFill>
                            <a:schemeClr val="tx1"/>
                          </a:solidFill>
                          <a:latin typeface="+mn-lt"/>
                          <a:ea typeface="+mn-ea"/>
                          <a:cs typeface="+mn-cs"/>
                        </a:rPr>
                        <a:t>Εκπαιδευτικό υλικό:</a:t>
                      </a:r>
                    </a:p>
                    <a:p>
                      <a:pPr>
                        <a:buFont typeface="Arial" pitchFamily="34" charset="0"/>
                        <a:buChar char="•"/>
                      </a:pPr>
                      <a:r>
                        <a:rPr lang="el-GR" sz="1800" kern="1200" baseline="0" dirty="0" smtClean="0">
                          <a:solidFill>
                            <a:schemeClr val="tx1"/>
                          </a:solidFill>
                          <a:latin typeface="+mn-lt"/>
                          <a:ea typeface="+mn-ea"/>
                          <a:cs typeface="+mn-cs"/>
                        </a:rPr>
                        <a:t> η βαλίτσα του Καραγκιόζη</a:t>
                      </a:r>
                    </a:p>
                    <a:p>
                      <a:pPr>
                        <a:buFont typeface="Arial" pitchFamily="34" charset="0"/>
                        <a:buNone/>
                      </a:pPr>
                      <a:r>
                        <a:rPr lang="el-GR" sz="1800" kern="1200" baseline="0" dirty="0" smtClean="0">
                          <a:solidFill>
                            <a:schemeClr val="tx1"/>
                          </a:solidFill>
                          <a:latin typeface="+mn-lt"/>
                          <a:ea typeface="+mn-ea"/>
                          <a:cs typeface="+mn-cs"/>
                        </a:rPr>
                        <a:t>(εκδόσεις </a:t>
                      </a:r>
                      <a:r>
                        <a:rPr lang="en-US" sz="1800" kern="1200" baseline="0" dirty="0" smtClean="0">
                          <a:solidFill>
                            <a:schemeClr val="tx1"/>
                          </a:solidFill>
                          <a:latin typeface="+mn-lt"/>
                          <a:ea typeface="+mn-ea"/>
                          <a:cs typeface="+mn-cs"/>
                        </a:rPr>
                        <a:t> “Planet”- </a:t>
                      </a:r>
                      <a:r>
                        <a:rPr lang="el-GR" sz="1800" kern="1200" baseline="0" dirty="0" err="1" smtClean="0">
                          <a:solidFill>
                            <a:schemeClr val="tx1"/>
                          </a:solidFill>
                          <a:latin typeface="+mn-lt"/>
                          <a:ea typeface="+mn-ea"/>
                          <a:cs typeface="+mn-cs"/>
                        </a:rPr>
                        <a:t>Τοπάλης</a:t>
                      </a:r>
                      <a:r>
                        <a:rPr lang="el-GR" sz="1800" kern="1200" baseline="0" dirty="0" smtClean="0">
                          <a:solidFill>
                            <a:schemeClr val="tx1"/>
                          </a:solidFill>
                          <a:latin typeface="+mn-lt"/>
                          <a:ea typeface="+mn-ea"/>
                          <a:cs typeface="+mn-cs"/>
                        </a:rPr>
                        <a:t>).</a:t>
                      </a:r>
                    </a:p>
                    <a:p>
                      <a:pPr>
                        <a:buFont typeface="Arial" pitchFamily="34" charset="0"/>
                        <a:buNone/>
                      </a:pPr>
                      <a:endParaRPr kumimoji="0" lang="el-GR" sz="1800" b="0" i="0" u="none" strike="noStrike" cap="none" normalizeH="0" baseline="0" dirty="0" smtClean="0">
                        <a:ln>
                          <a:noFill/>
                        </a:ln>
                        <a:solidFill>
                          <a:srgbClr val="000000"/>
                        </a:solidFill>
                        <a:effectLst/>
                        <a:latin typeface="+mn-lt"/>
                        <a:cs typeface="Arial" charset="0"/>
                      </a:endParaRPr>
                    </a:p>
                    <a:p>
                      <a:pPr>
                        <a:buFont typeface="Arial" pitchFamily="34" charset="0"/>
                        <a:buNone/>
                      </a:pPr>
                      <a:endParaRPr kumimoji="0" lang="el-GR" sz="1800" b="0" i="0" u="none" strike="noStrike" cap="none" normalizeH="0" baseline="0" dirty="0" smtClean="0">
                        <a:ln>
                          <a:noFill/>
                        </a:ln>
                        <a:solidFill>
                          <a:srgbClr val="000000"/>
                        </a:solidFill>
                        <a:effectLst/>
                        <a:latin typeface="+mn-lt"/>
                        <a:cs typeface="Arial" charset="0"/>
                      </a:endParaRPr>
                    </a:p>
                    <a:p>
                      <a:pPr>
                        <a:buFont typeface="Arial" pitchFamily="34" charset="0"/>
                        <a:buNone/>
                      </a:pPr>
                      <a:endParaRPr kumimoji="0" lang="el-GR" sz="1800" b="0" i="0" u="none" strike="noStrike" cap="none" normalizeH="0" baseline="0" dirty="0" smtClean="0">
                        <a:ln>
                          <a:noFill/>
                        </a:ln>
                        <a:solidFill>
                          <a:srgbClr val="000000"/>
                        </a:solidFill>
                        <a:effectLst/>
                        <a:latin typeface="+mn-lt"/>
                        <a:cs typeface="Arial" charset="0"/>
                      </a:endParaRPr>
                    </a:p>
                    <a:p>
                      <a:pPr>
                        <a:buFont typeface="Arial" pitchFamily="34" charset="0"/>
                        <a:buNone/>
                      </a:pPr>
                      <a:endParaRPr kumimoji="0" lang="el-GR" sz="1800" b="0" i="0" u="none" strike="noStrike" cap="none" normalizeH="0" baseline="0" dirty="0" smtClean="0">
                        <a:ln>
                          <a:noFill/>
                        </a:ln>
                        <a:solidFill>
                          <a:srgbClr val="000000"/>
                        </a:solidFill>
                        <a:effectLst/>
                        <a:latin typeface="+mn-lt"/>
                        <a:cs typeface="Arial" charset="0"/>
                      </a:endParaRPr>
                    </a:p>
                    <a:p>
                      <a:pPr>
                        <a:buFont typeface="Arial" pitchFamily="34" charset="0"/>
                        <a:buNone/>
                      </a:pPr>
                      <a:endParaRPr kumimoji="0" lang="el-GR" sz="1800" b="0" i="0" u="none" strike="noStrike" cap="none" normalizeH="0" baseline="0" dirty="0" smtClean="0">
                        <a:ln>
                          <a:noFill/>
                        </a:ln>
                        <a:solidFill>
                          <a:srgbClr val="000000"/>
                        </a:solidFill>
                        <a:effectLst/>
                        <a:latin typeface="+mn-lt"/>
                        <a:cs typeface="Arial" charset="0"/>
                      </a:endParaRPr>
                    </a:p>
                    <a:p>
                      <a:pPr>
                        <a:buFont typeface="Arial" pitchFamily="34" charset="0"/>
                        <a:buNone/>
                      </a:pPr>
                      <a:endParaRPr kumimoji="0" lang="el-GR" sz="1800" b="0" i="0" u="none" strike="noStrike" cap="none" normalizeH="0" baseline="0" dirty="0" smtClean="0">
                        <a:ln>
                          <a:noFill/>
                        </a:ln>
                        <a:solidFill>
                          <a:srgbClr val="000000"/>
                        </a:solidFill>
                        <a:effectLst/>
                        <a:latin typeface="+mn-lt"/>
                        <a:cs typeface="Arial" charset="0"/>
                      </a:endParaRPr>
                    </a:p>
                    <a:p>
                      <a:pPr>
                        <a:buFont typeface="Arial" pitchFamily="34" charset="0"/>
                        <a:buNone/>
                      </a:pPr>
                      <a:endParaRPr kumimoji="0" lang="el-GR" sz="1800" b="0" i="0" u="none" strike="noStrike" cap="none" normalizeH="0" baseline="0" dirty="0" smtClean="0">
                        <a:ln>
                          <a:noFill/>
                        </a:ln>
                        <a:solidFill>
                          <a:srgbClr val="000000"/>
                        </a:solidFill>
                        <a:effectLst/>
                        <a:latin typeface="+mn-lt"/>
                        <a:cs typeface="Arial" charset="0"/>
                      </a:endParaRPr>
                    </a:p>
                    <a:p>
                      <a:pPr>
                        <a:buFont typeface="Arial" pitchFamily="34" charset="0"/>
                        <a:buNone/>
                      </a:pPr>
                      <a:r>
                        <a:rPr kumimoji="0" lang="el-GR" sz="1800" b="1" i="0" u="none" strike="noStrike" cap="none" normalizeH="0" baseline="0" dirty="0" smtClean="0">
                          <a:ln>
                            <a:noFill/>
                          </a:ln>
                          <a:solidFill>
                            <a:srgbClr val="000000"/>
                          </a:solidFill>
                          <a:effectLst/>
                          <a:latin typeface="+mn-lt"/>
                          <a:cs typeface="Arial" charset="0"/>
                        </a:rPr>
                        <a:t>Περιγραφή Δραστηριότητας: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Arial"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pic>
        <p:nvPicPr>
          <p:cNvPr id="8" name="7 - Εικόνα" descr="images (24).jpg"/>
          <p:cNvPicPr>
            <a:picLocks noChangeAspect="1"/>
          </p:cNvPicPr>
          <p:nvPr/>
        </p:nvPicPr>
        <p:blipFill>
          <a:blip r:embed="rId3" cstate="print"/>
          <a:stretch>
            <a:fillRect/>
          </a:stretch>
        </p:blipFill>
        <p:spPr>
          <a:xfrm>
            <a:off x="611560" y="2924944"/>
            <a:ext cx="2212027" cy="1656184"/>
          </a:xfrm>
          <a:prstGeom prst="rect">
            <a:avLst/>
          </a:prstGeom>
        </p:spPr>
      </p:pic>
      <p:pic>
        <p:nvPicPr>
          <p:cNvPr id="13" name="12 - Εικόνα" descr="100_8160.JPG"/>
          <p:cNvPicPr>
            <a:picLocks noChangeAspect="1"/>
          </p:cNvPicPr>
          <p:nvPr/>
        </p:nvPicPr>
        <p:blipFill>
          <a:blip r:embed="rId4" cstate="print"/>
          <a:stretch>
            <a:fillRect/>
          </a:stretch>
        </p:blipFill>
        <p:spPr>
          <a:xfrm>
            <a:off x="3419872" y="3573016"/>
            <a:ext cx="3816424" cy="2543647"/>
          </a:xfrm>
          <a:prstGeom prst="rect">
            <a:avLst/>
          </a:prstGeom>
        </p:spPr>
      </p:pic>
      <p:sp>
        <p:nvSpPr>
          <p:cNvPr id="37900" name="7 - Έλλειψη"/>
          <p:cNvSpPr>
            <a:spLocks noChangeArrowheads="1"/>
          </p:cNvSpPr>
          <p:nvPr/>
        </p:nvSpPr>
        <p:spPr bwMode="auto">
          <a:xfrm rot="8228296">
            <a:off x="6584130" y="4969127"/>
            <a:ext cx="2790825" cy="1506840"/>
          </a:xfrm>
          <a:prstGeom prst="ellipse">
            <a:avLst/>
          </a:prstGeom>
          <a:solidFill>
            <a:schemeClr val="bg1"/>
          </a:solidFill>
          <a:ln w="25400" algn="ctr">
            <a:solidFill>
              <a:srgbClr val="385D8A"/>
            </a:solidFill>
            <a:round/>
            <a:headEnd/>
            <a:tailEnd/>
          </a:ln>
        </p:spPr>
        <p:txBody>
          <a:bodyPr rot="10800000" anchor="ctr"/>
          <a:lstStyle/>
          <a:p>
            <a:pPr algn="ctr"/>
            <a:r>
              <a:rPr lang="el-GR" b="1" dirty="0" smtClean="0"/>
              <a:t>Η ΒΑΛΙΤΣΑ ΤΟΥ ΚΑΡΑΓΚΙΟΖΗ</a:t>
            </a:r>
            <a:endParaRPr lang="el-GR" b="1" dirty="0"/>
          </a:p>
        </p:txBody>
      </p:sp>
      <p:pic>
        <p:nvPicPr>
          <p:cNvPr id="14" name="13 - Εικόνα" descr="100_8275.JPG"/>
          <p:cNvPicPr>
            <a:picLocks noChangeAspect="1"/>
          </p:cNvPicPr>
          <p:nvPr/>
        </p:nvPicPr>
        <p:blipFill>
          <a:blip r:embed="rId5" cstate="print"/>
          <a:stretch>
            <a:fillRect/>
          </a:stretch>
        </p:blipFill>
        <p:spPr>
          <a:xfrm>
            <a:off x="4788024" y="980728"/>
            <a:ext cx="3816424" cy="2543647"/>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698" name="Group 2"/>
          <p:cNvGraphicFramePr>
            <a:graphicFrameLocks noGrp="1"/>
          </p:cNvGraphicFramePr>
          <p:nvPr>
            <p:ph sz="half" idx="4294967295"/>
          </p:nvPr>
        </p:nvGraphicFramePr>
        <p:xfrm>
          <a:off x="467544" y="428625"/>
          <a:ext cx="8208912" cy="6240735"/>
        </p:xfrm>
        <a:graphic>
          <a:graphicData uri="http://schemas.openxmlformats.org/drawingml/2006/table">
            <a:tbl>
              <a:tblPr/>
              <a:tblGrid>
                <a:gridCol w="4105223"/>
                <a:gridCol w="4103689"/>
              </a:tblGrid>
              <a:tr h="499895">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mn-lt"/>
                          <a:cs typeface="Arial" charset="0"/>
                        </a:rPr>
                        <a:t>Βιώνοντας το Νέο</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3F7835"/>
                    </a:solidFill>
                  </a:tcPr>
                </a:tc>
                <a:tc hMerge="1">
                  <a:txBody>
                    <a:bodyPr/>
                    <a:lstStyle/>
                    <a:p>
                      <a:endParaRPr lang="el-GR"/>
                    </a:p>
                  </a:txBody>
                  <a:tcPr/>
                </a:tc>
              </a:tr>
              <a:tr h="574084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rgbClr val="000000"/>
                          </a:solidFill>
                          <a:effectLst/>
                          <a:latin typeface="+mn-lt"/>
                          <a:cs typeface="Arial" charset="0"/>
                        </a:rPr>
                        <a:t>Στόχοι:  </a:t>
                      </a:r>
                    </a:p>
                    <a:p>
                      <a:pPr>
                        <a:buFont typeface="Arial" pitchFamily="34" charset="0"/>
                        <a:buChar char="•"/>
                      </a:pPr>
                      <a:r>
                        <a:rPr kumimoji="0" lang="el-GR" sz="1800" b="0" i="0" u="none" strike="noStrike" cap="none" normalizeH="0" baseline="0" dirty="0" smtClean="0">
                          <a:ln>
                            <a:noFill/>
                          </a:ln>
                          <a:solidFill>
                            <a:srgbClr val="000000"/>
                          </a:solidFill>
                          <a:effectLst/>
                          <a:latin typeface="Arial" charset="0"/>
                          <a:cs typeface="Arial" charset="0"/>
                        </a:rPr>
                        <a:t> </a:t>
                      </a:r>
                      <a:r>
                        <a:rPr kumimoji="0" lang="el-GR" sz="1800" b="0" i="0" u="none" strike="noStrike" cap="none" normalizeH="0" baseline="0" dirty="0" smtClean="0">
                          <a:ln>
                            <a:noFill/>
                          </a:ln>
                          <a:solidFill>
                            <a:srgbClr val="000000"/>
                          </a:solidFill>
                          <a:effectLst/>
                          <a:latin typeface="+mn-lt"/>
                          <a:cs typeface="Arial" charset="0"/>
                        </a:rPr>
                        <a:t>να </a:t>
                      </a:r>
                      <a:r>
                        <a:rPr kumimoji="0" lang="el-GR" sz="1800" b="0" i="0" u="none" strike="noStrike" kern="1200" cap="none" normalizeH="0" baseline="0" dirty="0" smtClean="0">
                          <a:ln>
                            <a:noFill/>
                          </a:ln>
                          <a:solidFill>
                            <a:schemeClr val="tx1"/>
                          </a:solidFill>
                          <a:effectLst/>
                          <a:latin typeface="+mn-lt"/>
                          <a:ea typeface="+mn-ea"/>
                          <a:cs typeface="+mn-cs"/>
                        </a:rPr>
                        <a:t>α</a:t>
                      </a:r>
                      <a:r>
                        <a:rPr lang="el-GR" sz="1800" kern="1200" baseline="0" dirty="0" smtClean="0">
                          <a:solidFill>
                            <a:schemeClr val="tx1"/>
                          </a:solidFill>
                          <a:latin typeface="+mn-lt"/>
                          <a:ea typeface="+mn-ea"/>
                          <a:cs typeface="+mn-cs"/>
                        </a:rPr>
                        <a:t>ποκτούν μία πρώτη επαφή με την προέλευση και την ιστορία του ήρωα</a:t>
                      </a:r>
                    </a:p>
                    <a:p>
                      <a:pPr>
                        <a:buFont typeface="Arial" pitchFamily="34" charset="0"/>
                        <a:buChar char="•"/>
                      </a:pPr>
                      <a:r>
                        <a:rPr lang="el-GR" sz="1800" kern="1200" baseline="0" dirty="0" smtClean="0">
                          <a:solidFill>
                            <a:schemeClr val="tx1"/>
                          </a:solidFill>
                          <a:latin typeface="+mn-lt"/>
                          <a:ea typeface="+mn-ea"/>
                          <a:cs typeface="+mn-cs"/>
                        </a:rPr>
                        <a:t> να γνωρίσουν τους ήρωες της παράστασης.</a:t>
                      </a:r>
                    </a:p>
                    <a:p>
                      <a:pPr>
                        <a:buFont typeface="Arial" pitchFamily="34" charset="0"/>
                        <a:buChar char="•"/>
                      </a:pPr>
                      <a:endParaRPr kumimoji="0" lang="el-GR" sz="1800" b="0" i="0" u="none" strike="noStrike" kern="1200" cap="none" normalizeH="0" baseline="0" dirty="0" smtClean="0">
                        <a:ln>
                          <a:noFill/>
                        </a:ln>
                        <a:solidFill>
                          <a:schemeClr val="tx1"/>
                        </a:solidFill>
                        <a:effectLst/>
                        <a:latin typeface="+mn-lt"/>
                        <a:ea typeface="+mn-ea"/>
                        <a:cs typeface="+mn-cs"/>
                      </a:endParaRPr>
                    </a:p>
                    <a:p>
                      <a:pPr>
                        <a:buFont typeface="Arial" pitchFamily="34" charset="0"/>
                        <a:buNone/>
                      </a:pPr>
                      <a:r>
                        <a:rPr kumimoji="0" lang="el-GR" sz="1800" b="1" i="0" u="none" strike="noStrike" kern="1200" cap="none" normalizeH="0" baseline="0" dirty="0" smtClean="0">
                          <a:ln>
                            <a:noFill/>
                          </a:ln>
                          <a:solidFill>
                            <a:schemeClr val="tx1"/>
                          </a:solidFill>
                          <a:effectLst/>
                          <a:latin typeface="+mn-lt"/>
                          <a:ea typeface="+mn-ea"/>
                          <a:cs typeface="+mn-cs"/>
                        </a:rPr>
                        <a:t>Εκπαιδευτικό υλικό:</a:t>
                      </a:r>
                    </a:p>
                    <a:p>
                      <a:pPr>
                        <a:buFont typeface="Arial" pitchFamily="34" charset="0"/>
                        <a:buChar char="•"/>
                      </a:pPr>
                      <a:r>
                        <a:rPr kumimoji="0" lang="el-GR" sz="1800" b="0" i="0" u="none" strike="noStrike" kern="1200" cap="none" normalizeH="0" baseline="0" dirty="0" smtClean="0">
                          <a:ln>
                            <a:noFill/>
                          </a:ln>
                          <a:solidFill>
                            <a:schemeClr val="tx1"/>
                          </a:solidFill>
                          <a:effectLst/>
                          <a:latin typeface="+mn-lt"/>
                          <a:ea typeface="+mn-ea"/>
                          <a:cs typeface="+mn-cs"/>
                        </a:rPr>
                        <a:t> Η/Υ</a:t>
                      </a:r>
                    </a:p>
                    <a:p>
                      <a:pPr>
                        <a:buFont typeface="Arial" pitchFamily="34" charset="0"/>
                        <a:buNone/>
                      </a:pPr>
                      <a:endParaRPr kumimoji="0" lang="el-GR" sz="1800" b="0" i="0" u="none" strike="noStrike" kern="1200" cap="none" normalizeH="0" baseline="0" dirty="0" smtClean="0">
                        <a:ln>
                          <a:noFill/>
                        </a:ln>
                        <a:solidFill>
                          <a:schemeClr val="tx1"/>
                        </a:solidFill>
                        <a:effectLst/>
                        <a:latin typeface="+mn-lt"/>
                        <a:ea typeface="+mn-ea"/>
                        <a:cs typeface="+mn-cs"/>
                      </a:endParaRPr>
                    </a:p>
                    <a:p>
                      <a:pPr>
                        <a:buFont typeface="Arial" pitchFamily="34" charset="0"/>
                        <a:buNone/>
                      </a:pPr>
                      <a:endParaRPr kumimoji="0" lang="el-GR" sz="1800" b="0" i="0" u="none" strike="noStrike" kern="1200" cap="none" normalizeH="0" baseline="0" dirty="0" smtClean="0">
                        <a:ln>
                          <a:noFill/>
                        </a:ln>
                        <a:solidFill>
                          <a:schemeClr val="tx1"/>
                        </a:solidFill>
                        <a:effectLst/>
                        <a:latin typeface="+mn-lt"/>
                        <a:ea typeface="+mn-ea"/>
                        <a:cs typeface="+mn-cs"/>
                      </a:endParaRPr>
                    </a:p>
                    <a:p>
                      <a:pPr>
                        <a:buFont typeface="Arial" pitchFamily="34" charset="0"/>
                        <a:buNone/>
                      </a:pPr>
                      <a:endParaRPr kumimoji="0" lang="el-GR" sz="1800" b="0" i="0" u="none" strike="noStrike" kern="1200" cap="none" normalizeH="0" baseline="0" dirty="0" smtClean="0">
                        <a:ln>
                          <a:noFill/>
                        </a:ln>
                        <a:solidFill>
                          <a:schemeClr val="tx1"/>
                        </a:solidFill>
                        <a:effectLst/>
                        <a:latin typeface="+mn-lt"/>
                        <a:ea typeface="+mn-ea"/>
                        <a:cs typeface="+mn-cs"/>
                      </a:endParaRPr>
                    </a:p>
                    <a:p>
                      <a:pPr>
                        <a:buFont typeface="Arial" pitchFamily="34" charset="0"/>
                        <a:buNone/>
                      </a:pPr>
                      <a:endParaRPr kumimoji="0" lang="el-GR" sz="1800" b="0" i="0" u="none" strike="noStrike" kern="1200" cap="none" normalizeH="0" baseline="0" dirty="0" smtClean="0">
                        <a:ln>
                          <a:noFill/>
                        </a:ln>
                        <a:solidFill>
                          <a:schemeClr val="tx1"/>
                        </a:solidFill>
                        <a:effectLst/>
                        <a:latin typeface="+mn-lt"/>
                        <a:ea typeface="+mn-ea"/>
                        <a:cs typeface="+mn-cs"/>
                      </a:endParaRPr>
                    </a:p>
                    <a:p>
                      <a:pPr>
                        <a:buFont typeface="Arial" pitchFamily="34" charset="0"/>
                        <a:buNone/>
                      </a:pPr>
                      <a:endParaRPr kumimoji="0" lang="el-GR" sz="1800" b="0" i="0" u="none" strike="noStrike" kern="1200" cap="none" normalizeH="0" baseline="0" dirty="0" smtClean="0">
                        <a:ln>
                          <a:noFill/>
                        </a:ln>
                        <a:solidFill>
                          <a:schemeClr val="tx1"/>
                        </a:solidFill>
                        <a:effectLst/>
                        <a:latin typeface="+mn-lt"/>
                        <a:ea typeface="+mn-ea"/>
                        <a:cs typeface="+mn-cs"/>
                      </a:endParaRPr>
                    </a:p>
                    <a:p>
                      <a:pPr>
                        <a:buFont typeface="Arial" pitchFamily="34" charset="0"/>
                        <a:buChar char="•"/>
                      </a:pPr>
                      <a:r>
                        <a:rPr kumimoji="0" lang="el-GR" sz="1800" b="0" i="0" u="none" strike="noStrike" kern="1200" cap="none" normalizeH="0" baseline="0" dirty="0" smtClean="0">
                          <a:ln>
                            <a:noFill/>
                          </a:ln>
                          <a:solidFill>
                            <a:srgbClr val="000000"/>
                          </a:solidFill>
                          <a:effectLst/>
                          <a:latin typeface="Arial" charset="0"/>
                          <a:ea typeface="+mn-ea"/>
                          <a:cs typeface="Arial" charset="0"/>
                        </a:rPr>
                        <a:t> </a:t>
                      </a:r>
                      <a:r>
                        <a:rPr lang="en-US" sz="1800" i="0" kern="1200" baseline="0" dirty="0" smtClean="0">
                          <a:solidFill>
                            <a:schemeClr val="tx1"/>
                          </a:solidFill>
                          <a:latin typeface="+mn-lt"/>
                          <a:ea typeface="+mn-ea"/>
                          <a:cs typeface="+mn-cs"/>
                          <a:hlinkClick r:id="rId3"/>
                        </a:rPr>
                        <a:t>http</a:t>
                      </a:r>
                      <a:r>
                        <a:rPr lang="el-GR" sz="1800" i="0" kern="1200" baseline="0" dirty="0" smtClean="0">
                          <a:solidFill>
                            <a:schemeClr val="tx1"/>
                          </a:solidFill>
                          <a:latin typeface="+mn-lt"/>
                          <a:ea typeface="+mn-ea"/>
                          <a:cs typeface="+mn-cs"/>
                          <a:hlinkClick r:id="rId3"/>
                        </a:rPr>
                        <a:t>:</a:t>
                      </a:r>
                      <a:r>
                        <a:rPr lang="en-US" sz="1800" i="0" kern="1200" baseline="0" dirty="0" smtClean="0">
                          <a:solidFill>
                            <a:schemeClr val="tx1"/>
                          </a:solidFill>
                          <a:latin typeface="+mn-lt"/>
                          <a:ea typeface="+mn-ea"/>
                          <a:cs typeface="+mn-cs"/>
                          <a:hlinkClick r:id="rId3"/>
                        </a:rPr>
                        <a:t>//www.karagiozismuseum.gr</a:t>
                      </a:r>
                      <a:endParaRPr lang="en-US" sz="1800" i="0" kern="1200" baseline="0" dirty="0" smtClean="0">
                        <a:solidFill>
                          <a:schemeClr val="tx1"/>
                        </a:solidFill>
                        <a:latin typeface="+mn-lt"/>
                        <a:ea typeface="+mn-ea"/>
                        <a:cs typeface="+mn-cs"/>
                      </a:endParaRPr>
                    </a:p>
                    <a:p>
                      <a:pPr>
                        <a:buFont typeface="Arial" pitchFamily="34" charset="0"/>
                        <a:buChar char="•"/>
                      </a:pPr>
                      <a:r>
                        <a:rPr lang="en-US" sz="1800" u="sng" kern="1200" dirty="0" smtClean="0">
                          <a:solidFill>
                            <a:schemeClr val="tx1"/>
                          </a:solidFill>
                          <a:latin typeface="+mn-lt"/>
                          <a:ea typeface="+mn-ea"/>
                          <a:cs typeface="+mn-cs"/>
                          <a:hlinkClick r:id="rId4"/>
                        </a:rPr>
                        <a:t>http</a:t>
                      </a:r>
                      <a:r>
                        <a:rPr lang="el-GR" sz="1800" u="sng" kern="1200" dirty="0" smtClean="0">
                          <a:solidFill>
                            <a:schemeClr val="tx1"/>
                          </a:solidFill>
                          <a:latin typeface="+mn-lt"/>
                          <a:ea typeface="+mn-ea"/>
                          <a:cs typeface="+mn-cs"/>
                          <a:hlinkClick r:id="rId4"/>
                        </a:rPr>
                        <a:t>://</a:t>
                      </a:r>
                      <a:r>
                        <a:rPr lang="en-US" sz="1800" u="sng" kern="1200" dirty="0" smtClean="0">
                          <a:solidFill>
                            <a:schemeClr val="tx1"/>
                          </a:solidFill>
                          <a:latin typeface="+mn-lt"/>
                          <a:ea typeface="+mn-ea"/>
                          <a:cs typeface="+mn-cs"/>
                          <a:hlinkClick r:id="rId4"/>
                        </a:rPr>
                        <a:t>www</a:t>
                      </a:r>
                      <a:r>
                        <a:rPr lang="el-GR" sz="1800" u="sng" kern="1200" dirty="0" smtClean="0">
                          <a:solidFill>
                            <a:schemeClr val="tx1"/>
                          </a:solidFill>
                          <a:latin typeface="+mn-lt"/>
                          <a:ea typeface="+mn-ea"/>
                          <a:cs typeface="+mn-cs"/>
                          <a:hlinkClick r:id="rId4"/>
                        </a:rPr>
                        <a:t>.</a:t>
                      </a:r>
                      <a:r>
                        <a:rPr lang="en-US" sz="1800" u="sng" kern="1200" dirty="0" err="1" smtClean="0">
                          <a:solidFill>
                            <a:schemeClr val="tx1"/>
                          </a:solidFill>
                          <a:latin typeface="+mn-lt"/>
                          <a:ea typeface="+mn-ea"/>
                          <a:cs typeface="+mn-cs"/>
                          <a:hlinkClick r:id="rId4"/>
                        </a:rPr>
                        <a:t>youtube</a:t>
                      </a:r>
                      <a:r>
                        <a:rPr lang="el-GR" sz="1800" u="sng" kern="1200" dirty="0" smtClean="0">
                          <a:solidFill>
                            <a:schemeClr val="tx1"/>
                          </a:solidFill>
                          <a:latin typeface="+mn-lt"/>
                          <a:ea typeface="+mn-ea"/>
                          <a:cs typeface="+mn-cs"/>
                          <a:hlinkClick r:id="rId4"/>
                        </a:rPr>
                        <a:t>.</a:t>
                      </a:r>
                      <a:r>
                        <a:rPr lang="en-US" sz="1800" u="sng" kern="1200" dirty="0" smtClean="0">
                          <a:solidFill>
                            <a:schemeClr val="tx1"/>
                          </a:solidFill>
                          <a:latin typeface="+mn-lt"/>
                          <a:ea typeface="+mn-ea"/>
                          <a:cs typeface="+mn-cs"/>
                          <a:hlinkClick r:id="rId4"/>
                        </a:rPr>
                        <a:t>com</a:t>
                      </a:r>
                      <a:r>
                        <a:rPr lang="el-GR" sz="1800" u="sng" kern="1200" dirty="0" smtClean="0">
                          <a:solidFill>
                            <a:schemeClr val="tx1"/>
                          </a:solidFill>
                          <a:latin typeface="+mn-lt"/>
                          <a:ea typeface="+mn-ea"/>
                          <a:cs typeface="+mn-cs"/>
                          <a:hlinkClick r:id="rId4"/>
                        </a:rPr>
                        <a:t>/</a:t>
                      </a:r>
                      <a:r>
                        <a:rPr lang="en-US" sz="1800" u="sng" kern="1200" dirty="0" smtClean="0">
                          <a:solidFill>
                            <a:schemeClr val="tx1"/>
                          </a:solidFill>
                          <a:latin typeface="+mn-lt"/>
                          <a:ea typeface="+mn-ea"/>
                          <a:cs typeface="+mn-cs"/>
                          <a:hlinkClick r:id="rId4"/>
                        </a:rPr>
                        <a:t>watch</a:t>
                      </a:r>
                      <a:r>
                        <a:rPr lang="el-GR" sz="1800" u="sng" kern="1200" dirty="0" smtClean="0">
                          <a:solidFill>
                            <a:schemeClr val="tx1"/>
                          </a:solidFill>
                          <a:latin typeface="+mn-lt"/>
                          <a:ea typeface="+mn-ea"/>
                          <a:cs typeface="+mn-cs"/>
                          <a:hlinkClick r:id="rId4"/>
                        </a:rPr>
                        <a:t>?</a:t>
                      </a:r>
                      <a:r>
                        <a:rPr lang="en-US" sz="1800" u="sng" kern="1200" dirty="0" smtClean="0">
                          <a:solidFill>
                            <a:schemeClr val="tx1"/>
                          </a:solidFill>
                          <a:latin typeface="+mn-lt"/>
                          <a:ea typeface="+mn-ea"/>
                          <a:cs typeface="+mn-cs"/>
                          <a:hlinkClick r:id="rId4"/>
                        </a:rPr>
                        <a:t>v</a:t>
                      </a:r>
                      <a:r>
                        <a:rPr lang="el-GR" sz="1800" u="sng" kern="1200" dirty="0" smtClean="0">
                          <a:solidFill>
                            <a:schemeClr val="tx1"/>
                          </a:solidFill>
                          <a:latin typeface="+mn-lt"/>
                          <a:ea typeface="+mn-ea"/>
                          <a:cs typeface="+mn-cs"/>
                          <a:hlinkClick r:id="rId4"/>
                        </a:rPr>
                        <a:t>=</a:t>
                      </a:r>
                      <a:r>
                        <a:rPr lang="en-US" sz="1800" u="sng" kern="1200" dirty="0" err="1" smtClean="0">
                          <a:solidFill>
                            <a:schemeClr val="tx1"/>
                          </a:solidFill>
                          <a:latin typeface="+mn-lt"/>
                          <a:ea typeface="+mn-ea"/>
                          <a:cs typeface="+mn-cs"/>
                          <a:hlinkClick r:id="rId4"/>
                        </a:rPr>
                        <a:t>TMUPNQbqQO</a:t>
                      </a:r>
                      <a:r>
                        <a:rPr lang="el-GR" sz="1800" u="sng" kern="1200" dirty="0" smtClean="0">
                          <a:solidFill>
                            <a:schemeClr val="tx1"/>
                          </a:solidFill>
                          <a:latin typeface="+mn-lt"/>
                          <a:ea typeface="+mn-ea"/>
                          <a:cs typeface="+mn-cs"/>
                          <a:hlinkClick r:id="rId4"/>
                        </a:rPr>
                        <a:t>8</a:t>
                      </a:r>
                      <a:endParaRPr lang="en-US" sz="1800" kern="1200" dirty="0" smtClean="0">
                        <a:solidFill>
                          <a:schemeClr val="tx1"/>
                        </a:solidFill>
                        <a:latin typeface="+mn-lt"/>
                        <a:ea typeface="+mn-ea"/>
                        <a:cs typeface="+mn-cs"/>
                      </a:endParaRPr>
                    </a:p>
                    <a:p>
                      <a:pPr>
                        <a:buFont typeface="Arial" pitchFamily="34" charset="0"/>
                        <a:buChar char="•"/>
                      </a:pPr>
                      <a:r>
                        <a:rPr lang="en-US" sz="1800" u="sng" kern="1200" dirty="0" smtClean="0">
                          <a:solidFill>
                            <a:schemeClr val="tx1"/>
                          </a:solidFill>
                          <a:latin typeface="+mn-lt"/>
                          <a:ea typeface="+mn-ea"/>
                          <a:cs typeface="+mn-cs"/>
                          <a:hlinkClick r:id="rId5"/>
                        </a:rPr>
                        <a:t>http</a:t>
                      </a:r>
                      <a:r>
                        <a:rPr lang="el-GR" sz="1800" u="sng" kern="1200" dirty="0" smtClean="0">
                          <a:solidFill>
                            <a:schemeClr val="tx1"/>
                          </a:solidFill>
                          <a:latin typeface="+mn-lt"/>
                          <a:ea typeface="+mn-ea"/>
                          <a:cs typeface="+mn-cs"/>
                          <a:hlinkClick r:id="rId5"/>
                        </a:rPr>
                        <a:t>://</a:t>
                      </a:r>
                      <a:r>
                        <a:rPr lang="en-US" sz="1800" u="sng" kern="1200" dirty="0" smtClean="0">
                          <a:solidFill>
                            <a:schemeClr val="tx1"/>
                          </a:solidFill>
                          <a:latin typeface="+mn-lt"/>
                          <a:ea typeface="+mn-ea"/>
                          <a:cs typeface="+mn-cs"/>
                          <a:hlinkClick r:id="rId5"/>
                        </a:rPr>
                        <a:t>www</a:t>
                      </a:r>
                      <a:r>
                        <a:rPr lang="el-GR" sz="1800" u="sng" kern="1200" dirty="0" smtClean="0">
                          <a:solidFill>
                            <a:schemeClr val="tx1"/>
                          </a:solidFill>
                          <a:latin typeface="+mn-lt"/>
                          <a:ea typeface="+mn-ea"/>
                          <a:cs typeface="+mn-cs"/>
                          <a:hlinkClick r:id="rId5"/>
                        </a:rPr>
                        <a:t>.</a:t>
                      </a:r>
                      <a:r>
                        <a:rPr lang="en-US" sz="1800" u="sng" kern="1200" dirty="0" err="1" smtClean="0">
                          <a:solidFill>
                            <a:schemeClr val="tx1"/>
                          </a:solidFill>
                          <a:latin typeface="+mn-lt"/>
                          <a:ea typeface="+mn-ea"/>
                          <a:cs typeface="+mn-cs"/>
                          <a:hlinkClick r:id="rId5"/>
                        </a:rPr>
                        <a:t>youtube</a:t>
                      </a:r>
                      <a:r>
                        <a:rPr lang="el-GR" sz="1800" u="sng" kern="1200" dirty="0" smtClean="0">
                          <a:solidFill>
                            <a:schemeClr val="tx1"/>
                          </a:solidFill>
                          <a:latin typeface="+mn-lt"/>
                          <a:ea typeface="+mn-ea"/>
                          <a:cs typeface="+mn-cs"/>
                          <a:hlinkClick r:id="rId5"/>
                        </a:rPr>
                        <a:t>.</a:t>
                      </a:r>
                      <a:r>
                        <a:rPr lang="en-US" sz="1800" u="sng" kern="1200" dirty="0" smtClean="0">
                          <a:solidFill>
                            <a:schemeClr val="tx1"/>
                          </a:solidFill>
                          <a:latin typeface="+mn-lt"/>
                          <a:ea typeface="+mn-ea"/>
                          <a:cs typeface="+mn-cs"/>
                          <a:hlinkClick r:id="rId5"/>
                        </a:rPr>
                        <a:t>com</a:t>
                      </a:r>
                      <a:r>
                        <a:rPr lang="el-GR" sz="1800" u="sng" kern="1200" dirty="0" smtClean="0">
                          <a:solidFill>
                            <a:schemeClr val="tx1"/>
                          </a:solidFill>
                          <a:latin typeface="+mn-lt"/>
                          <a:ea typeface="+mn-ea"/>
                          <a:cs typeface="+mn-cs"/>
                          <a:hlinkClick r:id="rId5"/>
                        </a:rPr>
                        <a:t>/</a:t>
                      </a:r>
                      <a:r>
                        <a:rPr lang="en-US" sz="1800" u="sng" kern="1200" dirty="0" smtClean="0">
                          <a:solidFill>
                            <a:schemeClr val="tx1"/>
                          </a:solidFill>
                          <a:latin typeface="+mn-lt"/>
                          <a:ea typeface="+mn-ea"/>
                          <a:cs typeface="+mn-cs"/>
                          <a:hlinkClick r:id="rId5"/>
                        </a:rPr>
                        <a:t>watch</a:t>
                      </a:r>
                      <a:r>
                        <a:rPr lang="el-GR" sz="1800" u="sng" kern="1200" dirty="0" smtClean="0">
                          <a:solidFill>
                            <a:schemeClr val="tx1"/>
                          </a:solidFill>
                          <a:latin typeface="+mn-lt"/>
                          <a:ea typeface="+mn-ea"/>
                          <a:cs typeface="+mn-cs"/>
                          <a:hlinkClick r:id="rId5"/>
                        </a:rPr>
                        <a:t>?</a:t>
                      </a:r>
                      <a:r>
                        <a:rPr lang="en-US" sz="1800" u="sng" kern="1200" dirty="0" smtClean="0">
                          <a:solidFill>
                            <a:schemeClr val="tx1"/>
                          </a:solidFill>
                          <a:latin typeface="+mn-lt"/>
                          <a:ea typeface="+mn-ea"/>
                          <a:cs typeface="+mn-cs"/>
                          <a:hlinkClick r:id="rId5"/>
                        </a:rPr>
                        <a:t>v</a:t>
                      </a:r>
                      <a:r>
                        <a:rPr lang="el-GR" sz="1800" u="sng" kern="1200" dirty="0" smtClean="0">
                          <a:solidFill>
                            <a:schemeClr val="tx1"/>
                          </a:solidFill>
                          <a:latin typeface="+mn-lt"/>
                          <a:ea typeface="+mn-ea"/>
                          <a:cs typeface="+mn-cs"/>
                          <a:hlinkClick r:id="rId5"/>
                        </a:rPr>
                        <a:t>=1</a:t>
                      </a:r>
                      <a:r>
                        <a:rPr lang="en-US" sz="1800" u="sng" kern="1200" dirty="0" err="1" smtClean="0">
                          <a:solidFill>
                            <a:schemeClr val="tx1"/>
                          </a:solidFill>
                          <a:latin typeface="+mn-lt"/>
                          <a:ea typeface="+mn-ea"/>
                          <a:cs typeface="+mn-cs"/>
                          <a:hlinkClick r:id="rId5"/>
                        </a:rPr>
                        <a:t>TeZsLkQd</a:t>
                      </a:r>
                      <a:r>
                        <a:rPr lang="el-GR" sz="1800" u="sng" kern="1200" dirty="0" smtClean="0">
                          <a:solidFill>
                            <a:schemeClr val="tx1"/>
                          </a:solidFill>
                          <a:latin typeface="+mn-lt"/>
                          <a:ea typeface="+mn-ea"/>
                          <a:cs typeface="+mn-cs"/>
                          <a:hlinkClick r:id="rId5"/>
                        </a:rPr>
                        <a:t>4</a:t>
                      </a:r>
                      <a:endParaRPr lang="el-GR" sz="1800" kern="1200" dirty="0" smtClean="0">
                        <a:solidFill>
                          <a:schemeClr val="tx1"/>
                        </a:solidFill>
                        <a:latin typeface="+mn-lt"/>
                        <a:ea typeface="+mn-ea"/>
                        <a:cs typeface="+mn-cs"/>
                      </a:endParaRPr>
                    </a:p>
                    <a:p>
                      <a:pPr>
                        <a:buFont typeface="Arial" pitchFamily="34" charset="0"/>
                        <a:buNone/>
                      </a:pPr>
                      <a:endParaRPr kumimoji="0" lang="el-GR" sz="1800" b="0" i="0" u="none" strike="noStrike" kern="1200" cap="none" normalizeH="0" baseline="0" dirty="0" smtClean="0">
                        <a:ln>
                          <a:noFill/>
                        </a:ln>
                        <a:solidFill>
                          <a:srgbClr val="000000"/>
                        </a:solidFill>
                        <a:effectLst/>
                        <a:latin typeface="Arial" charset="0"/>
                        <a:ea typeface="+mn-ea"/>
                        <a:cs typeface="Arial" charset="0"/>
                      </a:endParaRPr>
                    </a:p>
                    <a:p>
                      <a:pPr>
                        <a:buFont typeface="Arial" pitchFamily="34" charset="0"/>
                        <a:buNone/>
                      </a:pPr>
                      <a:r>
                        <a:rPr kumimoji="0" lang="el-GR" sz="1800" b="1" i="0" u="none" strike="noStrike" kern="1200" cap="none" normalizeH="0" baseline="0" dirty="0" smtClean="0">
                          <a:ln>
                            <a:noFill/>
                          </a:ln>
                          <a:solidFill>
                            <a:srgbClr val="000000"/>
                          </a:solidFill>
                          <a:effectLst/>
                          <a:latin typeface="+mn-lt"/>
                          <a:ea typeface="+mn-ea"/>
                          <a:cs typeface="Arial" charset="0"/>
                        </a:rPr>
                        <a:t>Περιγραφή</a:t>
                      </a:r>
                      <a:r>
                        <a:rPr kumimoji="0" lang="en-US" sz="1800" b="1" i="0" u="none" strike="noStrike" kern="1200" cap="none" normalizeH="0" baseline="0" dirty="0" smtClean="0">
                          <a:ln>
                            <a:noFill/>
                          </a:ln>
                          <a:solidFill>
                            <a:srgbClr val="000000"/>
                          </a:solidFill>
                          <a:effectLst/>
                          <a:latin typeface="+mn-lt"/>
                          <a:ea typeface="+mn-ea"/>
                          <a:cs typeface="Arial" charset="0"/>
                        </a:rPr>
                        <a:t> </a:t>
                      </a:r>
                      <a:r>
                        <a:rPr kumimoji="0" lang="el-GR" sz="1800" b="1" i="0" u="none" strike="noStrike" kern="1200" cap="none" normalizeH="0" baseline="0" dirty="0" smtClean="0">
                          <a:ln>
                            <a:noFill/>
                          </a:ln>
                          <a:solidFill>
                            <a:srgbClr val="000000"/>
                          </a:solidFill>
                          <a:effectLst/>
                          <a:latin typeface="+mn-lt"/>
                          <a:ea typeface="+mn-ea"/>
                          <a:cs typeface="Arial" charset="0"/>
                        </a:rPr>
                        <a:t>Δραστηριότητας</a:t>
                      </a:r>
                      <a:r>
                        <a:rPr kumimoji="0" lang="el-GR" sz="1800" b="1" i="0" u="none" strike="noStrike" kern="1200" cap="none" normalizeH="0" baseline="0" dirty="0" smtClean="0">
                          <a:ln>
                            <a:noFill/>
                          </a:ln>
                          <a:solidFill>
                            <a:srgbClr val="000000"/>
                          </a:solidFill>
                          <a:effectLst/>
                          <a:latin typeface="Arial" charset="0"/>
                          <a:ea typeface="+mn-ea"/>
                          <a:cs typeface="Arial" charset="0"/>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Arial" charset="0"/>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l-GR" sz="1600" b="0" i="0" u="none" strike="noStrike" cap="none" normalizeH="0" baseline="0" dirty="0" smtClean="0">
                        <a:ln>
                          <a:noFill/>
                        </a:ln>
                        <a:solidFill>
                          <a:srgbClr val="000000"/>
                        </a:solidFill>
                        <a:effectLst/>
                        <a:latin typeface="Arial" charset="0"/>
                        <a:cs typeface="Arial"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pic>
        <p:nvPicPr>
          <p:cNvPr id="9" name="8 - Εικόνα" descr="100_8139.JPG"/>
          <p:cNvPicPr>
            <a:picLocks noChangeAspect="1"/>
          </p:cNvPicPr>
          <p:nvPr/>
        </p:nvPicPr>
        <p:blipFill>
          <a:blip r:embed="rId6" cstate="print"/>
          <a:stretch>
            <a:fillRect/>
          </a:stretch>
        </p:blipFill>
        <p:spPr>
          <a:xfrm>
            <a:off x="4716016" y="980728"/>
            <a:ext cx="3810000" cy="2539365"/>
          </a:xfrm>
          <a:prstGeom prst="rect">
            <a:avLst/>
          </a:prstGeom>
        </p:spPr>
      </p:pic>
      <p:pic>
        <p:nvPicPr>
          <p:cNvPr id="11" name="10 - Εικόνα" descr="100_8290.JPG"/>
          <p:cNvPicPr>
            <a:picLocks noChangeAspect="1"/>
          </p:cNvPicPr>
          <p:nvPr/>
        </p:nvPicPr>
        <p:blipFill>
          <a:blip r:embed="rId7" cstate="print"/>
          <a:stretch>
            <a:fillRect/>
          </a:stretch>
        </p:blipFill>
        <p:spPr>
          <a:xfrm>
            <a:off x="611561" y="3284984"/>
            <a:ext cx="1872208" cy="1152128"/>
          </a:xfrm>
          <a:prstGeom prst="rect">
            <a:avLst/>
          </a:prstGeom>
        </p:spPr>
      </p:pic>
      <p:pic>
        <p:nvPicPr>
          <p:cNvPr id="12" name="11 - Εικόνα" descr="100_8292.JPG"/>
          <p:cNvPicPr>
            <a:picLocks noChangeAspect="1"/>
          </p:cNvPicPr>
          <p:nvPr/>
        </p:nvPicPr>
        <p:blipFill>
          <a:blip r:embed="rId8" cstate="print"/>
          <a:stretch>
            <a:fillRect/>
          </a:stretch>
        </p:blipFill>
        <p:spPr>
          <a:xfrm>
            <a:off x="4716016" y="3645024"/>
            <a:ext cx="3816424" cy="2543647"/>
          </a:xfrm>
          <a:prstGeom prst="rect">
            <a:avLst/>
          </a:prstGeom>
        </p:spPr>
      </p:pic>
      <p:sp>
        <p:nvSpPr>
          <p:cNvPr id="6" name="7 - Έλλειψη"/>
          <p:cNvSpPr>
            <a:spLocks noChangeArrowheads="1"/>
          </p:cNvSpPr>
          <p:nvPr/>
        </p:nvSpPr>
        <p:spPr bwMode="auto">
          <a:xfrm rot="8228296">
            <a:off x="6728146" y="5113143"/>
            <a:ext cx="2790825" cy="1506840"/>
          </a:xfrm>
          <a:prstGeom prst="ellipse">
            <a:avLst/>
          </a:prstGeom>
          <a:solidFill>
            <a:schemeClr val="bg1"/>
          </a:solidFill>
          <a:ln w="25400" algn="ctr">
            <a:solidFill>
              <a:srgbClr val="385D8A"/>
            </a:solidFill>
            <a:round/>
            <a:headEnd/>
            <a:tailEnd/>
          </a:ln>
        </p:spPr>
        <p:txBody>
          <a:bodyPr rot="10800000" anchor="ctr"/>
          <a:lstStyle/>
          <a:p>
            <a:pPr algn="ctr"/>
            <a:r>
              <a:rPr lang="el-GR" sz="1600" b="1" dirty="0" smtClean="0"/>
              <a:t>Η ΙΣΤΟΡΙΑ ΤΟΥ ΚΑΡΑΓΚΙΟΖΗ, </a:t>
            </a:r>
          </a:p>
          <a:p>
            <a:pPr algn="ctr"/>
            <a:r>
              <a:rPr lang="el-GR" sz="1600" b="1" dirty="0" smtClean="0"/>
              <a:t>Η ΠΑΡΑΣΤΑΣΗ Ο Μ. ΑΛΕΞΑΝΔΡΟΣ ΚΑΙ ΤΟ ΚΑΤΑΡΑΜΕΝΟ ΦΙΔΙ</a:t>
            </a:r>
            <a:endParaRPr lang="el-GR" sz="1600" b="1" dirty="0"/>
          </a:p>
        </p:txBody>
      </p:sp>
      <p:pic>
        <p:nvPicPr>
          <p:cNvPr id="7" name="6 - Εικόνα" descr="d06daa6a709bf851e9ee021b92ea309683d2.png"/>
          <p:cNvPicPr>
            <a:picLocks noChangeAspect="1"/>
          </p:cNvPicPr>
          <p:nvPr/>
        </p:nvPicPr>
        <p:blipFill>
          <a:blip r:embed="rId9" cstate="print"/>
          <a:stretch>
            <a:fillRect/>
          </a:stretch>
        </p:blipFill>
        <p:spPr>
          <a:xfrm>
            <a:off x="2627784" y="3284985"/>
            <a:ext cx="1872208" cy="1152128"/>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946</TotalTime>
  <Words>2887</Words>
  <Application>Microsoft Office PowerPoint</Application>
  <PresentationFormat>Προβολή στην οθόνη (4:3)</PresentationFormat>
  <Paragraphs>1015</Paragraphs>
  <Slides>65</Slides>
  <Notes>18</Notes>
  <HiddenSlides>0</HiddenSlides>
  <MMClips>0</MMClips>
  <ScaleCrop>false</ScaleCrop>
  <HeadingPairs>
    <vt:vector size="4" baseType="variant">
      <vt:variant>
        <vt:lpstr>Θέμα</vt:lpstr>
      </vt:variant>
      <vt:variant>
        <vt:i4>1</vt:i4>
      </vt:variant>
      <vt:variant>
        <vt:lpstr>Τίτλοι διαφανειών</vt:lpstr>
      </vt:variant>
      <vt:variant>
        <vt:i4>65</vt:i4>
      </vt:variant>
    </vt:vector>
  </HeadingPairs>
  <TitlesOfParts>
    <vt:vector size="66" baseType="lpstr">
      <vt:lpstr>Θέμα του Office</vt:lpstr>
      <vt:lpstr>Πανεπιστήμιο Ιωαννίνων Σχολή Επιστημών Αγωγής Παιδαγωγικό Τμήμα Νηπιαγωγών</vt:lpstr>
      <vt:lpstr>Διαφάνεια 2</vt:lpstr>
      <vt:lpstr>Μαθησιακές Ενότητες</vt:lpstr>
      <vt:lpstr>ΑΞΙΟΛΟΓΗΣΗ </vt:lpstr>
      <vt:lpstr>ΜΑΘΗΣΙΑΚΗ ΕΝΟΤΗΤΑ 1 </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Διαφάνεια 16</vt:lpstr>
      <vt:lpstr>Διαφάνεια 17</vt:lpstr>
      <vt:lpstr>Διαφάνεια 18</vt:lpstr>
      <vt:lpstr>ΑΞΙΟΛΟΓΗΣΗ </vt:lpstr>
      <vt:lpstr>ΑΞΙΟΛΟΓΗΣΗ </vt:lpstr>
      <vt:lpstr>ΜΑΘΗΣΙΑΚΗ ΕΝΟΤΗΤΑ 2 </vt:lpstr>
      <vt:lpstr>Διαφάνεια 22</vt:lpstr>
      <vt:lpstr>Διαφάνεια 23</vt:lpstr>
      <vt:lpstr>Διαφάνεια 24</vt:lpstr>
      <vt:lpstr>Διαφάνεια 25</vt:lpstr>
      <vt:lpstr>Διαφάνεια 26</vt:lpstr>
      <vt:lpstr>Διαφάνεια 27</vt:lpstr>
      <vt:lpstr>Διαφάνεια 28</vt:lpstr>
      <vt:lpstr>Διαφάνεια 29</vt:lpstr>
      <vt:lpstr>Διαφάνεια 30</vt:lpstr>
      <vt:lpstr>Διαφάνεια 31</vt:lpstr>
      <vt:lpstr>Διαφάνεια 32</vt:lpstr>
      <vt:lpstr>Διαφάνεια 33</vt:lpstr>
      <vt:lpstr>Διαφάνεια 34</vt:lpstr>
      <vt:lpstr>Διαφάνεια 35</vt:lpstr>
      <vt:lpstr>ΑΞΙΟΛΟΓΗΣΗ </vt:lpstr>
      <vt:lpstr>ΑΞΙΟΛΟΓΗΣΗ </vt:lpstr>
      <vt:lpstr>ΜΑΘΗΣΙΑΚΗ ΕΝΟΤΗΤΑ 3 </vt:lpstr>
      <vt:lpstr>Διαφάνεια 39</vt:lpstr>
      <vt:lpstr>Διαφάνεια 40</vt:lpstr>
      <vt:lpstr>Διαφάνεια 41</vt:lpstr>
      <vt:lpstr>Διαφάνεια 42</vt:lpstr>
      <vt:lpstr>Διαφάνεια 43</vt:lpstr>
      <vt:lpstr>Διαφάνεια 44</vt:lpstr>
      <vt:lpstr>Διαφάνεια 45</vt:lpstr>
      <vt:lpstr>Διαφάνεια 46</vt:lpstr>
      <vt:lpstr>Διαφάνεια 47</vt:lpstr>
      <vt:lpstr>ΑΞΙΟΛΟΓΗΣΗ </vt:lpstr>
      <vt:lpstr>ΜΑΘΗΣΙΑΚΗ ΕΝΟΤΗΤΑ 4 </vt:lpstr>
      <vt:lpstr>Διαφάνεια 50</vt:lpstr>
      <vt:lpstr>Διαφάνεια 51</vt:lpstr>
      <vt:lpstr>Διαφάνεια 52</vt:lpstr>
      <vt:lpstr>Διαφάνεια 53</vt:lpstr>
      <vt:lpstr>Διαφάνεια 54</vt:lpstr>
      <vt:lpstr>Διαφάνεια 55</vt:lpstr>
      <vt:lpstr>Διαφάνεια 56</vt:lpstr>
      <vt:lpstr>Διαφάνεια 57</vt:lpstr>
      <vt:lpstr>Διαφάνεια 58</vt:lpstr>
      <vt:lpstr>Διαφάνεια 59</vt:lpstr>
      <vt:lpstr>Διαφάνεια 60</vt:lpstr>
      <vt:lpstr>ΑΞΙΟΛΟΓΗΣΗ </vt:lpstr>
      <vt:lpstr>ΜΙΑ ΕΚΘΕΣΗ ΣΤΟ 21ο  ΝΗΠΙΑΓΩΓΕΙΟ…</vt:lpstr>
      <vt:lpstr>Διαφάνεια 63</vt:lpstr>
      <vt:lpstr>Διαφάνεια 64</vt:lpstr>
      <vt:lpstr>Διαφάνεια 65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Ελένη</dc:creator>
  <cp:lastModifiedBy>NIKOS</cp:lastModifiedBy>
  <cp:revision>364</cp:revision>
  <dcterms:created xsi:type="dcterms:W3CDTF">2013-05-16T19:51:32Z</dcterms:created>
  <dcterms:modified xsi:type="dcterms:W3CDTF">2013-05-20T20:25:01Z</dcterms:modified>
</cp:coreProperties>
</file>