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1"/>
  </p:notesMasterIdLst>
  <p:sldIdLst>
    <p:sldId id="256" r:id="rId2"/>
    <p:sldId id="257" r:id="rId3"/>
    <p:sldId id="258" r:id="rId4"/>
    <p:sldId id="259" r:id="rId5"/>
    <p:sldId id="260" r:id="rId6"/>
    <p:sldId id="261"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l-GR"/>
          </a:p>
        </p:txBody>
      </p:sp>
      <p:sp>
        <p:nvSpPr>
          <p:cNvPr id="942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l-GR"/>
          </a:p>
        </p:txBody>
      </p:sp>
      <p:sp>
        <p:nvSpPr>
          <p:cNvPr id="327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42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942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l-GR"/>
          </a:p>
        </p:txBody>
      </p:sp>
      <p:sp>
        <p:nvSpPr>
          <p:cNvPr id="94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E8A2BAEA-0976-4630-9D2C-619BE70E19F6}"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0C6FA1F-69AD-4C5F-B6E6-90376B27D8CC}" type="slidenum">
              <a:rPr lang="el-GR"/>
              <a:pPr/>
              <a:t>1</a:t>
            </a:fld>
            <a:endParaRPr lang="el-G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A57E0B2D-9F28-4B19-8272-CC151520B4AC}" type="slidenum">
              <a:rPr lang="el-GR"/>
              <a:pPr/>
              <a:t>10</a:t>
            </a:fld>
            <a:endParaRPr lang="el-G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B5971CA-2111-46E8-A66D-871000EFD0DB}" type="slidenum">
              <a:rPr lang="el-GR"/>
              <a:pPr/>
              <a:t>11</a:t>
            </a:fld>
            <a:endParaRPr lang="el-G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D993B95F-59E6-46C4-A57A-B289A1CD41C7}" type="slidenum">
              <a:rPr lang="el-GR"/>
              <a:pPr/>
              <a:t>12</a:t>
            </a:fld>
            <a:endParaRPr lang="el-G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5269F6CC-5BA0-4A98-9F71-DD97D4BC1EA6}" type="slidenum">
              <a:rPr lang="el-GR"/>
              <a:pPr/>
              <a:t>13</a:t>
            </a:fld>
            <a:endParaRPr lang="el-G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D0BB0FD9-DB7B-46DA-B819-3B5EE1EA9F86}" type="slidenum">
              <a:rPr lang="el-GR"/>
              <a:pPr/>
              <a:t>14</a:t>
            </a:fld>
            <a:endParaRPr lang="el-G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C118CD40-0267-4132-8812-E0F8CDB8C84D}" type="slidenum">
              <a:rPr lang="el-GR"/>
              <a:pPr/>
              <a:t>15</a:t>
            </a:fld>
            <a:endParaRPr lang="el-G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D3C7DC5B-28FF-4111-9B3D-7AEF67DE0854}" type="slidenum">
              <a:rPr lang="el-GR"/>
              <a:pPr/>
              <a:t>16</a:t>
            </a:fld>
            <a:endParaRPr lang="el-G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3EB147F-008C-4C91-BD1D-51E150792F63}" type="slidenum">
              <a:rPr lang="el-GR"/>
              <a:pPr/>
              <a:t>17</a:t>
            </a:fld>
            <a:endParaRPr lang="el-G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DA7B54F-73FB-40A7-968F-EB6E4705B952}" type="slidenum">
              <a:rPr lang="el-GR"/>
              <a:pPr/>
              <a:t>18</a:t>
            </a:fld>
            <a:endParaRPr lang="el-GR"/>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181C798-7271-45AC-B419-45CA77DA0606}" type="slidenum">
              <a:rPr lang="el-GR"/>
              <a:pPr/>
              <a:t>19</a:t>
            </a:fld>
            <a:endParaRPr lang="el-GR"/>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CCC7FCD-5DAE-4AF9-86AD-008B7F8790B4}" type="slidenum">
              <a:rPr lang="el-GR"/>
              <a:pPr/>
              <a:t>2</a:t>
            </a:fld>
            <a:endParaRPr lang="el-G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FFC5B14-F7F8-45F1-B713-C9E75D8A6FCF}" type="slidenum">
              <a:rPr lang="el-GR"/>
              <a:pPr/>
              <a:t>20</a:t>
            </a:fld>
            <a:endParaRPr lang="el-G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E7ECC79-BA77-4383-8960-4BF168270403}" type="slidenum">
              <a:rPr lang="el-GR"/>
              <a:pPr/>
              <a:t>21</a:t>
            </a:fld>
            <a:endParaRPr lang="el-G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455C6C8-6C22-403F-9D8D-9BC8814E107E}" type="slidenum">
              <a:rPr lang="el-GR"/>
              <a:pPr/>
              <a:t>22</a:t>
            </a:fld>
            <a:endParaRPr lang="el-G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D5C41C5B-E0F2-4976-A500-68D52FECED6F}" type="slidenum">
              <a:rPr lang="el-GR"/>
              <a:pPr/>
              <a:t>23</a:t>
            </a:fld>
            <a:endParaRPr lang="el-GR"/>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B97D7596-4D74-42D0-8E3B-3D4EDF5ED690}" type="slidenum">
              <a:rPr lang="el-GR"/>
              <a:pPr/>
              <a:t>24</a:t>
            </a:fld>
            <a:endParaRPr lang="el-G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657CE743-9C19-4FF8-B480-84393CE895BA}" type="slidenum">
              <a:rPr lang="el-GR"/>
              <a:pPr/>
              <a:t>25</a:t>
            </a:fld>
            <a:endParaRPr lang="el-GR"/>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9E9DF2F-02EF-4B48-882D-3EA3AD0292C3}" type="slidenum">
              <a:rPr lang="el-GR"/>
              <a:pPr/>
              <a:t>26</a:t>
            </a:fld>
            <a:endParaRPr lang="el-G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A57583AA-CAC2-4A52-8178-C0E46B4AB16B}" type="slidenum">
              <a:rPr lang="el-GR"/>
              <a:pPr/>
              <a:t>27</a:t>
            </a:fld>
            <a:endParaRPr lang="el-GR"/>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0A38E1-353B-4223-AB9E-9C691F33EF66}" type="slidenum">
              <a:rPr lang="el-GR"/>
              <a:pPr/>
              <a:t>28</a:t>
            </a:fld>
            <a:endParaRPr lang="el-G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CB4C573B-3ED6-46FE-9F04-37CE344D6DFE}" type="slidenum">
              <a:rPr lang="el-GR"/>
              <a:pPr/>
              <a:t>29</a:t>
            </a:fld>
            <a:endParaRPr lang="el-GR"/>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5AD43EC-A30A-4298-9D6C-99E67D09ABE4}" type="slidenum">
              <a:rPr lang="el-GR"/>
              <a:pPr/>
              <a:t>3</a:t>
            </a:fld>
            <a:endParaRPr lang="el-G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FAB1978-729E-4A80-9495-98F4E6885988}" type="slidenum">
              <a:rPr lang="el-GR"/>
              <a:pPr/>
              <a:t>4</a:t>
            </a:fld>
            <a:endParaRPr lang="el-G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EFBDC49-E4B0-43CB-8295-C914EF40C6E0}" type="slidenum">
              <a:rPr lang="el-GR"/>
              <a:pPr/>
              <a:t>5</a:t>
            </a:fld>
            <a:endParaRPr lang="el-G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1D7FE00D-C4EA-46C6-B0A0-03A4CFAAAE12}" type="slidenum">
              <a:rPr lang="el-GR"/>
              <a:pPr/>
              <a:t>6</a:t>
            </a:fld>
            <a:endParaRPr lang="el-G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9EBD40E-328D-416D-A58C-19709F8B2EA5}" type="slidenum">
              <a:rPr lang="el-GR"/>
              <a:pPr/>
              <a:t>7</a:t>
            </a:fld>
            <a:endParaRPr lang="el-G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3AA397B1-23E2-403D-8D30-DFDF3DFD4BB3}" type="slidenum">
              <a:rPr lang="el-GR"/>
              <a:pPr/>
              <a:t>8</a:t>
            </a:fld>
            <a:endParaRPr lang="el-G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39A8746-63FB-4AF0-AB8E-A63E08B60631}" type="slidenum">
              <a:rPr lang="el-GR"/>
              <a:pPr/>
              <a:t>9</a:t>
            </a:fld>
            <a:endParaRPr lang="el-G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a:defRPr/>
            </a:pPr>
            <a:endParaRPr lang="el-GR" sz="2400"/>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a:defRPr/>
              </a:pPr>
              <a:endParaRPr lang="el-GR" sz="2400"/>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el-GR" sz="2400"/>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a:defRPr/>
              </a:pPr>
              <a:endParaRPr lang="el-GR" sz="2400"/>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el-GR" sz="2400"/>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l-GR"/>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a:defRPr/>
              </a:pPr>
              <a:endParaRPr lang="el-GR" sz="2400"/>
            </a:p>
          </p:txBody>
        </p:sp>
      </p:grpSp>
      <p:sp>
        <p:nvSpPr>
          <p:cNvPr id="5123" name="Rectangle 3"/>
          <p:cNvSpPr>
            <a:spLocks noGrp="1" noChangeArrowheads="1"/>
          </p:cNvSpPr>
          <p:nvPr>
            <p:ph type="ctrTitle"/>
          </p:nvPr>
        </p:nvSpPr>
        <p:spPr>
          <a:xfrm>
            <a:off x="762000" y="1371600"/>
            <a:ext cx="7696200" cy="2057400"/>
          </a:xfrm>
        </p:spPr>
        <p:txBody>
          <a:bodyPr/>
          <a:lstStyle>
            <a:lvl1pPr>
              <a:defRPr sz="5400"/>
            </a:lvl1pPr>
          </a:lstStyle>
          <a:p>
            <a:r>
              <a:rPr lang="el-GR"/>
              <a:t>Κάντε κλικ για επεξεργασία του τίτλου</a:t>
            </a:r>
          </a:p>
        </p:txBody>
      </p:sp>
      <p:sp>
        <p:nvSpPr>
          <p:cNvPr id="5124"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l-GR"/>
              <a:t>Κάντε κλικ για να επεξεργαστείτε τον υπότιτλο του υποδείγματος</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fld id="{96CCDEDC-6762-428A-BF2B-1C67FA143BE2}" type="datetime1">
              <a:rPr lang="el-GR"/>
              <a:pPr>
                <a:defRPr/>
              </a:pPr>
              <a:t>31/1/2013</a:t>
            </a:fld>
            <a:endParaRPr lang="el-GR"/>
          </a:p>
        </p:txBody>
      </p:sp>
      <p:sp>
        <p:nvSpPr>
          <p:cNvPr id="13" name="Rectangle 6"/>
          <p:cNvSpPr>
            <a:spLocks noGrp="1" noChangeArrowheads="1"/>
          </p:cNvSpPr>
          <p:nvPr>
            <p:ph type="ftr" sz="quarter" idx="11"/>
          </p:nvPr>
        </p:nvSpPr>
        <p:spPr/>
        <p:txBody>
          <a:bodyPr/>
          <a:lstStyle>
            <a:lvl1pPr>
              <a:defRPr smtClean="0"/>
            </a:lvl1pPr>
          </a:lstStyle>
          <a:p>
            <a:pPr>
              <a:defRPr/>
            </a:pPr>
            <a:r>
              <a:rPr lang="el-GR"/>
              <a:t>SAKELLARIOU MARIA</a:t>
            </a:r>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7C77D143-BC93-4E87-BDF8-0ED4ABB3B963}" type="slidenum">
              <a:rPr lang="el-GR"/>
              <a:pPr>
                <a:defRPr/>
              </a:pPr>
              <a:t>‹#›</a:t>
            </a:fld>
            <a:endParaRPr lang="el-G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A69485BB-99DA-4C87-829B-26F632C173A9}" type="datetime1">
              <a:rPr lang="el-GR"/>
              <a:pPr>
                <a:defRPr/>
              </a:pPr>
              <a:t>31/1/2013</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6" name="Rectangle 6"/>
          <p:cNvSpPr>
            <a:spLocks noGrp="1" noChangeArrowheads="1"/>
          </p:cNvSpPr>
          <p:nvPr>
            <p:ph type="sldNum" sz="quarter" idx="12"/>
          </p:nvPr>
        </p:nvSpPr>
        <p:spPr>
          <a:ln/>
        </p:spPr>
        <p:txBody>
          <a:bodyPr/>
          <a:lstStyle>
            <a:lvl1pPr>
              <a:defRPr/>
            </a:lvl1pPr>
          </a:lstStyle>
          <a:p>
            <a:pPr>
              <a:defRPr/>
            </a:pPr>
            <a:fld id="{48B7573B-BD45-4D59-8BD9-9A31B4FC21FF}" type="slidenum">
              <a:rPr lang="el-GR"/>
              <a:pPr>
                <a:defRPr/>
              </a:pPr>
              <a:t>‹#›</a:t>
            </a:fld>
            <a:endParaRPr lang="el-G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0"/>
            <a:ext cx="2057400" cy="5597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533400"/>
            <a:ext cx="6019800" cy="5597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4E85413D-DFA5-4489-A16F-1E12CC6F6BEA}" type="datetime1">
              <a:rPr lang="el-GR"/>
              <a:pPr>
                <a:defRPr/>
              </a:pPr>
              <a:t>31/1/2013</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6" name="Rectangle 6"/>
          <p:cNvSpPr>
            <a:spLocks noGrp="1" noChangeArrowheads="1"/>
          </p:cNvSpPr>
          <p:nvPr>
            <p:ph type="sldNum" sz="quarter" idx="12"/>
          </p:nvPr>
        </p:nvSpPr>
        <p:spPr>
          <a:ln/>
        </p:spPr>
        <p:txBody>
          <a:bodyPr/>
          <a:lstStyle>
            <a:lvl1pPr>
              <a:defRPr/>
            </a:lvl1pPr>
          </a:lstStyle>
          <a:p>
            <a:pPr>
              <a:defRPr/>
            </a:pPr>
            <a:fld id="{79B9B05B-43FF-4965-92B7-9377026D88C3}" type="slidenum">
              <a:rPr lang="el-GR"/>
              <a:pPr>
                <a:defRPr/>
              </a:pPr>
              <a:t>‹#›</a:t>
            </a:fld>
            <a:endParaRPr lang="el-G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96616ADE-B03C-4A93-8BCB-7FEF0E2C69B5}" type="datetime1">
              <a:rPr lang="el-GR"/>
              <a:pPr>
                <a:defRPr/>
              </a:pPr>
              <a:t>31/1/2013</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6" name="Rectangle 6"/>
          <p:cNvSpPr>
            <a:spLocks noGrp="1" noChangeArrowheads="1"/>
          </p:cNvSpPr>
          <p:nvPr>
            <p:ph type="sldNum" sz="quarter" idx="12"/>
          </p:nvPr>
        </p:nvSpPr>
        <p:spPr>
          <a:ln/>
        </p:spPr>
        <p:txBody>
          <a:bodyPr/>
          <a:lstStyle>
            <a:lvl1pPr>
              <a:defRPr/>
            </a:lvl1pPr>
          </a:lstStyle>
          <a:p>
            <a:pPr>
              <a:defRPr/>
            </a:pPr>
            <a:fld id="{470BC47B-5989-47FC-AFA2-27936FF8EA6D}" type="slidenum">
              <a:rPr lang="el-GR"/>
              <a:pPr>
                <a:defRPr/>
              </a:pPr>
              <a:t>‹#›</a:t>
            </a:fld>
            <a:endParaRPr lang="el-G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fld id="{24D591E1-6707-491F-86A1-F0A2557F1E9D}" type="datetime1">
              <a:rPr lang="el-GR"/>
              <a:pPr>
                <a:defRPr/>
              </a:pPr>
              <a:t>31/1/2013</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6" name="Rectangle 6"/>
          <p:cNvSpPr>
            <a:spLocks noGrp="1" noChangeArrowheads="1"/>
          </p:cNvSpPr>
          <p:nvPr>
            <p:ph type="sldNum" sz="quarter" idx="12"/>
          </p:nvPr>
        </p:nvSpPr>
        <p:spPr>
          <a:ln/>
        </p:spPr>
        <p:txBody>
          <a:bodyPr/>
          <a:lstStyle>
            <a:lvl1pPr>
              <a:defRPr/>
            </a:lvl1pPr>
          </a:lstStyle>
          <a:p>
            <a:pPr>
              <a:defRPr/>
            </a:pPr>
            <a:fld id="{CEDF99D6-FB15-4BD2-A306-9B7269F7D08D}" type="slidenum">
              <a:rPr lang="el-GR"/>
              <a:pPr>
                <a:defRPr/>
              </a:pPr>
              <a:t>‹#›</a:t>
            </a:fld>
            <a:endParaRPr lang="el-G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
          <p:cNvSpPr>
            <a:spLocks noGrp="1" noChangeArrowheads="1"/>
          </p:cNvSpPr>
          <p:nvPr>
            <p:ph type="dt" sz="half" idx="10"/>
          </p:nvPr>
        </p:nvSpPr>
        <p:spPr>
          <a:ln/>
        </p:spPr>
        <p:txBody>
          <a:bodyPr/>
          <a:lstStyle>
            <a:lvl1pPr>
              <a:defRPr/>
            </a:lvl1pPr>
          </a:lstStyle>
          <a:p>
            <a:pPr>
              <a:defRPr/>
            </a:pPr>
            <a:fld id="{9A4F9533-DC25-4F37-97B4-7EE48A6694F7}" type="datetime1">
              <a:rPr lang="el-GR"/>
              <a:pPr>
                <a:defRPr/>
              </a:pPr>
              <a:t>31/1/2013</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7" name="Rectangle 6"/>
          <p:cNvSpPr>
            <a:spLocks noGrp="1" noChangeArrowheads="1"/>
          </p:cNvSpPr>
          <p:nvPr>
            <p:ph type="sldNum" sz="quarter" idx="12"/>
          </p:nvPr>
        </p:nvSpPr>
        <p:spPr>
          <a:ln/>
        </p:spPr>
        <p:txBody>
          <a:bodyPr/>
          <a:lstStyle>
            <a:lvl1pPr>
              <a:defRPr/>
            </a:lvl1pPr>
          </a:lstStyle>
          <a:p>
            <a:pPr>
              <a:defRPr/>
            </a:pPr>
            <a:fld id="{E49AA63B-ECA2-44C6-BEBE-9FC97BE2AE8C}" type="slidenum">
              <a:rPr lang="el-GR"/>
              <a:pPr>
                <a:defRPr/>
              </a:pPr>
              <a:t>‹#›</a:t>
            </a:fld>
            <a:endParaRPr lang="el-G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
          <p:cNvSpPr>
            <a:spLocks noGrp="1" noChangeArrowheads="1"/>
          </p:cNvSpPr>
          <p:nvPr>
            <p:ph type="dt" sz="half" idx="10"/>
          </p:nvPr>
        </p:nvSpPr>
        <p:spPr>
          <a:ln/>
        </p:spPr>
        <p:txBody>
          <a:bodyPr/>
          <a:lstStyle>
            <a:lvl1pPr>
              <a:defRPr/>
            </a:lvl1pPr>
          </a:lstStyle>
          <a:p>
            <a:pPr>
              <a:defRPr/>
            </a:pPr>
            <a:fld id="{3CC10500-5A66-47C4-8F0E-A6AA49CBD0F6}" type="datetime1">
              <a:rPr lang="el-GR"/>
              <a:pPr>
                <a:defRPr/>
              </a:pPr>
              <a:t>31/1/2013</a:t>
            </a:fld>
            <a:endParaRPr lang="el-GR"/>
          </a:p>
        </p:txBody>
      </p:sp>
      <p:sp>
        <p:nvSpPr>
          <p:cNvPr id="8"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9" name="Rectangle 6"/>
          <p:cNvSpPr>
            <a:spLocks noGrp="1" noChangeArrowheads="1"/>
          </p:cNvSpPr>
          <p:nvPr>
            <p:ph type="sldNum" sz="quarter" idx="12"/>
          </p:nvPr>
        </p:nvSpPr>
        <p:spPr>
          <a:ln/>
        </p:spPr>
        <p:txBody>
          <a:bodyPr/>
          <a:lstStyle>
            <a:lvl1pPr>
              <a:defRPr/>
            </a:lvl1pPr>
          </a:lstStyle>
          <a:p>
            <a:pPr>
              <a:defRPr/>
            </a:pPr>
            <a:fld id="{5572120B-ECB5-4EF1-A4F2-5A5F3DA3F658}" type="slidenum">
              <a:rPr lang="el-GR"/>
              <a:pPr>
                <a:defRPr/>
              </a:pPr>
              <a:t>‹#›</a:t>
            </a:fld>
            <a:endParaRPr lang="el-G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4"/>
          <p:cNvSpPr>
            <a:spLocks noGrp="1" noChangeArrowheads="1"/>
          </p:cNvSpPr>
          <p:nvPr>
            <p:ph type="dt" sz="half" idx="10"/>
          </p:nvPr>
        </p:nvSpPr>
        <p:spPr>
          <a:ln/>
        </p:spPr>
        <p:txBody>
          <a:bodyPr/>
          <a:lstStyle>
            <a:lvl1pPr>
              <a:defRPr/>
            </a:lvl1pPr>
          </a:lstStyle>
          <a:p>
            <a:pPr>
              <a:defRPr/>
            </a:pPr>
            <a:fld id="{FA709461-1EA2-4C53-BF7B-AB7D2389490F}" type="datetime1">
              <a:rPr lang="el-GR"/>
              <a:pPr>
                <a:defRPr/>
              </a:pPr>
              <a:t>31/1/2013</a:t>
            </a:fld>
            <a:endParaRPr lang="el-GR"/>
          </a:p>
        </p:txBody>
      </p:sp>
      <p:sp>
        <p:nvSpPr>
          <p:cNvPr id="4"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5" name="Rectangle 6"/>
          <p:cNvSpPr>
            <a:spLocks noGrp="1" noChangeArrowheads="1"/>
          </p:cNvSpPr>
          <p:nvPr>
            <p:ph type="sldNum" sz="quarter" idx="12"/>
          </p:nvPr>
        </p:nvSpPr>
        <p:spPr>
          <a:ln/>
        </p:spPr>
        <p:txBody>
          <a:bodyPr/>
          <a:lstStyle>
            <a:lvl1pPr>
              <a:defRPr/>
            </a:lvl1pPr>
          </a:lstStyle>
          <a:p>
            <a:pPr>
              <a:defRPr/>
            </a:pPr>
            <a:fld id="{6A07B5CA-C017-4422-9D5C-CE78580B7BE3}" type="slidenum">
              <a:rPr lang="el-GR"/>
              <a:pPr>
                <a:defRPr/>
              </a:pPr>
              <a:t>‹#›</a:t>
            </a:fld>
            <a:endParaRPr lang="el-G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1D76BB0-B0D5-4A26-B173-6EC459085557}" type="datetime1">
              <a:rPr lang="el-GR"/>
              <a:pPr>
                <a:defRPr/>
              </a:pPr>
              <a:t>31/1/2013</a:t>
            </a:fld>
            <a:endParaRPr lang="el-GR"/>
          </a:p>
        </p:txBody>
      </p:sp>
      <p:sp>
        <p:nvSpPr>
          <p:cNvPr id="3"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4" name="Rectangle 6"/>
          <p:cNvSpPr>
            <a:spLocks noGrp="1" noChangeArrowheads="1"/>
          </p:cNvSpPr>
          <p:nvPr>
            <p:ph type="sldNum" sz="quarter" idx="12"/>
          </p:nvPr>
        </p:nvSpPr>
        <p:spPr>
          <a:ln/>
        </p:spPr>
        <p:txBody>
          <a:bodyPr/>
          <a:lstStyle>
            <a:lvl1pPr>
              <a:defRPr/>
            </a:lvl1pPr>
          </a:lstStyle>
          <a:p>
            <a:pPr>
              <a:defRPr/>
            </a:pPr>
            <a:fld id="{2F7FF2A1-C4DF-4CC7-8C56-030879A6D727}" type="slidenum">
              <a:rPr lang="el-GR"/>
              <a:pPr>
                <a:defRPr/>
              </a:pPr>
              <a:t>‹#›</a:t>
            </a:fld>
            <a:endParaRPr lang="el-G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fld id="{1AE97538-9F4D-4256-A530-273717A860B2}" type="datetime1">
              <a:rPr lang="el-GR"/>
              <a:pPr>
                <a:defRPr/>
              </a:pPr>
              <a:t>31/1/2013</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7" name="Rectangle 6"/>
          <p:cNvSpPr>
            <a:spLocks noGrp="1" noChangeArrowheads="1"/>
          </p:cNvSpPr>
          <p:nvPr>
            <p:ph type="sldNum" sz="quarter" idx="12"/>
          </p:nvPr>
        </p:nvSpPr>
        <p:spPr>
          <a:ln/>
        </p:spPr>
        <p:txBody>
          <a:bodyPr/>
          <a:lstStyle>
            <a:lvl1pPr>
              <a:defRPr/>
            </a:lvl1pPr>
          </a:lstStyle>
          <a:p>
            <a:pPr>
              <a:defRPr/>
            </a:pPr>
            <a:fld id="{3C4191FA-8106-41BB-9EB6-2630FAD02E86}" type="slidenum">
              <a:rPr lang="el-GR"/>
              <a:pPr>
                <a:defRPr/>
              </a:pPr>
              <a:t>‹#›</a:t>
            </a:fld>
            <a:endParaRPr lang="el-G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fld id="{D50449B0-60BD-4B32-AFBA-F2308645C2B1}" type="datetime1">
              <a:rPr lang="el-GR"/>
              <a:pPr>
                <a:defRPr/>
              </a:pPr>
              <a:t>31/1/2013</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SAKELLARIOU MARIA</a:t>
            </a:r>
          </a:p>
        </p:txBody>
      </p:sp>
      <p:sp>
        <p:nvSpPr>
          <p:cNvPr id="7" name="Rectangle 6"/>
          <p:cNvSpPr>
            <a:spLocks noGrp="1" noChangeArrowheads="1"/>
          </p:cNvSpPr>
          <p:nvPr>
            <p:ph type="sldNum" sz="quarter" idx="12"/>
          </p:nvPr>
        </p:nvSpPr>
        <p:spPr>
          <a:ln/>
        </p:spPr>
        <p:txBody>
          <a:bodyPr/>
          <a:lstStyle>
            <a:lvl1pPr>
              <a:defRPr/>
            </a:lvl1pPr>
          </a:lstStyle>
          <a:p>
            <a:pPr>
              <a:defRPr/>
            </a:pPr>
            <a:fld id="{C9BB9D23-ACFB-4EFA-9B73-4C0BA97C4D70}" type="slidenum">
              <a:rPr lang="el-GR"/>
              <a:pPr>
                <a:defRPr/>
              </a:pPr>
              <a:t>‹#›</a:t>
            </a:fld>
            <a:endParaRPr lang="el-G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4099"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100"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atin typeface="Arial" charset="0"/>
              </a:defRPr>
            </a:lvl1pPr>
          </a:lstStyle>
          <a:p>
            <a:pPr>
              <a:defRPr/>
            </a:pPr>
            <a:fld id="{C33C1D6D-93A0-413B-96C4-E54F47F6A4B5}" type="datetime1">
              <a:rPr lang="el-GR"/>
              <a:pPr>
                <a:defRPr/>
              </a:pPr>
              <a:t>31/1/2013</a:t>
            </a:fld>
            <a:endParaRPr lang="el-GR"/>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Arial" charset="0"/>
              </a:defRPr>
            </a:lvl1pPr>
          </a:lstStyle>
          <a:p>
            <a:pPr>
              <a:defRPr/>
            </a:pPr>
            <a:r>
              <a:rPr lang="el-GR"/>
              <a:t>SAKELLARIOU MARIA</a:t>
            </a:r>
          </a:p>
        </p:txBody>
      </p:sp>
      <p:sp>
        <p:nvSpPr>
          <p:cNvPr id="4102"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atin typeface="Arial" charset="0"/>
              </a:defRPr>
            </a:lvl1pPr>
          </a:lstStyle>
          <a:p>
            <a:pPr>
              <a:defRPr/>
            </a:pPr>
            <a:fld id="{4EB4C29E-F82B-44C6-916B-48550EF56D17}" type="slidenum">
              <a:rPr lang="el-GR"/>
              <a:pPr>
                <a:defRPr/>
              </a:pPr>
              <a:t>‹#›</a:t>
            </a:fld>
            <a:endParaRPr lang="el-GR"/>
          </a:p>
        </p:txBody>
      </p:sp>
      <p:grpSp>
        <p:nvGrpSpPr>
          <p:cNvPr id="1031" name="Group 7"/>
          <p:cNvGrpSpPr>
            <a:grpSpLocks/>
          </p:cNvGrpSpPr>
          <p:nvPr/>
        </p:nvGrpSpPr>
        <p:grpSpPr bwMode="auto">
          <a:xfrm>
            <a:off x="279400" y="152400"/>
            <a:ext cx="8686800" cy="1600200"/>
            <a:chOff x="176" y="96"/>
            <a:chExt cx="5472" cy="1008"/>
          </a:xfrm>
        </p:grpSpPr>
        <p:sp>
          <p:nvSpPr>
            <p:cNvPr id="4104"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l-GR"/>
            </a:p>
          </p:txBody>
        </p:sp>
        <p:sp>
          <p:nvSpPr>
            <p:cNvPr id="41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a:defRPr/>
              </a:pPr>
              <a:endParaRPr lang="el-GR" sz="2400"/>
            </a:p>
          </p:txBody>
        </p:sp>
        <p:sp>
          <p:nvSpPr>
            <p:cNvPr id="41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el-GR" sz="2400"/>
            </a:p>
          </p:txBody>
        </p:sp>
        <p:sp>
          <p:nvSpPr>
            <p:cNvPr id="41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a:defRPr/>
              </a:pPr>
              <a:endParaRPr lang="el-GR" sz="2400"/>
            </a:p>
          </p:txBody>
        </p:sp>
        <p:sp>
          <p:nvSpPr>
            <p:cNvPr id="41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a:defRPr/>
              </a:pPr>
              <a:endParaRPr lang="el-GR" sz="2400"/>
            </a:p>
          </p:txBody>
        </p:sp>
      </p:gr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Effect transition="in" filter="fade">
                                      <p:cBhvr>
                                        <p:cTn id="14" dur="500"/>
                                        <p:tgtEl>
                                          <p:spTgt spid="4099">
                                            <p:txEl>
                                              <p:pRg st="0" end="0"/>
                                            </p:txEl>
                                          </p:spTgt>
                                        </p:tgtEl>
                                      </p:cBhvr>
                                    </p:animEffect>
                                    <p:anim calcmode="lin" valueType="num">
                                      <p:cBhvr>
                                        <p:cTn id="15"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099">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4099">
                                            <p:txEl>
                                              <p:pRg st="1" end="1"/>
                                            </p:txEl>
                                          </p:spTgt>
                                        </p:tgtEl>
                                        <p:attrNameLst>
                                          <p:attrName>style.visibility</p:attrName>
                                        </p:attrNameLst>
                                      </p:cBhvr>
                                      <p:to>
                                        <p:strVal val="visible"/>
                                      </p:to>
                                    </p:set>
                                    <p:animEffect transition="in" filter="fade">
                                      <p:cBhvr>
                                        <p:cTn id="19" dur="500"/>
                                        <p:tgtEl>
                                          <p:spTgt spid="4099">
                                            <p:txEl>
                                              <p:pRg st="1" end="1"/>
                                            </p:txEl>
                                          </p:spTgt>
                                        </p:tgtEl>
                                      </p:cBhvr>
                                    </p:animEffect>
                                    <p:anim calcmode="lin" valueType="num">
                                      <p:cBhvr>
                                        <p:cTn id="20"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4099">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4099">
                                            <p:txEl>
                                              <p:pRg st="2" end="2"/>
                                            </p:txEl>
                                          </p:spTgt>
                                        </p:tgtEl>
                                        <p:attrNameLst>
                                          <p:attrName>style.visibility</p:attrName>
                                        </p:attrNameLst>
                                      </p:cBhvr>
                                      <p:to>
                                        <p:strVal val="visible"/>
                                      </p:to>
                                    </p:set>
                                    <p:animEffect transition="in" filter="fade">
                                      <p:cBhvr>
                                        <p:cTn id="24" dur="500"/>
                                        <p:tgtEl>
                                          <p:spTgt spid="4099">
                                            <p:txEl>
                                              <p:pRg st="2" end="2"/>
                                            </p:txEl>
                                          </p:spTgt>
                                        </p:tgtEl>
                                      </p:cBhvr>
                                    </p:animEffect>
                                    <p:anim calcmode="lin" valueType="num">
                                      <p:cBhvr>
                                        <p:cTn id="25"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4099">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4099">
                                            <p:txEl>
                                              <p:pRg st="3" end="3"/>
                                            </p:txEl>
                                          </p:spTgt>
                                        </p:tgtEl>
                                        <p:attrNameLst>
                                          <p:attrName>style.visibility</p:attrName>
                                        </p:attrNameLst>
                                      </p:cBhvr>
                                      <p:to>
                                        <p:strVal val="visible"/>
                                      </p:to>
                                    </p:set>
                                    <p:animEffect transition="in" filter="fade">
                                      <p:cBhvr>
                                        <p:cTn id="29" dur="500"/>
                                        <p:tgtEl>
                                          <p:spTgt spid="4099">
                                            <p:txEl>
                                              <p:pRg st="3" end="3"/>
                                            </p:txEl>
                                          </p:spTgt>
                                        </p:tgtEl>
                                      </p:cBhvr>
                                    </p:animEffect>
                                    <p:anim calcmode="lin" valueType="num">
                                      <p:cBhvr>
                                        <p:cTn id="30"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4099">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500"/>
                                        <p:tgtEl>
                                          <p:spTgt spid="4099">
                                            <p:txEl>
                                              <p:pRg st="4" end="4"/>
                                            </p:txEl>
                                          </p:spTgt>
                                        </p:tgtEl>
                                      </p:cBhvr>
                                    </p:animEffect>
                                    <p:anim calcmode="lin" valueType="num">
                                      <p:cBhvr>
                                        <p:cTn id="35"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4099">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tmplLst>
          <p:tmpl lvl="1">
            <p:tnLst>
              <p:par>
                <p:cTn presetID="44"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fade">
                      <p:cBhvr>
                        <p:cTn dur="500"/>
                        <p:tgtEl>
                          <p:spTgt spid="4099"/>
                        </p:tgtEl>
                      </p:cBhvr>
                    </p:animEffect>
                    <p:anim calcmode="lin" valueType="num">
                      <p:cBhvr>
                        <p:cTn dur="500" fill="hold"/>
                        <p:tgtEl>
                          <p:spTgt spid="4099"/>
                        </p:tgtEl>
                        <p:attrNameLst>
                          <p:attrName>ppt_x</p:attrName>
                        </p:attrNameLst>
                      </p:cBhvr>
                      <p:tavLst>
                        <p:tav tm="0">
                          <p:val>
                            <p:strVal val="#ppt_x"/>
                          </p:val>
                        </p:tav>
                        <p:tav tm="100000">
                          <p:val>
                            <p:strVal val="#ppt_x"/>
                          </p:val>
                        </p:tav>
                      </p:tavLst>
                    </p:anim>
                    <p:anim calcmode="lin" valueType="num">
                      <p:cBhvr>
                        <p:cTn dur="500" fill="hold"/>
                        <p:tgtEl>
                          <p:spTgt spid="4099"/>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fade">
                      <p:cBhvr>
                        <p:cTn dur="500"/>
                        <p:tgtEl>
                          <p:spTgt spid="4099"/>
                        </p:tgtEl>
                      </p:cBhvr>
                    </p:animEffect>
                    <p:anim calcmode="lin" valueType="num">
                      <p:cBhvr>
                        <p:cTn dur="500" fill="hold"/>
                        <p:tgtEl>
                          <p:spTgt spid="4099"/>
                        </p:tgtEl>
                        <p:attrNameLst>
                          <p:attrName>ppt_x</p:attrName>
                        </p:attrNameLst>
                      </p:cBhvr>
                      <p:tavLst>
                        <p:tav tm="0">
                          <p:val>
                            <p:strVal val="#ppt_x"/>
                          </p:val>
                        </p:tav>
                        <p:tav tm="100000">
                          <p:val>
                            <p:strVal val="#ppt_x"/>
                          </p:val>
                        </p:tav>
                      </p:tavLst>
                    </p:anim>
                    <p:anim calcmode="lin" valueType="num">
                      <p:cBhvr>
                        <p:cTn dur="500" fill="hold"/>
                        <p:tgtEl>
                          <p:spTgt spid="4099"/>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fade">
                      <p:cBhvr>
                        <p:cTn dur="500"/>
                        <p:tgtEl>
                          <p:spTgt spid="4099"/>
                        </p:tgtEl>
                      </p:cBhvr>
                    </p:animEffect>
                    <p:anim calcmode="lin" valueType="num">
                      <p:cBhvr>
                        <p:cTn dur="500" fill="hold"/>
                        <p:tgtEl>
                          <p:spTgt spid="4099"/>
                        </p:tgtEl>
                        <p:attrNameLst>
                          <p:attrName>ppt_x</p:attrName>
                        </p:attrNameLst>
                      </p:cBhvr>
                      <p:tavLst>
                        <p:tav tm="0">
                          <p:val>
                            <p:strVal val="#ppt_x"/>
                          </p:val>
                        </p:tav>
                        <p:tav tm="100000">
                          <p:val>
                            <p:strVal val="#ppt_x"/>
                          </p:val>
                        </p:tav>
                      </p:tavLst>
                    </p:anim>
                    <p:anim calcmode="lin" valueType="num">
                      <p:cBhvr>
                        <p:cTn dur="500" fill="hold"/>
                        <p:tgtEl>
                          <p:spTgt spid="4099"/>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fade">
                      <p:cBhvr>
                        <p:cTn dur="500"/>
                        <p:tgtEl>
                          <p:spTgt spid="4099"/>
                        </p:tgtEl>
                      </p:cBhvr>
                    </p:animEffect>
                    <p:anim calcmode="lin" valueType="num">
                      <p:cBhvr>
                        <p:cTn dur="500" fill="hold"/>
                        <p:tgtEl>
                          <p:spTgt spid="4099"/>
                        </p:tgtEl>
                        <p:attrNameLst>
                          <p:attrName>ppt_x</p:attrName>
                        </p:attrNameLst>
                      </p:cBhvr>
                      <p:tavLst>
                        <p:tav tm="0">
                          <p:val>
                            <p:strVal val="#ppt_x"/>
                          </p:val>
                        </p:tav>
                        <p:tav tm="100000">
                          <p:val>
                            <p:strVal val="#ppt_x"/>
                          </p:val>
                        </p:tav>
                      </p:tavLst>
                    </p:anim>
                    <p:anim calcmode="lin" valueType="num">
                      <p:cBhvr>
                        <p:cTn dur="500" fill="hold"/>
                        <p:tgtEl>
                          <p:spTgt spid="4099"/>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fade">
                      <p:cBhvr>
                        <p:cTn dur="500"/>
                        <p:tgtEl>
                          <p:spTgt spid="4099"/>
                        </p:tgtEl>
                      </p:cBhvr>
                    </p:animEffect>
                    <p:anim calcmode="lin" valueType="num">
                      <p:cBhvr>
                        <p:cTn dur="500" fill="hold"/>
                        <p:tgtEl>
                          <p:spTgt spid="4099"/>
                        </p:tgtEl>
                        <p:attrNameLst>
                          <p:attrName>ppt_x</p:attrName>
                        </p:attrNameLst>
                      </p:cBhvr>
                      <p:tavLst>
                        <p:tav tm="0">
                          <p:val>
                            <p:strVal val="#ppt_x"/>
                          </p:val>
                        </p:tav>
                        <p:tav tm="100000">
                          <p:val>
                            <p:strVal val="#ppt_x"/>
                          </p:val>
                        </p:tav>
                      </p:tavLst>
                    </p:anim>
                    <p:anim calcmode="lin" valueType="num">
                      <p:cBhvr>
                        <p:cTn dur="500" fill="hold"/>
                        <p:tgtEl>
                          <p:spTgt spid="4099"/>
                        </p:tgtEl>
                        <p:attrNameLst>
                          <p:attrName>ppt_y</p:attrName>
                        </p:attrNameLst>
                      </p:cBhvr>
                      <p:tavLst>
                        <p:tav tm="0">
                          <p:val>
                            <p:strVal val="#ppt_y+.05"/>
                          </p:val>
                        </p:tav>
                        <p:tav tm="100000">
                          <p:val>
                            <p:strVal val="#ppt_y"/>
                          </p:val>
                        </p:tav>
                      </p:tavLst>
                    </p:anim>
                  </p:childTnLst>
                </p:cTn>
              </p:par>
            </p:tnLst>
          </p:tmpl>
        </p:tmplLst>
      </p:bldP>
    </p:bldLst>
  </p:timing>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isak@cc.uoi.g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1905000"/>
            <a:ext cx="7696200" cy="685800"/>
          </a:xfrm>
        </p:spPr>
        <p:txBody>
          <a:bodyPr/>
          <a:lstStyle/>
          <a:p>
            <a:pPr algn="ctr" eaLnBrk="1" hangingPunct="1"/>
            <a:r>
              <a:rPr lang="el-GR" b="1" smtClean="0">
                <a:solidFill>
                  <a:schemeClr val="folHlink"/>
                </a:solidFill>
              </a:rPr>
              <a:t>Απολογισμός  Συνεδρίου</a:t>
            </a:r>
          </a:p>
        </p:txBody>
      </p:sp>
      <p:sp>
        <p:nvSpPr>
          <p:cNvPr id="3075" name="Rectangle 3"/>
          <p:cNvSpPr>
            <a:spLocks noGrp="1" noChangeArrowheads="1"/>
          </p:cNvSpPr>
          <p:nvPr>
            <p:ph type="subTitle" idx="1"/>
          </p:nvPr>
        </p:nvSpPr>
        <p:spPr/>
        <p:txBody>
          <a:bodyPr/>
          <a:lstStyle/>
          <a:p>
            <a:pPr algn="ctr" eaLnBrk="1" hangingPunct="1">
              <a:lnSpc>
                <a:spcPct val="80000"/>
              </a:lnSpc>
            </a:pPr>
            <a:r>
              <a:rPr lang="el-GR" sz="2000" b="1" smtClean="0">
                <a:solidFill>
                  <a:schemeClr val="bg2"/>
                </a:solidFill>
                <a:latin typeface="Times New Roman" pitchFamily="18" charset="0"/>
              </a:rPr>
              <a:t>ΜΑΡΙΑ ΣΑΚΕΛΛΑΡΙΟΥ </a:t>
            </a:r>
          </a:p>
          <a:p>
            <a:pPr algn="ctr" eaLnBrk="1" hangingPunct="1">
              <a:lnSpc>
                <a:spcPct val="80000"/>
              </a:lnSpc>
            </a:pPr>
            <a:r>
              <a:rPr lang="el-GR" sz="2000" b="1" smtClean="0">
                <a:solidFill>
                  <a:schemeClr val="bg2"/>
                </a:solidFill>
                <a:latin typeface="Times New Roman" pitchFamily="18" charset="0"/>
              </a:rPr>
              <a:t>Επίκουρος Καθηγήτρια Π.Τ.Ν. </a:t>
            </a:r>
            <a:br>
              <a:rPr lang="el-GR" sz="2000" b="1" smtClean="0">
                <a:solidFill>
                  <a:schemeClr val="bg2"/>
                </a:solidFill>
                <a:latin typeface="Times New Roman" pitchFamily="18" charset="0"/>
              </a:rPr>
            </a:br>
            <a:r>
              <a:rPr lang="el-GR" sz="2000" b="1" smtClean="0">
                <a:solidFill>
                  <a:schemeClr val="bg2"/>
                </a:solidFill>
                <a:latin typeface="Times New Roman" pitchFamily="18" charset="0"/>
              </a:rPr>
              <a:t>Πανεπιστήμιο Ιωαννίνων</a:t>
            </a:r>
          </a:p>
          <a:p>
            <a:pPr algn="ctr" eaLnBrk="1" hangingPunct="1">
              <a:lnSpc>
                <a:spcPct val="80000"/>
              </a:lnSpc>
            </a:pPr>
            <a:r>
              <a:rPr lang="el-GR" sz="2000" b="1" smtClean="0">
                <a:solidFill>
                  <a:schemeClr val="bg2"/>
                </a:solidFill>
                <a:latin typeface="Times New Roman" pitchFamily="18" charset="0"/>
              </a:rPr>
              <a:t/>
            </a:r>
            <a:br>
              <a:rPr lang="el-GR" sz="2000" b="1" smtClean="0">
                <a:solidFill>
                  <a:schemeClr val="bg2"/>
                </a:solidFill>
                <a:latin typeface="Times New Roman" pitchFamily="18" charset="0"/>
              </a:rPr>
            </a:br>
            <a:r>
              <a:rPr lang="el-GR" sz="2000" b="1" smtClean="0">
                <a:solidFill>
                  <a:schemeClr val="bg2"/>
                </a:solidFill>
                <a:latin typeface="Times New Roman" pitchFamily="18" charset="0"/>
              </a:rPr>
              <a:t>Πρόεδρος της Επιστημονικής Επιτροπής</a:t>
            </a:r>
          </a:p>
          <a:p>
            <a:pPr algn="ctr" eaLnBrk="1" hangingPunct="1">
              <a:lnSpc>
                <a:spcPct val="80000"/>
              </a:lnSpc>
            </a:pPr>
            <a:endParaRPr lang="el-GR" sz="2000" b="1" smtClean="0">
              <a:solidFill>
                <a:schemeClr val="bg2"/>
              </a:solidFill>
              <a:latin typeface="Times New Roman" pitchFamily="18" charset="0"/>
            </a:endParaRPr>
          </a:p>
          <a:p>
            <a:pPr algn="ctr" eaLnBrk="1" hangingPunct="1">
              <a:lnSpc>
                <a:spcPct val="80000"/>
              </a:lnSpc>
            </a:pPr>
            <a:r>
              <a:rPr lang="en-US" sz="2000" b="1" smtClean="0">
                <a:solidFill>
                  <a:schemeClr val="bg2"/>
                </a:solidFill>
                <a:latin typeface="Times New Roman" pitchFamily="18" charset="0"/>
                <a:hlinkClick r:id="rId3"/>
              </a:rPr>
              <a:t>marisak</a:t>
            </a:r>
            <a:r>
              <a:rPr lang="el-GR" sz="2000" b="1" smtClean="0">
                <a:solidFill>
                  <a:schemeClr val="bg2"/>
                </a:solidFill>
                <a:latin typeface="Times New Roman" pitchFamily="18" charset="0"/>
                <a:hlinkClick r:id="rId3"/>
              </a:rPr>
              <a:t>@</a:t>
            </a:r>
            <a:r>
              <a:rPr lang="en-US" sz="2000" b="1" smtClean="0">
                <a:solidFill>
                  <a:schemeClr val="bg2"/>
                </a:solidFill>
                <a:latin typeface="Times New Roman" pitchFamily="18" charset="0"/>
                <a:hlinkClick r:id="rId3"/>
              </a:rPr>
              <a:t>uoi</a:t>
            </a:r>
            <a:r>
              <a:rPr lang="el-GR" sz="2000" b="1" smtClean="0">
                <a:solidFill>
                  <a:schemeClr val="bg2"/>
                </a:solidFill>
                <a:latin typeface="Times New Roman" pitchFamily="18" charset="0"/>
                <a:hlinkClick r:id="rId3"/>
              </a:rPr>
              <a:t>.</a:t>
            </a:r>
            <a:r>
              <a:rPr lang="en-US" sz="2000" b="1" smtClean="0">
                <a:solidFill>
                  <a:schemeClr val="bg2"/>
                </a:solidFill>
                <a:latin typeface="Times New Roman" pitchFamily="18" charset="0"/>
                <a:hlinkClick r:id="rId3"/>
              </a:rPr>
              <a:t>gr</a:t>
            </a:r>
            <a:endParaRPr lang="en-GB" sz="2000" b="1" smtClean="0">
              <a:solidFill>
                <a:schemeClr val="bg2"/>
              </a:solidFill>
              <a:latin typeface="Times New Roman" pitchFamily="18" charset="0"/>
            </a:endParaRPr>
          </a:p>
          <a:p>
            <a:pPr eaLnBrk="1" hangingPunct="1">
              <a:lnSpc>
                <a:spcPct val="80000"/>
              </a:lnSpc>
            </a:pPr>
            <a:endParaRPr lang="el-GR" sz="2000" smtClean="0">
              <a:latin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 Θέση ημερομηνίας"/>
          <p:cNvSpPr>
            <a:spLocks noGrp="1"/>
          </p:cNvSpPr>
          <p:nvPr>
            <p:ph type="dt" sz="quarter" idx="10"/>
          </p:nvPr>
        </p:nvSpPr>
        <p:spPr>
          <a:noFill/>
        </p:spPr>
        <p:txBody>
          <a:bodyPr/>
          <a:lstStyle/>
          <a:p>
            <a:fld id="{AB44C9A8-3EED-439A-916D-C87979A722A3}" type="datetime1">
              <a:rPr lang="el-GR"/>
              <a:pPr/>
              <a:t>31/1/2013</a:t>
            </a:fld>
            <a:endParaRPr lang="el-GR"/>
          </a:p>
        </p:txBody>
      </p:sp>
      <p:sp>
        <p:nvSpPr>
          <p:cNvPr id="12291" name="4 - Θέση υποσέλιδου"/>
          <p:cNvSpPr>
            <a:spLocks noGrp="1"/>
          </p:cNvSpPr>
          <p:nvPr>
            <p:ph type="ftr" sz="quarter" idx="11"/>
          </p:nvPr>
        </p:nvSpPr>
        <p:spPr>
          <a:noFill/>
        </p:spPr>
        <p:txBody>
          <a:bodyPr/>
          <a:lstStyle/>
          <a:p>
            <a:r>
              <a:rPr lang="el-GR"/>
              <a:t>SAKELLARIOU MARIA</a:t>
            </a:r>
          </a:p>
        </p:txBody>
      </p:sp>
      <p:sp>
        <p:nvSpPr>
          <p:cNvPr id="12292" name="5 - Θέση αριθμού διαφάνειας"/>
          <p:cNvSpPr>
            <a:spLocks noGrp="1"/>
          </p:cNvSpPr>
          <p:nvPr>
            <p:ph type="sldNum" sz="quarter" idx="12"/>
          </p:nvPr>
        </p:nvSpPr>
        <p:spPr>
          <a:noFill/>
        </p:spPr>
        <p:txBody>
          <a:bodyPr/>
          <a:lstStyle/>
          <a:p>
            <a:fld id="{7638FA40-EB27-49F7-AD66-B528E7AB495D}" type="slidenum">
              <a:rPr lang="el-GR"/>
              <a:pPr/>
              <a:t>10</a:t>
            </a:fld>
            <a:endParaRPr lang="el-GR"/>
          </a:p>
        </p:txBody>
      </p:sp>
      <p:sp>
        <p:nvSpPr>
          <p:cNvPr id="12293" name="Rectangle 2"/>
          <p:cNvSpPr>
            <a:spLocks noGrp="1" noChangeArrowheads="1"/>
          </p:cNvSpPr>
          <p:nvPr>
            <p:ph type="title"/>
          </p:nvPr>
        </p:nvSpPr>
        <p:spPr/>
        <p:txBody>
          <a:bodyPr/>
          <a:lstStyle/>
          <a:p>
            <a:pPr eaLnBrk="1" hangingPunct="1"/>
            <a:endParaRPr lang="el-GR" smtClean="0"/>
          </a:p>
        </p:txBody>
      </p:sp>
      <p:sp>
        <p:nvSpPr>
          <p:cNvPr id="12294" name="Rectangle 3"/>
          <p:cNvSpPr>
            <a:spLocks noGrp="1" noChangeArrowheads="1"/>
          </p:cNvSpPr>
          <p:nvPr>
            <p:ph type="body" idx="1"/>
          </p:nvPr>
        </p:nvSpPr>
        <p:spPr>
          <a:xfrm>
            <a:off x="381000" y="990600"/>
            <a:ext cx="8229600" cy="5368925"/>
          </a:xfrm>
        </p:spPr>
        <p:txBody>
          <a:bodyPr/>
          <a:lstStyle/>
          <a:p>
            <a:pPr algn="just" eaLnBrk="1" hangingPunct="1">
              <a:lnSpc>
                <a:spcPct val="80000"/>
              </a:lnSpc>
            </a:pPr>
            <a:r>
              <a:rPr lang="el-GR" sz="2400" b="1" smtClean="0">
                <a:solidFill>
                  <a:schemeClr val="folHlink"/>
                </a:solidFill>
              </a:rPr>
              <a:t>Αντικείμενο ευρέος ενδιαφέροντος-και εύλογα- αποτέλεσε </a:t>
            </a:r>
            <a:r>
              <a:rPr lang="el-GR" sz="2400" b="1" smtClean="0">
                <a:solidFill>
                  <a:schemeClr val="accent2"/>
                </a:solidFill>
              </a:rPr>
              <a:t>η Διαπολιτισμική Εκπαίδευση και η Ειδική Αγωγή  σε προσχολικά περιβάλλοντα μάθησης. </a:t>
            </a:r>
          </a:p>
          <a:p>
            <a:pPr algn="just" eaLnBrk="1" hangingPunct="1">
              <a:lnSpc>
                <a:spcPct val="80000"/>
              </a:lnSpc>
              <a:buFont typeface="Wingdings" pitchFamily="2" charset="2"/>
              <a:buNone/>
            </a:pPr>
            <a:endParaRPr lang="el-GR" sz="2400" b="1" smtClean="0">
              <a:solidFill>
                <a:schemeClr val="accent2"/>
              </a:solidFill>
            </a:endParaRPr>
          </a:p>
          <a:p>
            <a:pPr algn="just" eaLnBrk="1" hangingPunct="1">
              <a:lnSpc>
                <a:spcPct val="80000"/>
              </a:lnSpc>
            </a:pPr>
            <a:r>
              <a:rPr lang="el-GR" sz="2400" b="1" smtClean="0">
                <a:solidFill>
                  <a:schemeClr val="folHlink"/>
                </a:solidFill>
              </a:rPr>
              <a:t>Δεδομένου, ότι </a:t>
            </a:r>
            <a:r>
              <a:rPr lang="el-GR" sz="2400" b="1" smtClean="0">
                <a:solidFill>
                  <a:schemeClr val="accent2"/>
                </a:solidFill>
              </a:rPr>
              <a:t>η ιστορία της πολιτισμικής ταυτότητας</a:t>
            </a:r>
            <a:r>
              <a:rPr lang="el-GR" sz="2400" b="1" smtClean="0">
                <a:solidFill>
                  <a:schemeClr val="folHlink"/>
                </a:solidFill>
              </a:rPr>
              <a:t> συμπίπτει ουσιαστικά με την επίκαιρη και συνεχώς εντεινόμενη συνάντηση και συνάρτηση των ανθρώπινων κοινωνιών, </a:t>
            </a:r>
            <a:r>
              <a:rPr lang="el-GR" sz="2400" b="1" smtClean="0">
                <a:solidFill>
                  <a:schemeClr val="accent2"/>
                </a:solidFill>
              </a:rPr>
              <a:t>θεμελιώδη ερωτήματα</a:t>
            </a:r>
            <a:r>
              <a:rPr lang="el-GR" sz="2400" b="1" smtClean="0">
                <a:solidFill>
                  <a:schemeClr val="folHlink"/>
                </a:solidFill>
              </a:rPr>
              <a:t> βρίσκονται στο επίκεντρο των σύγχρονων θεωρητικών αναζητήσεων. </a:t>
            </a:r>
          </a:p>
          <a:p>
            <a:pPr algn="just" eaLnBrk="1" hangingPunct="1">
              <a:lnSpc>
                <a:spcPct val="80000"/>
              </a:lnSpc>
            </a:pPr>
            <a:endParaRPr lang="el-GR" sz="2400" b="1" smtClean="0">
              <a:solidFill>
                <a:schemeClr val="folHlink"/>
              </a:solidFill>
            </a:endParaRPr>
          </a:p>
          <a:p>
            <a:pPr algn="just" eaLnBrk="1" hangingPunct="1">
              <a:lnSpc>
                <a:spcPct val="80000"/>
              </a:lnSpc>
            </a:pPr>
            <a:r>
              <a:rPr lang="el-GR" sz="2400" b="1" smtClean="0">
                <a:solidFill>
                  <a:schemeClr val="folHlink"/>
                </a:solidFill>
              </a:rPr>
              <a:t>Ως βασικά αξιώματα της πολυ-πολιτισμικής εκπαίδευσης,  θεωρούνται η ισοτιμία των πολιτισμών, η χρονική προτεραιότητα της διδασκαλίας της μητρικής γλώσσας έναντι της γλώσσας του σχολείου, η διατήρηση της αρχικής πολιτισμικής πολυμορφίας στην κοινωνία και η ενίσχυση της μειονοτικής  ταυτότητας στο σχολείο. </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 Θέση ημερομηνίας"/>
          <p:cNvSpPr>
            <a:spLocks noGrp="1"/>
          </p:cNvSpPr>
          <p:nvPr>
            <p:ph type="dt" sz="quarter" idx="10"/>
          </p:nvPr>
        </p:nvSpPr>
        <p:spPr>
          <a:noFill/>
        </p:spPr>
        <p:txBody>
          <a:bodyPr/>
          <a:lstStyle/>
          <a:p>
            <a:fld id="{9F9BF66D-00CB-4078-BF3D-2B7692675365}" type="datetime1">
              <a:rPr lang="el-GR"/>
              <a:pPr/>
              <a:t>31/1/2013</a:t>
            </a:fld>
            <a:endParaRPr lang="el-GR"/>
          </a:p>
        </p:txBody>
      </p:sp>
      <p:sp>
        <p:nvSpPr>
          <p:cNvPr id="13315" name="4 - Θέση υποσέλιδου"/>
          <p:cNvSpPr>
            <a:spLocks noGrp="1"/>
          </p:cNvSpPr>
          <p:nvPr>
            <p:ph type="ftr" sz="quarter" idx="11"/>
          </p:nvPr>
        </p:nvSpPr>
        <p:spPr>
          <a:noFill/>
        </p:spPr>
        <p:txBody>
          <a:bodyPr/>
          <a:lstStyle/>
          <a:p>
            <a:r>
              <a:rPr lang="el-GR"/>
              <a:t>SAKELLARIOU MARIA</a:t>
            </a:r>
          </a:p>
        </p:txBody>
      </p:sp>
      <p:sp>
        <p:nvSpPr>
          <p:cNvPr id="13316" name="5 - Θέση αριθμού διαφάνειας"/>
          <p:cNvSpPr>
            <a:spLocks noGrp="1"/>
          </p:cNvSpPr>
          <p:nvPr>
            <p:ph type="sldNum" sz="quarter" idx="12"/>
          </p:nvPr>
        </p:nvSpPr>
        <p:spPr>
          <a:noFill/>
        </p:spPr>
        <p:txBody>
          <a:bodyPr/>
          <a:lstStyle/>
          <a:p>
            <a:fld id="{EE3F4D89-6A42-4575-9189-83631C99A657}" type="slidenum">
              <a:rPr lang="el-GR"/>
              <a:pPr/>
              <a:t>11</a:t>
            </a:fld>
            <a:endParaRPr lang="el-GR"/>
          </a:p>
        </p:txBody>
      </p:sp>
      <p:sp>
        <p:nvSpPr>
          <p:cNvPr id="13317" name="Rectangle 2"/>
          <p:cNvSpPr>
            <a:spLocks noGrp="1" noChangeArrowheads="1"/>
          </p:cNvSpPr>
          <p:nvPr>
            <p:ph type="title"/>
          </p:nvPr>
        </p:nvSpPr>
        <p:spPr/>
        <p:txBody>
          <a:bodyPr/>
          <a:lstStyle/>
          <a:p>
            <a:pPr eaLnBrk="1" hangingPunct="1"/>
            <a:endParaRPr lang="el-GR" smtClean="0"/>
          </a:p>
        </p:txBody>
      </p:sp>
      <p:sp>
        <p:nvSpPr>
          <p:cNvPr id="13318" name="Rectangle 3"/>
          <p:cNvSpPr>
            <a:spLocks noGrp="1" noChangeArrowheads="1"/>
          </p:cNvSpPr>
          <p:nvPr>
            <p:ph type="body" idx="1"/>
          </p:nvPr>
        </p:nvSpPr>
        <p:spPr>
          <a:xfrm>
            <a:off x="457200" y="838200"/>
            <a:ext cx="8229600" cy="5638800"/>
          </a:xfrm>
        </p:spPr>
        <p:txBody>
          <a:bodyPr/>
          <a:lstStyle/>
          <a:p>
            <a:pPr algn="just" eaLnBrk="1" hangingPunct="1">
              <a:lnSpc>
                <a:spcPct val="80000"/>
              </a:lnSpc>
            </a:pPr>
            <a:r>
              <a:rPr lang="el-GR" sz="2000" b="1" smtClean="0">
                <a:solidFill>
                  <a:schemeClr val="folHlink"/>
                </a:solidFill>
              </a:rPr>
              <a:t>Μέσα σε αυτό το ιδεολογικό πλαίσιο, </a:t>
            </a:r>
            <a:r>
              <a:rPr lang="el-GR" sz="2000" b="1" smtClean="0">
                <a:solidFill>
                  <a:schemeClr val="accent2"/>
                </a:solidFill>
              </a:rPr>
              <a:t>έχει παραμεληθεί</a:t>
            </a:r>
            <a:r>
              <a:rPr lang="el-GR" sz="2000" b="1" smtClean="0">
                <a:solidFill>
                  <a:schemeClr val="folHlink"/>
                </a:solidFill>
              </a:rPr>
              <a:t>, ένα από τα πλέον σημαντικά παιδαγωγικά εργαλεία ένταξης μαθητών που προέρχονται από μειονοτικά ή μεταναστευτικά περιβάλλοντα: </a:t>
            </a:r>
            <a:r>
              <a:rPr lang="el-GR" sz="2000" b="1" smtClean="0">
                <a:solidFill>
                  <a:schemeClr val="accent2"/>
                </a:solidFill>
              </a:rPr>
              <a:t>η πρώιμη νηπιακή και προσχολική αγωγή</a:t>
            </a:r>
          </a:p>
          <a:p>
            <a:pPr algn="just" eaLnBrk="1" hangingPunct="1">
              <a:lnSpc>
                <a:spcPct val="80000"/>
              </a:lnSpc>
              <a:buFont typeface="Wingdings" pitchFamily="2" charset="2"/>
              <a:buNone/>
            </a:pPr>
            <a:endParaRPr lang="el-GR" sz="2000" b="1" smtClean="0">
              <a:solidFill>
                <a:schemeClr val="accent2"/>
              </a:solidFill>
            </a:endParaRPr>
          </a:p>
          <a:p>
            <a:pPr algn="just" eaLnBrk="1" hangingPunct="1">
              <a:lnSpc>
                <a:spcPct val="80000"/>
              </a:lnSpc>
            </a:pPr>
            <a:r>
              <a:rPr lang="el-GR" sz="2000" b="1" smtClean="0">
                <a:solidFill>
                  <a:schemeClr val="folHlink"/>
                </a:solidFill>
              </a:rPr>
              <a:t> Η προσοχή των εισηγητών εστιάσθηκε επίσης σε </a:t>
            </a:r>
            <a:r>
              <a:rPr lang="el-GR" sz="2000" b="1" smtClean="0">
                <a:solidFill>
                  <a:schemeClr val="accent2"/>
                </a:solidFill>
              </a:rPr>
              <a:t>παιδαγωγικές πρακτικές</a:t>
            </a:r>
            <a:r>
              <a:rPr lang="el-GR" sz="2000" b="1" smtClean="0">
                <a:solidFill>
                  <a:schemeClr val="folHlink"/>
                </a:solidFill>
              </a:rPr>
              <a:t>, οι οποίες συμβάλλουν στην ανάδειξη της διαπολιτισμικής διάστασης της εκπαίδευσης, σε μια τάξη προσχολικής ηλικίας. </a:t>
            </a:r>
          </a:p>
          <a:p>
            <a:pPr algn="just" eaLnBrk="1" hangingPunct="1">
              <a:lnSpc>
                <a:spcPct val="80000"/>
              </a:lnSpc>
            </a:pPr>
            <a:endParaRPr lang="el-GR" sz="2000" b="1" smtClean="0">
              <a:solidFill>
                <a:schemeClr val="folHlink"/>
              </a:solidFill>
            </a:endParaRPr>
          </a:p>
          <a:p>
            <a:pPr algn="just" eaLnBrk="1" hangingPunct="1">
              <a:lnSpc>
                <a:spcPct val="80000"/>
              </a:lnSpc>
            </a:pPr>
            <a:r>
              <a:rPr lang="el-GR" sz="2000" b="1" smtClean="0">
                <a:solidFill>
                  <a:schemeClr val="folHlink"/>
                </a:solidFill>
              </a:rPr>
              <a:t>Το παιχνίδι, το παραμύθι, τα λογοτεχνικά κείμενα, αλλά και  η μουσική, αποτελούν </a:t>
            </a:r>
            <a:r>
              <a:rPr lang="el-GR" sz="2000" b="1" smtClean="0">
                <a:solidFill>
                  <a:schemeClr val="accent2"/>
                </a:solidFill>
              </a:rPr>
              <a:t>βασικούς άξονες ανάπτυξης διαπολιτισμικών προσεγγίσεων</a:t>
            </a:r>
            <a:r>
              <a:rPr lang="el-GR" sz="2000" b="1" smtClean="0">
                <a:solidFill>
                  <a:schemeClr val="folHlink"/>
                </a:solidFill>
              </a:rPr>
              <a:t> για τη γνωριμία, την κατανόηση, την επικοινωνία, την αλληλεπίδραση, το σεβασμό και την αποδοχή της πολιτισμικής διαφορετικότητας, στον ευαίσθητο χώρο της προσχολικής αγωγής. </a:t>
            </a:r>
          </a:p>
          <a:p>
            <a:pPr algn="just" eaLnBrk="1" hangingPunct="1">
              <a:lnSpc>
                <a:spcPct val="80000"/>
              </a:lnSpc>
            </a:pPr>
            <a:endParaRPr lang="el-GR" sz="2000" b="1" smtClean="0">
              <a:solidFill>
                <a:schemeClr val="folHlink"/>
              </a:solidFill>
            </a:endParaRPr>
          </a:p>
          <a:p>
            <a:pPr algn="just" eaLnBrk="1" hangingPunct="1">
              <a:lnSpc>
                <a:spcPct val="80000"/>
              </a:lnSpc>
            </a:pPr>
            <a:r>
              <a:rPr lang="el-GR" sz="2000" b="1" smtClean="0">
                <a:solidFill>
                  <a:schemeClr val="accent2"/>
                </a:solidFill>
              </a:rPr>
              <a:t>Ένα παράδειγμα</a:t>
            </a:r>
            <a:r>
              <a:rPr lang="el-GR" sz="2000" b="1" smtClean="0">
                <a:solidFill>
                  <a:schemeClr val="folHlink"/>
                </a:solidFill>
              </a:rPr>
              <a:t> αποτελεί το ελληνοαλβανικό νηπιαγωγείο Κορυτσάς και το ιταλικό μοντέλο διαπολιτισμικής αγωγής στο Αργυρόκαστρο, καθώς και εκείνα της ορθόδοξης εκκλησίας </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3 - Θέση ημερομηνίας"/>
          <p:cNvSpPr>
            <a:spLocks noGrp="1"/>
          </p:cNvSpPr>
          <p:nvPr>
            <p:ph type="dt" sz="quarter" idx="10"/>
          </p:nvPr>
        </p:nvSpPr>
        <p:spPr>
          <a:noFill/>
        </p:spPr>
        <p:txBody>
          <a:bodyPr/>
          <a:lstStyle/>
          <a:p>
            <a:fld id="{54B3C1ED-6513-4BC9-963F-65A560B118BB}" type="datetime1">
              <a:rPr lang="el-GR"/>
              <a:pPr/>
              <a:t>31/1/2013</a:t>
            </a:fld>
            <a:endParaRPr lang="el-GR"/>
          </a:p>
        </p:txBody>
      </p:sp>
      <p:sp>
        <p:nvSpPr>
          <p:cNvPr id="14339" name="4 - Θέση υποσέλιδου"/>
          <p:cNvSpPr>
            <a:spLocks noGrp="1"/>
          </p:cNvSpPr>
          <p:nvPr>
            <p:ph type="ftr" sz="quarter" idx="11"/>
          </p:nvPr>
        </p:nvSpPr>
        <p:spPr>
          <a:noFill/>
        </p:spPr>
        <p:txBody>
          <a:bodyPr/>
          <a:lstStyle/>
          <a:p>
            <a:r>
              <a:rPr lang="el-GR"/>
              <a:t>SAKELLARIOU MARIA</a:t>
            </a:r>
          </a:p>
        </p:txBody>
      </p:sp>
      <p:sp>
        <p:nvSpPr>
          <p:cNvPr id="14340" name="5 - Θέση αριθμού διαφάνειας"/>
          <p:cNvSpPr>
            <a:spLocks noGrp="1"/>
          </p:cNvSpPr>
          <p:nvPr>
            <p:ph type="sldNum" sz="quarter" idx="12"/>
          </p:nvPr>
        </p:nvSpPr>
        <p:spPr>
          <a:noFill/>
        </p:spPr>
        <p:txBody>
          <a:bodyPr/>
          <a:lstStyle/>
          <a:p>
            <a:fld id="{C36F7955-72DD-4D60-8C04-8C2F51A0946B}" type="slidenum">
              <a:rPr lang="el-GR"/>
              <a:pPr/>
              <a:t>12</a:t>
            </a:fld>
            <a:endParaRPr lang="el-GR"/>
          </a:p>
        </p:txBody>
      </p:sp>
      <p:sp>
        <p:nvSpPr>
          <p:cNvPr id="14341" name="Rectangle 2"/>
          <p:cNvSpPr>
            <a:spLocks noGrp="1" noChangeArrowheads="1"/>
          </p:cNvSpPr>
          <p:nvPr>
            <p:ph type="title"/>
          </p:nvPr>
        </p:nvSpPr>
        <p:spPr/>
        <p:txBody>
          <a:bodyPr/>
          <a:lstStyle/>
          <a:p>
            <a:pPr eaLnBrk="1" hangingPunct="1"/>
            <a:endParaRPr lang="el-GR" smtClean="0"/>
          </a:p>
        </p:txBody>
      </p:sp>
      <p:sp>
        <p:nvSpPr>
          <p:cNvPr id="14342" name="Rectangle 3"/>
          <p:cNvSpPr>
            <a:spLocks noGrp="1" noChangeArrowheads="1"/>
          </p:cNvSpPr>
          <p:nvPr>
            <p:ph type="body" idx="1"/>
          </p:nvPr>
        </p:nvSpPr>
        <p:spPr>
          <a:xfrm>
            <a:off x="533400" y="1295400"/>
            <a:ext cx="8229600" cy="4572000"/>
          </a:xfrm>
        </p:spPr>
        <p:txBody>
          <a:bodyPr/>
          <a:lstStyle/>
          <a:p>
            <a:pPr algn="just" eaLnBrk="1" hangingPunct="1">
              <a:lnSpc>
                <a:spcPct val="80000"/>
              </a:lnSpc>
            </a:pPr>
            <a:r>
              <a:rPr lang="el-GR" sz="2400" b="1" smtClean="0">
                <a:solidFill>
                  <a:schemeClr val="folHlink"/>
                </a:solidFill>
              </a:rPr>
              <a:t>Στη συνέχεια, οι εισηγήσεις που αφορούσαν τον πολυδιάστατο παράγοντα της </a:t>
            </a:r>
            <a:r>
              <a:rPr lang="el-GR" sz="2400" b="1" smtClean="0">
                <a:solidFill>
                  <a:schemeClr val="accent2"/>
                </a:solidFill>
              </a:rPr>
              <a:t>Ειδικής Αγωγής</a:t>
            </a:r>
            <a:r>
              <a:rPr lang="el-GR" sz="2400" b="1" smtClean="0">
                <a:solidFill>
                  <a:schemeClr val="folHlink"/>
                </a:solidFill>
              </a:rPr>
              <a:t> έκαναν λόγο για  την </a:t>
            </a:r>
            <a:r>
              <a:rPr lang="el-GR" sz="2400" b="1" smtClean="0">
                <a:solidFill>
                  <a:schemeClr val="accent2"/>
                </a:solidFill>
              </a:rPr>
              <a:t>ένταξη παιδιών με ειδικές εκπαιδευτικές ανάγκες,</a:t>
            </a:r>
            <a:r>
              <a:rPr lang="el-GR" sz="2400" b="1" smtClean="0">
                <a:solidFill>
                  <a:schemeClr val="folHlink"/>
                </a:solidFill>
              </a:rPr>
              <a:t> αλλά και για τις αντιλήψεις  των παιδαγωγών σχετικά με  την ένταξη και τέθηκε το ερώτημα,  αν  αποτελούν ώθηση ή πρόσκομμα στη άρση των κοινωνικών και εκπαιδευτικών στερεοτύπων.</a:t>
            </a:r>
          </a:p>
          <a:p>
            <a:pPr algn="just" eaLnBrk="1" hangingPunct="1">
              <a:lnSpc>
                <a:spcPct val="80000"/>
              </a:lnSpc>
              <a:buFont typeface="Wingdings" pitchFamily="2" charset="2"/>
              <a:buNone/>
            </a:pPr>
            <a:endParaRPr lang="el-GR" sz="2400" b="1" smtClean="0">
              <a:solidFill>
                <a:schemeClr val="folHlink"/>
              </a:solidFill>
            </a:endParaRPr>
          </a:p>
          <a:p>
            <a:pPr algn="just" eaLnBrk="1" hangingPunct="1">
              <a:lnSpc>
                <a:spcPct val="80000"/>
              </a:lnSpc>
            </a:pPr>
            <a:r>
              <a:rPr lang="el-GR" sz="2400" b="1" smtClean="0">
                <a:solidFill>
                  <a:schemeClr val="folHlink"/>
                </a:solidFill>
              </a:rPr>
              <a:t> Παράλληλα, επιχειρήθηκε </a:t>
            </a:r>
            <a:r>
              <a:rPr lang="el-GR" sz="2400" b="1" smtClean="0">
                <a:solidFill>
                  <a:schemeClr val="accent2"/>
                </a:solidFill>
              </a:rPr>
              <a:t>η αποτύπωση των</a:t>
            </a:r>
            <a:r>
              <a:rPr lang="el-GR" sz="2400" b="1" smtClean="0">
                <a:solidFill>
                  <a:schemeClr val="folHlink"/>
                </a:solidFill>
              </a:rPr>
              <a:t> </a:t>
            </a:r>
            <a:r>
              <a:rPr lang="el-GR" sz="2400" b="1" smtClean="0">
                <a:solidFill>
                  <a:schemeClr val="accent2"/>
                </a:solidFill>
              </a:rPr>
              <a:t>εκπαιδευτικών πρακτικών</a:t>
            </a:r>
            <a:r>
              <a:rPr lang="el-GR" sz="2400" b="1" smtClean="0">
                <a:solidFill>
                  <a:schemeClr val="folHlink"/>
                </a:solidFill>
              </a:rPr>
              <a:t> και η σημασία της αναγνώρισης των πρώιμων ενδείξεων κατά την Προσχολική Ηλικία, αλλά και </a:t>
            </a:r>
            <a:r>
              <a:rPr lang="el-GR" sz="2400" b="1" smtClean="0">
                <a:solidFill>
                  <a:schemeClr val="accent2"/>
                </a:solidFill>
              </a:rPr>
              <a:t>η αξία της πρώιμης παρέμβασης,</a:t>
            </a:r>
            <a:r>
              <a:rPr lang="el-GR" sz="2400" b="1" smtClean="0">
                <a:solidFill>
                  <a:schemeClr val="folHlink"/>
                </a:solidFill>
              </a:rPr>
              <a:t> ενώ δόθηκε ιδιαίτερη σημασία </a:t>
            </a:r>
            <a:r>
              <a:rPr lang="el-GR" sz="2400" b="1" smtClean="0">
                <a:solidFill>
                  <a:schemeClr val="accent2"/>
                </a:solidFill>
              </a:rPr>
              <a:t>στο ρόλο του παιδαγωγού</a:t>
            </a:r>
            <a:r>
              <a:rPr lang="el-GR" sz="2400" b="1" smtClean="0">
                <a:solidFill>
                  <a:schemeClr val="folHlink"/>
                </a:solidFill>
              </a:rPr>
              <a:t>   για την  αποτελεσματική διαχείριση ειδικών μαθησιακών δυσκολιών, την προαγωγή και  την ομαλή ενσωμάτωση των παιδιών στο σχολικό περιβάλλον. </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 Θέση ημερομηνίας"/>
          <p:cNvSpPr>
            <a:spLocks noGrp="1"/>
          </p:cNvSpPr>
          <p:nvPr>
            <p:ph type="dt" sz="quarter" idx="10"/>
          </p:nvPr>
        </p:nvSpPr>
        <p:spPr>
          <a:noFill/>
        </p:spPr>
        <p:txBody>
          <a:bodyPr/>
          <a:lstStyle/>
          <a:p>
            <a:fld id="{291EA2A5-0F31-46F7-A2A4-4EB2A10F74BC}" type="datetime1">
              <a:rPr lang="el-GR"/>
              <a:pPr/>
              <a:t>31/1/2013</a:t>
            </a:fld>
            <a:endParaRPr lang="el-GR"/>
          </a:p>
        </p:txBody>
      </p:sp>
      <p:sp>
        <p:nvSpPr>
          <p:cNvPr id="15363" name="4 - Θέση υποσέλιδου"/>
          <p:cNvSpPr>
            <a:spLocks noGrp="1"/>
          </p:cNvSpPr>
          <p:nvPr>
            <p:ph type="ftr" sz="quarter" idx="11"/>
          </p:nvPr>
        </p:nvSpPr>
        <p:spPr>
          <a:noFill/>
        </p:spPr>
        <p:txBody>
          <a:bodyPr/>
          <a:lstStyle/>
          <a:p>
            <a:r>
              <a:rPr lang="el-GR"/>
              <a:t>SAKELLARIOU MARIA</a:t>
            </a:r>
          </a:p>
        </p:txBody>
      </p:sp>
      <p:sp>
        <p:nvSpPr>
          <p:cNvPr id="15364" name="5 - Θέση αριθμού διαφάνειας"/>
          <p:cNvSpPr>
            <a:spLocks noGrp="1"/>
          </p:cNvSpPr>
          <p:nvPr>
            <p:ph type="sldNum" sz="quarter" idx="12"/>
          </p:nvPr>
        </p:nvSpPr>
        <p:spPr>
          <a:noFill/>
        </p:spPr>
        <p:txBody>
          <a:bodyPr/>
          <a:lstStyle/>
          <a:p>
            <a:fld id="{E63ECEF8-C7E4-4FC5-8B83-F4C099BBBFA7}" type="slidenum">
              <a:rPr lang="el-GR"/>
              <a:pPr/>
              <a:t>13</a:t>
            </a:fld>
            <a:endParaRPr lang="el-GR"/>
          </a:p>
        </p:txBody>
      </p:sp>
      <p:sp>
        <p:nvSpPr>
          <p:cNvPr id="15365" name="Rectangle 2"/>
          <p:cNvSpPr>
            <a:spLocks noGrp="1" noChangeArrowheads="1"/>
          </p:cNvSpPr>
          <p:nvPr>
            <p:ph type="title"/>
          </p:nvPr>
        </p:nvSpPr>
        <p:spPr/>
        <p:txBody>
          <a:bodyPr/>
          <a:lstStyle/>
          <a:p>
            <a:pPr eaLnBrk="1" hangingPunct="1"/>
            <a:endParaRPr lang="el-GR" smtClean="0"/>
          </a:p>
        </p:txBody>
      </p:sp>
      <p:sp>
        <p:nvSpPr>
          <p:cNvPr id="15366" name="Rectangle 3"/>
          <p:cNvSpPr>
            <a:spLocks noGrp="1" noChangeArrowheads="1"/>
          </p:cNvSpPr>
          <p:nvPr>
            <p:ph type="body" idx="1"/>
          </p:nvPr>
        </p:nvSpPr>
        <p:spPr>
          <a:xfrm>
            <a:off x="457200" y="990600"/>
            <a:ext cx="8229600" cy="4302125"/>
          </a:xfrm>
        </p:spPr>
        <p:txBody>
          <a:bodyPr/>
          <a:lstStyle/>
          <a:p>
            <a:pPr algn="just" eaLnBrk="1" hangingPunct="1"/>
            <a:r>
              <a:rPr lang="el-GR" sz="2400" b="1" smtClean="0">
                <a:solidFill>
                  <a:schemeClr val="accent2"/>
                </a:solidFill>
              </a:rPr>
              <a:t>Συζητήθηκαν προγράμματα,</a:t>
            </a:r>
            <a:r>
              <a:rPr lang="el-GR" sz="2400" b="1" smtClean="0">
                <a:solidFill>
                  <a:schemeClr val="folHlink"/>
                </a:solidFill>
              </a:rPr>
              <a:t> όπως το Multimedia Γλώσσα, που  αποτελούν  εργαλείο υποστήριξης και μέθοδο εκμάθησης της γλώσσας για παιδιά προσχολικής και πρώτης σχολικής ηλικίας, με χαρακτηριστικά δυσλεκτικής συμπεριφοράς, αλλά και </a:t>
            </a:r>
            <a:r>
              <a:rPr lang="el-GR" sz="2400" b="1" smtClean="0">
                <a:solidFill>
                  <a:schemeClr val="accent2"/>
                </a:solidFill>
              </a:rPr>
              <a:t>η επίδραση της λαϊκής λογοτεχνίας και η αξιολόγηση της αφηγηματικής τους ικανότητας,</a:t>
            </a:r>
            <a:r>
              <a:rPr lang="el-GR" sz="2400" b="1" smtClean="0">
                <a:solidFill>
                  <a:schemeClr val="folHlink"/>
                </a:solidFill>
              </a:rPr>
              <a:t> στα παιδιά προσχολικής ηλικίας με ειδικές εκπαιδευτικές ανάγκες </a:t>
            </a:r>
          </a:p>
          <a:p>
            <a:pPr algn="just" eaLnBrk="1" hangingPunct="1">
              <a:buFont typeface="Wingdings" pitchFamily="2" charset="2"/>
              <a:buNone/>
            </a:pPr>
            <a:endParaRPr lang="el-GR" sz="2400" b="1" smtClean="0">
              <a:solidFill>
                <a:schemeClr val="folHlink"/>
              </a:solidFill>
            </a:endParaRPr>
          </a:p>
          <a:p>
            <a:pPr algn="just" eaLnBrk="1" hangingPunct="1"/>
            <a:r>
              <a:rPr lang="el-GR" sz="2400" b="1" smtClean="0">
                <a:solidFill>
                  <a:schemeClr val="folHlink"/>
                </a:solidFill>
              </a:rPr>
              <a:t> Καθίσταται σαφές, ότι η έγκαιρη και αποτελεσματική υποστήριξη των παιδιών, απαιτεί, μια σειρά μεθοδικών ενεργειών, ώστε να αποφευχθεί, τόσο η παγιοποίηση μιας γνωστικής ελλειμματικότητας,  όσο και η δημιουργία δευτερογενών ψυχολογικών προβλημάτων.</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 Θέση ημερομηνίας"/>
          <p:cNvSpPr>
            <a:spLocks noGrp="1"/>
          </p:cNvSpPr>
          <p:nvPr>
            <p:ph type="dt" sz="quarter" idx="10"/>
          </p:nvPr>
        </p:nvSpPr>
        <p:spPr>
          <a:noFill/>
        </p:spPr>
        <p:txBody>
          <a:bodyPr/>
          <a:lstStyle/>
          <a:p>
            <a:fld id="{BE3C9F79-00F1-469F-8552-9A5C92A58016}" type="datetime1">
              <a:rPr lang="el-GR"/>
              <a:pPr/>
              <a:t>31/1/2013</a:t>
            </a:fld>
            <a:endParaRPr lang="el-GR"/>
          </a:p>
        </p:txBody>
      </p:sp>
      <p:sp>
        <p:nvSpPr>
          <p:cNvPr id="16387" name="4 - Θέση υποσέλιδου"/>
          <p:cNvSpPr>
            <a:spLocks noGrp="1"/>
          </p:cNvSpPr>
          <p:nvPr>
            <p:ph type="ftr" sz="quarter" idx="11"/>
          </p:nvPr>
        </p:nvSpPr>
        <p:spPr>
          <a:noFill/>
        </p:spPr>
        <p:txBody>
          <a:bodyPr/>
          <a:lstStyle/>
          <a:p>
            <a:r>
              <a:rPr lang="el-GR"/>
              <a:t>SAKELLARIOU MARIA</a:t>
            </a:r>
          </a:p>
        </p:txBody>
      </p:sp>
      <p:sp>
        <p:nvSpPr>
          <p:cNvPr id="16388" name="5 - Θέση αριθμού διαφάνειας"/>
          <p:cNvSpPr>
            <a:spLocks noGrp="1"/>
          </p:cNvSpPr>
          <p:nvPr>
            <p:ph type="sldNum" sz="quarter" idx="12"/>
          </p:nvPr>
        </p:nvSpPr>
        <p:spPr>
          <a:noFill/>
        </p:spPr>
        <p:txBody>
          <a:bodyPr/>
          <a:lstStyle/>
          <a:p>
            <a:fld id="{5B0B6373-B0EE-4895-BB22-01A8B0AE5375}" type="slidenum">
              <a:rPr lang="el-GR"/>
              <a:pPr/>
              <a:t>14</a:t>
            </a:fld>
            <a:endParaRPr lang="el-GR"/>
          </a:p>
        </p:txBody>
      </p:sp>
      <p:sp>
        <p:nvSpPr>
          <p:cNvPr id="16389" name="Rectangle 2"/>
          <p:cNvSpPr>
            <a:spLocks noGrp="1" noChangeArrowheads="1"/>
          </p:cNvSpPr>
          <p:nvPr>
            <p:ph type="title"/>
          </p:nvPr>
        </p:nvSpPr>
        <p:spPr/>
        <p:txBody>
          <a:bodyPr/>
          <a:lstStyle/>
          <a:p>
            <a:pPr eaLnBrk="1" hangingPunct="1"/>
            <a:endParaRPr lang="el-GR" smtClean="0"/>
          </a:p>
        </p:txBody>
      </p:sp>
      <p:sp>
        <p:nvSpPr>
          <p:cNvPr id="16390" name="Rectangle 3"/>
          <p:cNvSpPr>
            <a:spLocks noGrp="1" noChangeArrowheads="1"/>
          </p:cNvSpPr>
          <p:nvPr>
            <p:ph type="body" idx="1"/>
          </p:nvPr>
        </p:nvSpPr>
        <p:spPr>
          <a:xfrm>
            <a:off x="457200" y="1524000"/>
            <a:ext cx="8229600" cy="4302125"/>
          </a:xfrm>
        </p:spPr>
        <p:txBody>
          <a:bodyPr/>
          <a:lstStyle/>
          <a:p>
            <a:pPr algn="just" eaLnBrk="1" hangingPunct="1">
              <a:lnSpc>
                <a:spcPct val="80000"/>
              </a:lnSpc>
            </a:pPr>
            <a:r>
              <a:rPr lang="el-GR" sz="2400" b="1" smtClean="0">
                <a:solidFill>
                  <a:schemeClr val="folHlink"/>
                </a:solidFill>
              </a:rPr>
              <a:t>Στη συνέχεια,  γόνιμο διάλογο και προβληματισμό προκάλεσε και η θεματική ενότητα που αφορούσε τη </a:t>
            </a:r>
            <a:r>
              <a:rPr lang="el-GR" sz="2400" b="1" smtClean="0">
                <a:solidFill>
                  <a:schemeClr val="accent2"/>
                </a:solidFill>
              </a:rPr>
              <a:t>συνεργασία Οικογένειας και Νηπιαγωγείου. </a:t>
            </a:r>
          </a:p>
          <a:p>
            <a:pPr algn="just" eaLnBrk="1" hangingPunct="1">
              <a:lnSpc>
                <a:spcPct val="80000"/>
              </a:lnSpc>
            </a:pPr>
            <a:endParaRPr lang="el-GR" sz="2400" b="1" smtClean="0">
              <a:solidFill>
                <a:schemeClr val="accent2"/>
              </a:solidFill>
            </a:endParaRPr>
          </a:p>
          <a:p>
            <a:pPr algn="just" eaLnBrk="1" hangingPunct="1">
              <a:lnSpc>
                <a:spcPct val="80000"/>
              </a:lnSpc>
            </a:pPr>
            <a:r>
              <a:rPr lang="el-GR" sz="2400" b="1" smtClean="0">
                <a:solidFill>
                  <a:schemeClr val="folHlink"/>
                </a:solidFill>
              </a:rPr>
              <a:t>Σε κάθε περίπτωση, </a:t>
            </a:r>
            <a:r>
              <a:rPr lang="el-GR" sz="2400" b="1" smtClean="0">
                <a:solidFill>
                  <a:schemeClr val="accent2"/>
                </a:solidFill>
              </a:rPr>
              <a:t>διαφάνηκε η σημασία της σχέσης γονέων – παιδαγωγών στο χώρο της προσχολικής αγωγής.</a:t>
            </a:r>
          </a:p>
          <a:p>
            <a:pPr algn="just" eaLnBrk="1" hangingPunct="1">
              <a:lnSpc>
                <a:spcPct val="80000"/>
              </a:lnSpc>
            </a:pPr>
            <a:endParaRPr lang="el-GR" sz="2400" b="1" smtClean="0">
              <a:solidFill>
                <a:schemeClr val="accent2"/>
              </a:solidFill>
            </a:endParaRPr>
          </a:p>
          <a:p>
            <a:pPr algn="just" eaLnBrk="1" hangingPunct="1">
              <a:lnSpc>
                <a:spcPct val="80000"/>
              </a:lnSpc>
            </a:pPr>
            <a:r>
              <a:rPr lang="el-GR" sz="2400" b="1" smtClean="0">
                <a:solidFill>
                  <a:schemeClr val="folHlink"/>
                </a:solidFill>
              </a:rPr>
              <a:t> Μεταξύ άλλων, </a:t>
            </a:r>
            <a:r>
              <a:rPr lang="el-GR" sz="2400" b="1" smtClean="0">
                <a:solidFill>
                  <a:schemeClr val="accent2"/>
                </a:solidFill>
              </a:rPr>
              <a:t>παρουσιάσθηκαν έρευνες</a:t>
            </a:r>
            <a:r>
              <a:rPr lang="el-GR" sz="2400" b="1" smtClean="0">
                <a:solidFill>
                  <a:schemeClr val="folHlink"/>
                </a:solidFill>
              </a:rPr>
              <a:t> για τις ενδοελλιπείς διγενεακές οικογένειες, για το ρόλο του πατέρα στη συνεργασία σχολείου – οικογένειας και την εμπλοκή του στη σχολική επίδοση του παιδιού, καθώς και θέματα ενδυνάμωσης πολιτισμικά διαφορετικών οικογενειών, μέσα από ανάλογες στρατηγικές.</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3 - Θέση ημερομηνίας"/>
          <p:cNvSpPr>
            <a:spLocks noGrp="1"/>
          </p:cNvSpPr>
          <p:nvPr>
            <p:ph type="dt" sz="quarter" idx="10"/>
          </p:nvPr>
        </p:nvSpPr>
        <p:spPr>
          <a:noFill/>
        </p:spPr>
        <p:txBody>
          <a:bodyPr/>
          <a:lstStyle/>
          <a:p>
            <a:fld id="{D8FA1117-5979-44AB-B6E7-47FE44CC200B}" type="datetime1">
              <a:rPr lang="el-GR"/>
              <a:pPr/>
              <a:t>31/1/2013</a:t>
            </a:fld>
            <a:endParaRPr lang="el-GR"/>
          </a:p>
        </p:txBody>
      </p:sp>
      <p:sp>
        <p:nvSpPr>
          <p:cNvPr id="17411" name="4 - Θέση υποσέλιδου"/>
          <p:cNvSpPr>
            <a:spLocks noGrp="1"/>
          </p:cNvSpPr>
          <p:nvPr>
            <p:ph type="ftr" sz="quarter" idx="11"/>
          </p:nvPr>
        </p:nvSpPr>
        <p:spPr>
          <a:noFill/>
        </p:spPr>
        <p:txBody>
          <a:bodyPr/>
          <a:lstStyle/>
          <a:p>
            <a:r>
              <a:rPr lang="el-GR"/>
              <a:t>SAKELLARIOU MARIA</a:t>
            </a:r>
          </a:p>
        </p:txBody>
      </p:sp>
      <p:sp>
        <p:nvSpPr>
          <p:cNvPr id="17412" name="5 - Θέση αριθμού διαφάνειας"/>
          <p:cNvSpPr>
            <a:spLocks noGrp="1"/>
          </p:cNvSpPr>
          <p:nvPr>
            <p:ph type="sldNum" sz="quarter" idx="12"/>
          </p:nvPr>
        </p:nvSpPr>
        <p:spPr>
          <a:noFill/>
        </p:spPr>
        <p:txBody>
          <a:bodyPr/>
          <a:lstStyle/>
          <a:p>
            <a:fld id="{F0525DE5-E41B-4864-84C2-612A224E494A}" type="slidenum">
              <a:rPr lang="el-GR"/>
              <a:pPr/>
              <a:t>15</a:t>
            </a:fld>
            <a:endParaRPr lang="el-GR"/>
          </a:p>
        </p:txBody>
      </p:sp>
      <p:sp>
        <p:nvSpPr>
          <p:cNvPr id="17413" name="Rectangle 2"/>
          <p:cNvSpPr>
            <a:spLocks noGrp="1" noChangeArrowheads="1"/>
          </p:cNvSpPr>
          <p:nvPr>
            <p:ph type="title"/>
          </p:nvPr>
        </p:nvSpPr>
        <p:spPr/>
        <p:txBody>
          <a:bodyPr/>
          <a:lstStyle/>
          <a:p>
            <a:pPr eaLnBrk="1" hangingPunct="1"/>
            <a:endParaRPr lang="el-GR" smtClean="0"/>
          </a:p>
        </p:txBody>
      </p:sp>
      <p:sp>
        <p:nvSpPr>
          <p:cNvPr id="17414" name="Rectangle 3"/>
          <p:cNvSpPr>
            <a:spLocks noGrp="1" noChangeArrowheads="1"/>
          </p:cNvSpPr>
          <p:nvPr>
            <p:ph type="body" idx="1"/>
          </p:nvPr>
        </p:nvSpPr>
        <p:spPr>
          <a:xfrm>
            <a:off x="533400" y="1676400"/>
            <a:ext cx="8229600" cy="4759325"/>
          </a:xfrm>
        </p:spPr>
        <p:txBody>
          <a:bodyPr/>
          <a:lstStyle/>
          <a:p>
            <a:pPr algn="just" eaLnBrk="1" hangingPunct="1">
              <a:lnSpc>
                <a:spcPct val="90000"/>
              </a:lnSpc>
            </a:pPr>
            <a:r>
              <a:rPr lang="el-GR" sz="2400" b="1" smtClean="0">
                <a:solidFill>
                  <a:schemeClr val="folHlink"/>
                </a:solidFill>
              </a:rPr>
              <a:t>Εξίσου ενδιαφέρουσα ήταν  και η συζήτηση, σε διεξοδική μορφή, θεμάτων που αφορούν τις </a:t>
            </a:r>
            <a:r>
              <a:rPr lang="el-GR" sz="2400" b="1" smtClean="0">
                <a:solidFill>
                  <a:schemeClr val="accent2"/>
                </a:solidFill>
              </a:rPr>
              <a:t>Καινοτομίες στην Προσχολική Αγωγή και Εκπαίδευση,</a:t>
            </a:r>
            <a:r>
              <a:rPr lang="el-GR" sz="2400" b="1" smtClean="0">
                <a:solidFill>
                  <a:schemeClr val="folHlink"/>
                </a:solidFill>
              </a:rPr>
              <a:t> όπως  η  περίπτωση του Waldorfkindergarden ή η παιδαγωγική του LOCZY , με στόχο τη συζήτηση για μια Παιδαγωγική της Φροντίδας, στο χώρο των Βρεφικών Σταθμών στη χώρα μας, αλλά και για τις μελλοντικές προοπτικές.</a:t>
            </a:r>
          </a:p>
          <a:p>
            <a:pPr algn="just" eaLnBrk="1" hangingPunct="1">
              <a:lnSpc>
                <a:spcPct val="90000"/>
              </a:lnSpc>
            </a:pPr>
            <a:endParaRPr lang="el-GR" sz="2400" b="1" smtClean="0">
              <a:solidFill>
                <a:schemeClr val="folHlink"/>
              </a:solidFill>
            </a:endParaRPr>
          </a:p>
          <a:p>
            <a:pPr algn="just" eaLnBrk="1" hangingPunct="1">
              <a:lnSpc>
                <a:spcPct val="90000"/>
              </a:lnSpc>
            </a:pPr>
            <a:r>
              <a:rPr lang="el-GR" sz="2400" b="1" smtClean="0">
                <a:solidFill>
                  <a:schemeClr val="folHlink"/>
                </a:solidFill>
              </a:rPr>
              <a:t>Από το Συνέδριό μας, επίσης, δεν έλειψαν  εισηγήσεις σχετικές με την  </a:t>
            </a:r>
            <a:r>
              <a:rPr lang="el-GR" sz="2400" b="1" smtClean="0">
                <a:solidFill>
                  <a:schemeClr val="accent2"/>
                </a:solidFill>
              </a:rPr>
              <a:t>αγωγή υγείας</a:t>
            </a:r>
            <a:r>
              <a:rPr lang="el-GR" sz="2400" b="1" smtClean="0">
                <a:solidFill>
                  <a:schemeClr val="folHlink"/>
                </a:solidFill>
              </a:rPr>
              <a:t> στη βρεφική και νηπιακή ηλικία. </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3 - Θέση ημερομηνίας"/>
          <p:cNvSpPr>
            <a:spLocks noGrp="1"/>
          </p:cNvSpPr>
          <p:nvPr>
            <p:ph type="dt" sz="quarter" idx="10"/>
          </p:nvPr>
        </p:nvSpPr>
        <p:spPr>
          <a:noFill/>
        </p:spPr>
        <p:txBody>
          <a:bodyPr/>
          <a:lstStyle/>
          <a:p>
            <a:fld id="{803F7E5A-672B-4A76-A6B4-E5072C294DB6}" type="datetime1">
              <a:rPr lang="el-GR"/>
              <a:pPr/>
              <a:t>31/1/2013</a:t>
            </a:fld>
            <a:endParaRPr lang="el-GR"/>
          </a:p>
        </p:txBody>
      </p:sp>
      <p:sp>
        <p:nvSpPr>
          <p:cNvPr id="18435" name="4 - Θέση υποσέλιδου"/>
          <p:cNvSpPr>
            <a:spLocks noGrp="1"/>
          </p:cNvSpPr>
          <p:nvPr>
            <p:ph type="ftr" sz="quarter" idx="11"/>
          </p:nvPr>
        </p:nvSpPr>
        <p:spPr>
          <a:noFill/>
        </p:spPr>
        <p:txBody>
          <a:bodyPr/>
          <a:lstStyle/>
          <a:p>
            <a:r>
              <a:rPr lang="el-GR"/>
              <a:t>SAKELLARIOU MARIA</a:t>
            </a:r>
          </a:p>
        </p:txBody>
      </p:sp>
      <p:sp>
        <p:nvSpPr>
          <p:cNvPr id="18436" name="5 - Θέση αριθμού διαφάνειας"/>
          <p:cNvSpPr>
            <a:spLocks noGrp="1"/>
          </p:cNvSpPr>
          <p:nvPr>
            <p:ph type="sldNum" sz="quarter" idx="12"/>
          </p:nvPr>
        </p:nvSpPr>
        <p:spPr>
          <a:noFill/>
        </p:spPr>
        <p:txBody>
          <a:bodyPr/>
          <a:lstStyle/>
          <a:p>
            <a:fld id="{9A719FF6-04BE-453B-AB77-EC3F03F21A53}" type="slidenum">
              <a:rPr lang="el-GR"/>
              <a:pPr/>
              <a:t>16</a:t>
            </a:fld>
            <a:endParaRPr lang="el-GR"/>
          </a:p>
        </p:txBody>
      </p:sp>
      <p:sp>
        <p:nvSpPr>
          <p:cNvPr id="18437" name="Rectangle 2"/>
          <p:cNvSpPr>
            <a:spLocks noGrp="1" noChangeArrowheads="1"/>
          </p:cNvSpPr>
          <p:nvPr>
            <p:ph type="title"/>
          </p:nvPr>
        </p:nvSpPr>
        <p:spPr/>
        <p:txBody>
          <a:bodyPr/>
          <a:lstStyle/>
          <a:p>
            <a:pPr eaLnBrk="1" hangingPunct="1"/>
            <a:endParaRPr lang="el-GR" smtClean="0"/>
          </a:p>
        </p:txBody>
      </p:sp>
      <p:sp>
        <p:nvSpPr>
          <p:cNvPr id="18438" name="Rectangle 3"/>
          <p:cNvSpPr>
            <a:spLocks noGrp="1" noChangeArrowheads="1"/>
          </p:cNvSpPr>
          <p:nvPr>
            <p:ph type="body" idx="1"/>
          </p:nvPr>
        </p:nvSpPr>
        <p:spPr>
          <a:xfrm>
            <a:off x="457200" y="1143000"/>
            <a:ext cx="8229600" cy="5181600"/>
          </a:xfrm>
        </p:spPr>
        <p:txBody>
          <a:bodyPr/>
          <a:lstStyle/>
          <a:p>
            <a:pPr algn="just" eaLnBrk="1" hangingPunct="1">
              <a:lnSpc>
                <a:spcPct val="90000"/>
              </a:lnSpc>
            </a:pPr>
            <a:r>
              <a:rPr lang="el-GR" sz="2400" b="1" smtClean="0">
                <a:solidFill>
                  <a:schemeClr val="accent2"/>
                </a:solidFill>
              </a:rPr>
              <a:t>Εξετάσθηκαν θέματα</a:t>
            </a:r>
            <a:r>
              <a:rPr lang="el-GR" sz="2400" b="1" smtClean="0">
                <a:solidFill>
                  <a:schemeClr val="folHlink"/>
                </a:solidFill>
              </a:rPr>
              <a:t>,  όπως η  διερεύνηση των γνώσεων των</a:t>
            </a:r>
            <a:r>
              <a:rPr lang="el-GR" sz="2400" smtClean="0"/>
              <a:t> </a:t>
            </a:r>
            <a:r>
              <a:rPr lang="el-GR" sz="2400" b="1" smtClean="0">
                <a:solidFill>
                  <a:schemeClr val="folHlink"/>
                </a:solidFill>
              </a:rPr>
              <a:t>παιδαγωγών για την επιληψία των παιδιών, ως νόσο και η σκιαγράφηση της επιρροής της στην ολόπλευρη ανάπτυξή τους, οι Βαρηκοΐες της προσχολικής ηλικίας , αλλά και θέματα όπως ο αθλητισμός ως μέσο εκπαίδευσης των παιδιών με ειδικές ανάγκες- Παραολυμπιακό άθλημα Μπότσια- η κυκλοφοριακή αγωγή στο νηπιαγωγείο. </a:t>
            </a:r>
          </a:p>
          <a:p>
            <a:pPr algn="just" eaLnBrk="1" hangingPunct="1">
              <a:lnSpc>
                <a:spcPct val="90000"/>
              </a:lnSpc>
              <a:buFont typeface="Wingdings" pitchFamily="2" charset="2"/>
              <a:buNone/>
            </a:pPr>
            <a:endParaRPr lang="el-GR" sz="2400" b="1" smtClean="0">
              <a:solidFill>
                <a:schemeClr val="folHlink"/>
              </a:solidFill>
            </a:endParaRPr>
          </a:p>
          <a:p>
            <a:pPr algn="just" eaLnBrk="1" hangingPunct="1">
              <a:lnSpc>
                <a:spcPct val="90000"/>
              </a:lnSpc>
            </a:pPr>
            <a:r>
              <a:rPr lang="el-GR" sz="2400" b="1" smtClean="0">
                <a:solidFill>
                  <a:schemeClr val="folHlink"/>
                </a:solidFill>
              </a:rPr>
              <a:t>Επιπρόσθετα, συζητήθηκαν θέματα διαχείρισης της απώλειας και του πένθους στα προγράμματα Αγωγής Υγείας, αφού </a:t>
            </a:r>
            <a:r>
              <a:rPr lang="el-GR" sz="2400" b="1" smtClean="0">
                <a:solidFill>
                  <a:schemeClr val="accent2"/>
                </a:solidFill>
              </a:rPr>
              <a:t>ο  χώρος της Προσχολικής Εκπαίδευσης, αδιαμφισβήτητα, είναι ένας από τους σημαντικότερους παράγοντες αγωγής  ποιοτικής ανάπτυξης και μάθησης για το μικρό παιδί</a:t>
            </a:r>
            <a:r>
              <a:rPr lang="el-GR" sz="2400" b="1" smtClean="0">
                <a:solidFill>
                  <a:schemeClr val="folHlink"/>
                </a:solidFill>
              </a:rPr>
              <a:t>.</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3 - Θέση ημερομηνίας"/>
          <p:cNvSpPr>
            <a:spLocks noGrp="1"/>
          </p:cNvSpPr>
          <p:nvPr>
            <p:ph type="dt" sz="quarter" idx="10"/>
          </p:nvPr>
        </p:nvSpPr>
        <p:spPr>
          <a:noFill/>
        </p:spPr>
        <p:txBody>
          <a:bodyPr/>
          <a:lstStyle/>
          <a:p>
            <a:fld id="{FF6254DA-5615-44D2-938B-F9476AF09C43}" type="datetime1">
              <a:rPr lang="el-GR"/>
              <a:pPr/>
              <a:t>31/1/2013</a:t>
            </a:fld>
            <a:endParaRPr lang="el-GR"/>
          </a:p>
        </p:txBody>
      </p:sp>
      <p:sp>
        <p:nvSpPr>
          <p:cNvPr id="19459" name="4 - Θέση υποσέλιδου"/>
          <p:cNvSpPr>
            <a:spLocks noGrp="1"/>
          </p:cNvSpPr>
          <p:nvPr>
            <p:ph type="ftr" sz="quarter" idx="11"/>
          </p:nvPr>
        </p:nvSpPr>
        <p:spPr>
          <a:noFill/>
        </p:spPr>
        <p:txBody>
          <a:bodyPr/>
          <a:lstStyle/>
          <a:p>
            <a:r>
              <a:rPr lang="el-GR"/>
              <a:t>SAKELLARIOU MARIA</a:t>
            </a:r>
          </a:p>
        </p:txBody>
      </p:sp>
      <p:sp>
        <p:nvSpPr>
          <p:cNvPr id="19460" name="5 - Θέση αριθμού διαφάνειας"/>
          <p:cNvSpPr>
            <a:spLocks noGrp="1"/>
          </p:cNvSpPr>
          <p:nvPr>
            <p:ph type="sldNum" sz="quarter" idx="12"/>
          </p:nvPr>
        </p:nvSpPr>
        <p:spPr>
          <a:noFill/>
        </p:spPr>
        <p:txBody>
          <a:bodyPr/>
          <a:lstStyle/>
          <a:p>
            <a:fld id="{17D4EA22-61E2-42D0-A941-7F6BA707DEB4}" type="slidenum">
              <a:rPr lang="el-GR"/>
              <a:pPr/>
              <a:t>17</a:t>
            </a:fld>
            <a:endParaRPr lang="el-GR"/>
          </a:p>
        </p:txBody>
      </p:sp>
      <p:sp>
        <p:nvSpPr>
          <p:cNvPr id="19461" name="Rectangle 2"/>
          <p:cNvSpPr>
            <a:spLocks noGrp="1" noChangeArrowheads="1"/>
          </p:cNvSpPr>
          <p:nvPr>
            <p:ph type="title"/>
          </p:nvPr>
        </p:nvSpPr>
        <p:spPr/>
        <p:txBody>
          <a:bodyPr/>
          <a:lstStyle/>
          <a:p>
            <a:pPr eaLnBrk="1" hangingPunct="1"/>
            <a:endParaRPr lang="el-GR" smtClean="0"/>
          </a:p>
        </p:txBody>
      </p:sp>
      <p:sp>
        <p:nvSpPr>
          <p:cNvPr id="19462" name="Rectangle 3"/>
          <p:cNvSpPr>
            <a:spLocks noGrp="1" noChangeArrowheads="1"/>
          </p:cNvSpPr>
          <p:nvPr>
            <p:ph type="body" idx="1"/>
          </p:nvPr>
        </p:nvSpPr>
        <p:spPr>
          <a:xfrm>
            <a:off x="457200" y="838200"/>
            <a:ext cx="8229600" cy="5562600"/>
          </a:xfrm>
        </p:spPr>
        <p:txBody>
          <a:bodyPr/>
          <a:lstStyle/>
          <a:p>
            <a:pPr algn="just" eaLnBrk="1" hangingPunct="1">
              <a:lnSpc>
                <a:spcPct val="90000"/>
              </a:lnSpc>
            </a:pPr>
            <a:r>
              <a:rPr lang="el-GR" sz="2400" b="1" smtClean="0">
                <a:solidFill>
                  <a:schemeClr val="folHlink"/>
                </a:solidFill>
              </a:rPr>
              <a:t>Στην επίκαιρη από πολλές απόψεις ενότητα των </a:t>
            </a:r>
            <a:r>
              <a:rPr lang="el-GR" sz="2400" b="1" smtClean="0">
                <a:solidFill>
                  <a:schemeClr val="accent2"/>
                </a:solidFill>
              </a:rPr>
              <a:t>Τεχνολογιών Πληροφορίας και Επικοινωνίας</a:t>
            </a:r>
            <a:r>
              <a:rPr lang="el-GR" sz="2400" b="1" smtClean="0">
                <a:solidFill>
                  <a:schemeClr val="folHlink"/>
                </a:solidFill>
              </a:rPr>
              <a:t> (ΤΠΕ) στην Προσχολική Αγωγή και Εκπαίδευση, παρουσιάσθηκαν ανακοινώσεις  για τα λογισμικά </a:t>
            </a:r>
            <a:r>
              <a:rPr lang="el-GR" sz="2400" b="1" i="1" smtClean="0">
                <a:solidFill>
                  <a:schemeClr val="accent2"/>
                </a:solidFill>
              </a:rPr>
              <a:t>kindspiration &amp; tux paint</a:t>
            </a:r>
            <a:r>
              <a:rPr lang="el-GR" sz="2400" b="1" i="1" smtClean="0">
                <a:solidFill>
                  <a:schemeClr val="folHlink"/>
                </a:solidFill>
              </a:rPr>
              <a:t>,</a:t>
            </a:r>
            <a:r>
              <a:rPr lang="el-GR" sz="2400" b="1" smtClean="0">
                <a:solidFill>
                  <a:schemeClr val="folHlink"/>
                </a:solidFill>
              </a:rPr>
              <a:t> η αξιοποίηση των ιστολογίων </a:t>
            </a:r>
            <a:r>
              <a:rPr lang="el-GR" sz="2400" b="1" smtClean="0">
                <a:solidFill>
                  <a:schemeClr val="accent2"/>
                </a:solidFill>
              </a:rPr>
              <a:t>(blogs</a:t>
            </a:r>
            <a:r>
              <a:rPr lang="el-GR" sz="2400" b="1" smtClean="0">
                <a:solidFill>
                  <a:schemeClr val="folHlink"/>
                </a:solidFill>
              </a:rPr>
              <a:t>) στην εκπαιδευτική διαδικασία, η δημιουργία Λογισμικού Παρέμβασης για την υποστήριξη γραφοφωνολογίας και ανάγνωσης παιδιών προσχολικής ηλικίας με μαθησιακές δυσκολίες, το </a:t>
            </a:r>
            <a:r>
              <a:rPr lang="el-GR" sz="2400" b="1" i="1" smtClean="0">
                <a:solidFill>
                  <a:schemeClr val="accent2"/>
                </a:solidFill>
              </a:rPr>
              <a:t>eYES,</a:t>
            </a:r>
            <a:r>
              <a:rPr lang="el-GR" sz="2400" b="1" smtClean="0">
                <a:solidFill>
                  <a:schemeClr val="folHlink"/>
                </a:solidFill>
              </a:rPr>
              <a:t> ένα ολοκληρωμένο σύστημα για την υποστήριξη της εξατομίκευσης στην προσχολική αγωγή, η σχεδίαση του </a:t>
            </a:r>
            <a:r>
              <a:rPr lang="el-GR" sz="2400" b="1" i="1" smtClean="0">
                <a:solidFill>
                  <a:schemeClr val="accent2"/>
                </a:solidFill>
              </a:rPr>
              <a:t>Precious Coin</a:t>
            </a:r>
            <a:r>
              <a:rPr lang="el-GR" sz="2400" b="1" smtClean="0">
                <a:solidFill>
                  <a:schemeClr val="accent2"/>
                </a:solidFill>
              </a:rPr>
              <a:t>,</a:t>
            </a:r>
            <a:r>
              <a:rPr lang="el-GR" sz="2400" b="1" smtClean="0">
                <a:solidFill>
                  <a:schemeClr val="folHlink"/>
                </a:solidFill>
              </a:rPr>
              <a:t> ενός εκπαιδευτικού ηλεκτρονικού παιχνιδιού για τη διδασκαλία βασικών εννοιών του μαθήματος ‘</a:t>
            </a:r>
            <a:r>
              <a:rPr lang="el-GR" sz="2400" b="1" i="1" smtClean="0">
                <a:solidFill>
                  <a:schemeClr val="folHlink"/>
                </a:solidFill>
              </a:rPr>
              <a:t>Αγωγή του Καταναλωτή</a:t>
            </a:r>
            <a:r>
              <a:rPr lang="el-GR" sz="2400" b="1" smtClean="0">
                <a:solidFill>
                  <a:schemeClr val="folHlink"/>
                </a:solidFill>
              </a:rPr>
              <a:t>’ στην Προσχολική Εκπαίδευση, η χρήση των ηλεκτρονικών υπολογιστών, σε παιδιά προσχολικής ηλικίας και  </a:t>
            </a:r>
            <a:r>
              <a:rPr lang="el-GR" sz="2400" b="1" smtClean="0">
                <a:solidFill>
                  <a:schemeClr val="accent2"/>
                </a:solidFill>
              </a:rPr>
              <a:t>η αξιοποίηση των ΤΠΕ στην προσχολική αγωγή.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3 - Θέση ημερομηνίας"/>
          <p:cNvSpPr>
            <a:spLocks noGrp="1"/>
          </p:cNvSpPr>
          <p:nvPr>
            <p:ph type="dt" sz="quarter" idx="10"/>
          </p:nvPr>
        </p:nvSpPr>
        <p:spPr>
          <a:noFill/>
        </p:spPr>
        <p:txBody>
          <a:bodyPr/>
          <a:lstStyle/>
          <a:p>
            <a:fld id="{E4BEB071-2536-4007-9258-24F0884D0ADF}" type="datetime1">
              <a:rPr lang="el-GR"/>
              <a:pPr/>
              <a:t>31/1/2013</a:t>
            </a:fld>
            <a:endParaRPr lang="el-GR"/>
          </a:p>
        </p:txBody>
      </p:sp>
      <p:sp>
        <p:nvSpPr>
          <p:cNvPr id="20483" name="4 - Θέση υποσέλιδου"/>
          <p:cNvSpPr>
            <a:spLocks noGrp="1"/>
          </p:cNvSpPr>
          <p:nvPr>
            <p:ph type="ftr" sz="quarter" idx="11"/>
          </p:nvPr>
        </p:nvSpPr>
        <p:spPr>
          <a:noFill/>
        </p:spPr>
        <p:txBody>
          <a:bodyPr/>
          <a:lstStyle/>
          <a:p>
            <a:r>
              <a:rPr lang="el-GR"/>
              <a:t>SAKELLARIOU MARIA</a:t>
            </a:r>
          </a:p>
        </p:txBody>
      </p:sp>
      <p:sp>
        <p:nvSpPr>
          <p:cNvPr id="20484" name="5 - Θέση αριθμού διαφάνειας"/>
          <p:cNvSpPr>
            <a:spLocks noGrp="1"/>
          </p:cNvSpPr>
          <p:nvPr>
            <p:ph type="sldNum" sz="quarter" idx="12"/>
          </p:nvPr>
        </p:nvSpPr>
        <p:spPr>
          <a:noFill/>
        </p:spPr>
        <p:txBody>
          <a:bodyPr/>
          <a:lstStyle/>
          <a:p>
            <a:fld id="{C7C0CF65-25FC-4A1B-A21A-A51C29963FA1}" type="slidenum">
              <a:rPr lang="el-GR"/>
              <a:pPr/>
              <a:t>18</a:t>
            </a:fld>
            <a:endParaRPr lang="el-GR"/>
          </a:p>
        </p:txBody>
      </p:sp>
      <p:sp>
        <p:nvSpPr>
          <p:cNvPr id="20485" name="Rectangle 2"/>
          <p:cNvSpPr>
            <a:spLocks noGrp="1" noChangeArrowheads="1"/>
          </p:cNvSpPr>
          <p:nvPr>
            <p:ph type="title"/>
          </p:nvPr>
        </p:nvSpPr>
        <p:spPr/>
        <p:txBody>
          <a:bodyPr/>
          <a:lstStyle/>
          <a:p>
            <a:pPr eaLnBrk="1" hangingPunct="1"/>
            <a:endParaRPr lang="el-GR" smtClean="0"/>
          </a:p>
        </p:txBody>
      </p:sp>
      <p:sp>
        <p:nvSpPr>
          <p:cNvPr id="20486" name="Rectangle 3"/>
          <p:cNvSpPr>
            <a:spLocks noGrp="1" noChangeArrowheads="1"/>
          </p:cNvSpPr>
          <p:nvPr>
            <p:ph type="body" idx="1"/>
          </p:nvPr>
        </p:nvSpPr>
        <p:spPr>
          <a:xfrm>
            <a:off x="457200" y="1295400"/>
            <a:ext cx="8229600" cy="5029200"/>
          </a:xfrm>
        </p:spPr>
        <p:txBody>
          <a:bodyPr/>
          <a:lstStyle/>
          <a:p>
            <a:pPr algn="just" eaLnBrk="1" hangingPunct="1">
              <a:lnSpc>
                <a:spcPct val="80000"/>
              </a:lnSpc>
            </a:pPr>
            <a:r>
              <a:rPr lang="el-GR" sz="2400" b="1" smtClean="0">
                <a:solidFill>
                  <a:schemeClr val="folHlink"/>
                </a:solidFill>
              </a:rPr>
              <a:t>Όλα τα παραπάνω κατέδειξαν, ότι </a:t>
            </a:r>
            <a:r>
              <a:rPr lang="el-GR" sz="2400" b="1" smtClean="0">
                <a:solidFill>
                  <a:schemeClr val="accent2"/>
                </a:solidFill>
              </a:rPr>
              <a:t>οι Τεχνολογίες της  Πληροφορίας και  Επικοινωνίας , αποτελούν ένα  χρήσιμο εργαλείο για την εκπαίδευση και την ενεργοποίηση των νηπίων,</a:t>
            </a:r>
            <a:r>
              <a:rPr lang="el-GR" sz="2400" b="1" smtClean="0">
                <a:solidFill>
                  <a:schemeClr val="folHlink"/>
                </a:solidFill>
              </a:rPr>
              <a:t> στο πλαίσιο της συμμετοχής τους, σε μια σειρά κατάλληλων πρακτικών και εφαρμογών, όπου προωθείται η δημιουργικότητα και η ομογενοποίηση και δραστηριοποίηση της σκέψης και της φαντασίας.</a:t>
            </a:r>
          </a:p>
          <a:p>
            <a:pPr algn="just" eaLnBrk="1" hangingPunct="1">
              <a:lnSpc>
                <a:spcPct val="80000"/>
              </a:lnSpc>
              <a:buFont typeface="Wingdings" pitchFamily="2" charset="2"/>
              <a:buNone/>
            </a:pPr>
            <a:endParaRPr lang="el-GR" sz="2400" b="1" smtClean="0">
              <a:solidFill>
                <a:schemeClr val="folHlink"/>
              </a:solidFill>
            </a:endParaRPr>
          </a:p>
          <a:p>
            <a:pPr algn="just" eaLnBrk="1" hangingPunct="1">
              <a:lnSpc>
                <a:spcPct val="80000"/>
              </a:lnSpc>
            </a:pPr>
            <a:r>
              <a:rPr lang="el-GR" sz="2400" b="1" smtClean="0">
                <a:solidFill>
                  <a:schemeClr val="folHlink"/>
                </a:solidFill>
              </a:rPr>
              <a:t>Στη θεματική ενότητα  της </a:t>
            </a:r>
            <a:r>
              <a:rPr lang="el-GR" sz="2400" b="1" smtClean="0">
                <a:solidFill>
                  <a:schemeClr val="accent2"/>
                </a:solidFill>
              </a:rPr>
              <a:t>Αισθητικής Αγωγής,</a:t>
            </a:r>
            <a:r>
              <a:rPr lang="el-GR" sz="2400" b="1" smtClean="0">
                <a:solidFill>
                  <a:schemeClr val="folHlink"/>
                </a:solidFill>
              </a:rPr>
              <a:t> στην Προσχολική Αγωγή και Εκπαίδευση,  περιλήφθηκαν πρακτικές προσεγγίσεις για θέματα περιβαλλοντικής αισθητικής, από  την οπτική της θεωρίας του </a:t>
            </a:r>
            <a:r>
              <a:rPr lang="en-US" sz="2400" b="1" smtClean="0">
                <a:solidFill>
                  <a:schemeClr val="folHlink"/>
                </a:solidFill>
              </a:rPr>
              <a:t>Arnold Berleant</a:t>
            </a:r>
            <a:r>
              <a:rPr lang="el-GR" sz="2400" b="1" smtClean="0">
                <a:solidFill>
                  <a:schemeClr val="folHlink"/>
                </a:solidFill>
              </a:rPr>
              <a:t>, αλλά και της θεωρίας μουσικής μάθησης  του Edwin Gordon στη βρεφική και νηπιακή ηλικία, με στόχο να  παρουσιαστεί,  να αναδειχθεί και  να εφαρμοστεί ευρέως και στην Ελλάδα. </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3 - Θέση ημερομηνίας"/>
          <p:cNvSpPr>
            <a:spLocks noGrp="1"/>
          </p:cNvSpPr>
          <p:nvPr>
            <p:ph type="dt" sz="quarter" idx="10"/>
          </p:nvPr>
        </p:nvSpPr>
        <p:spPr>
          <a:noFill/>
        </p:spPr>
        <p:txBody>
          <a:bodyPr/>
          <a:lstStyle/>
          <a:p>
            <a:fld id="{79E1B5C4-BD81-46DF-8345-0117000DDE54}" type="datetime1">
              <a:rPr lang="el-GR"/>
              <a:pPr/>
              <a:t>31/1/2013</a:t>
            </a:fld>
            <a:endParaRPr lang="el-GR"/>
          </a:p>
        </p:txBody>
      </p:sp>
      <p:sp>
        <p:nvSpPr>
          <p:cNvPr id="21507" name="4 - Θέση υποσέλιδου"/>
          <p:cNvSpPr>
            <a:spLocks noGrp="1"/>
          </p:cNvSpPr>
          <p:nvPr>
            <p:ph type="ftr" sz="quarter" idx="11"/>
          </p:nvPr>
        </p:nvSpPr>
        <p:spPr>
          <a:noFill/>
        </p:spPr>
        <p:txBody>
          <a:bodyPr/>
          <a:lstStyle/>
          <a:p>
            <a:r>
              <a:rPr lang="el-GR"/>
              <a:t>SAKELLARIOU MARIA</a:t>
            </a:r>
          </a:p>
        </p:txBody>
      </p:sp>
      <p:sp>
        <p:nvSpPr>
          <p:cNvPr id="21508" name="5 - Θέση αριθμού διαφάνειας"/>
          <p:cNvSpPr>
            <a:spLocks noGrp="1"/>
          </p:cNvSpPr>
          <p:nvPr>
            <p:ph type="sldNum" sz="quarter" idx="12"/>
          </p:nvPr>
        </p:nvSpPr>
        <p:spPr>
          <a:noFill/>
        </p:spPr>
        <p:txBody>
          <a:bodyPr/>
          <a:lstStyle/>
          <a:p>
            <a:fld id="{CC1DE491-6D5E-4B32-A020-67BC9F069330}" type="slidenum">
              <a:rPr lang="el-GR"/>
              <a:pPr/>
              <a:t>19</a:t>
            </a:fld>
            <a:endParaRPr lang="el-GR"/>
          </a:p>
        </p:txBody>
      </p:sp>
      <p:sp>
        <p:nvSpPr>
          <p:cNvPr id="21509" name="Rectangle 2"/>
          <p:cNvSpPr>
            <a:spLocks noGrp="1" noChangeArrowheads="1"/>
          </p:cNvSpPr>
          <p:nvPr>
            <p:ph type="title"/>
          </p:nvPr>
        </p:nvSpPr>
        <p:spPr/>
        <p:txBody>
          <a:bodyPr/>
          <a:lstStyle/>
          <a:p>
            <a:pPr eaLnBrk="1" hangingPunct="1"/>
            <a:endParaRPr lang="el-GR" smtClean="0"/>
          </a:p>
        </p:txBody>
      </p:sp>
      <p:sp>
        <p:nvSpPr>
          <p:cNvPr id="21510" name="Rectangle 3"/>
          <p:cNvSpPr>
            <a:spLocks noGrp="1" noChangeArrowheads="1"/>
          </p:cNvSpPr>
          <p:nvPr>
            <p:ph type="body" idx="1"/>
          </p:nvPr>
        </p:nvSpPr>
        <p:spPr>
          <a:xfrm>
            <a:off x="457200" y="990600"/>
            <a:ext cx="8229600" cy="5334000"/>
          </a:xfrm>
        </p:spPr>
        <p:txBody>
          <a:bodyPr/>
          <a:lstStyle/>
          <a:p>
            <a:pPr algn="just" eaLnBrk="1" hangingPunct="1">
              <a:lnSpc>
                <a:spcPct val="80000"/>
              </a:lnSpc>
            </a:pPr>
            <a:r>
              <a:rPr lang="el-GR" sz="2400" b="1" smtClean="0">
                <a:solidFill>
                  <a:schemeClr val="folHlink"/>
                </a:solidFill>
              </a:rPr>
              <a:t>Επίσης, παρουσιάσθηκαν  απόψεις  για </a:t>
            </a:r>
            <a:r>
              <a:rPr lang="el-GR" sz="2400" b="1" smtClean="0">
                <a:solidFill>
                  <a:schemeClr val="accent2"/>
                </a:solidFill>
              </a:rPr>
              <a:t>τη  φύση των υλικών, των μέσων και των εργαλείων</a:t>
            </a:r>
            <a:r>
              <a:rPr lang="el-GR" sz="2400" b="1" smtClean="0">
                <a:solidFill>
                  <a:schemeClr val="folHlink"/>
                </a:solidFill>
              </a:rPr>
              <a:t> που κρίνονται ως απαραίτητα για την αποτελεσματική οργάνωση εικαστικών δραστηριοτήτων στο νηπιαγωγείο, αλλά και ο </a:t>
            </a:r>
            <a:r>
              <a:rPr lang="el-GR" sz="2400" b="1" smtClean="0">
                <a:solidFill>
                  <a:schemeClr val="accent2"/>
                </a:solidFill>
              </a:rPr>
              <a:t>χώρος</a:t>
            </a:r>
            <a:r>
              <a:rPr lang="el-GR" sz="2400" b="1" smtClean="0">
                <a:solidFill>
                  <a:schemeClr val="folHlink"/>
                </a:solidFill>
              </a:rPr>
              <a:t> ως ο «τρίτος  παιδαγωγός» για την αισθητική αγωγή στα κέντρα προσχολικής αγωγής του Reggio Emilia. </a:t>
            </a:r>
          </a:p>
          <a:p>
            <a:pPr algn="just" eaLnBrk="1" hangingPunct="1">
              <a:lnSpc>
                <a:spcPct val="80000"/>
              </a:lnSpc>
            </a:pPr>
            <a:endParaRPr lang="el-GR" sz="2400" b="1" smtClean="0">
              <a:solidFill>
                <a:schemeClr val="folHlink"/>
              </a:solidFill>
            </a:endParaRPr>
          </a:p>
          <a:p>
            <a:pPr algn="just" eaLnBrk="1" hangingPunct="1">
              <a:lnSpc>
                <a:spcPct val="80000"/>
              </a:lnSpc>
            </a:pPr>
            <a:r>
              <a:rPr lang="el-GR" sz="2400" b="1" smtClean="0">
                <a:solidFill>
                  <a:schemeClr val="folHlink"/>
                </a:solidFill>
              </a:rPr>
              <a:t>Ακόμη, εισηγήσεις για τη </a:t>
            </a:r>
            <a:r>
              <a:rPr lang="el-GR" sz="2400" b="1" smtClean="0">
                <a:solidFill>
                  <a:schemeClr val="accent2"/>
                </a:solidFill>
              </a:rPr>
              <a:t>Μουσειακή αγωγή</a:t>
            </a:r>
            <a:r>
              <a:rPr lang="el-GR" sz="2400" b="1" smtClean="0">
                <a:solidFill>
                  <a:schemeClr val="folHlink"/>
                </a:solidFill>
              </a:rPr>
              <a:t>  και τις αρχές της εμψυχωτικής διδακτικής και  μουσειοπαιδαγωγικής, όπως η βιωματική μάθηση, το θεατρικό παιχνίδι, η αφήγηση παραμυθιού, το κουκλοθέατρο, η εξερεύνηση, το παιχνίδι, η μάθηση μέσα από τα αντικείμενα και η προσωπική δημιουργία μέσα από δραστηριότητες εικαστικής έκφρασης, καθώς και ένα εκπαιδευτικό πρόγραμμα από το Αθανασάκειο Αρχαιολογικό Μουσείο του Βόλου.</a:t>
            </a:r>
          </a:p>
          <a:p>
            <a:pPr algn="just" eaLnBrk="1" hangingPunct="1">
              <a:lnSpc>
                <a:spcPct val="80000"/>
              </a:lnSpc>
            </a:pPr>
            <a:endParaRPr lang="el-GR" sz="2400" b="1" smtClean="0">
              <a:solidFill>
                <a:schemeClr val="folHlink"/>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3 - Θέση ημερομηνίας"/>
          <p:cNvSpPr>
            <a:spLocks noGrp="1"/>
          </p:cNvSpPr>
          <p:nvPr>
            <p:ph type="dt" sz="quarter" idx="10"/>
          </p:nvPr>
        </p:nvSpPr>
        <p:spPr>
          <a:noFill/>
        </p:spPr>
        <p:txBody>
          <a:bodyPr/>
          <a:lstStyle/>
          <a:p>
            <a:fld id="{CCE7F29D-5FC0-42D4-995A-A57D7B391673}" type="datetime1">
              <a:rPr lang="el-GR"/>
              <a:pPr/>
              <a:t>31/1/2013</a:t>
            </a:fld>
            <a:endParaRPr lang="el-GR"/>
          </a:p>
        </p:txBody>
      </p:sp>
      <p:sp>
        <p:nvSpPr>
          <p:cNvPr id="4099" name="4 - Θέση υποσέλιδου"/>
          <p:cNvSpPr>
            <a:spLocks noGrp="1"/>
          </p:cNvSpPr>
          <p:nvPr>
            <p:ph type="ftr" sz="quarter" idx="11"/>
          </p:nvPr>
        </p:nvSpPr>
        <p:spPr>
          <a:noFill/>
        </p:spPr>
        <p:txBody>
          <a:bodyPr/>
          <a:lstStyle/>
          <a:p>
            <a:r>
              <a:rPr lang="el-GR"/>
              <a:t>SAKELLARIOU MARIA</a:t>
            </a:r>
          </a:p>
        </p:txBody>
      </p:sp>
      <p:sp>
        <p:nvSpPr>
          <p:cNvPr id="4100" name="5 - Θέση αριθμού διαφάνειας"/>
          <p:cNvSpPr>
            <a:spLocks noGrp="1"/>
          </p:cNvSpPr>
          <p:nvPr>
            <p:ph type="sldNum" sz="quarter" idx="12"/>
          </p:nvPr>
        </p:nvSpPr>
        <p:spPr>
          <a:noFill/>
        </p:spPr>
        <p:txBody>
          <a:bodyPr/>
          <a:lstStyle/>
          <a:p>
            <a:fld id="{FE75E085-4EEC-4CFE-B627-5346BB46397A}" type="slidenum">
              <a:rPr lang="el-GR"/>
              <a:pPr/>
              <a:t>2</a:t>
            </a:fld>
            <a:endParaRPr lang="el-GR"/>
          </a:p>
        </p:txBody>
      </p:sp>
      <p:sp>
        <p:nvSpPr>
          <p:cNvPr id="4101" name="Rectangle 2"/>
          <p:cNvSpPr>
            <a:spLocks noGrp="1" noChangeArrowheads="1"/>
          </p:cNvSpPr>
          <p:nvPr>
            <p:ph type="title"/>
          </p:nvPr>
        </p:nvSpPr>
        <p:spPr>
          <a:xfrm>
            <a:off x="685800" y="609600"/>
            <a:ext cx="8229600" cy="609600"/>
          </a:xfrm>
        </p:spPr>
        <p:txBody>
          <a:bodyPr/>
          <a:lstStyle/>
          <a:p>
            <a:pPr eaLnBrk="1" hangingPunct="1"/>
            <a:endParaRPr lang="el-GR" sz="2400" b="1" smtClean="0">
              <a:solidFill>
                <a:schemeClr val="bg2"/>
              </a:solidFill>
            </a:endParaRPr>
          </a:p>
        </p:txBody>
      </p:sp>
      <p:sp>
        <p:nvSpPr>
          <p:cNvPr id="4102" name="Rectangle 3"/>
          <p:cNvSpPr>
            <a:spLocks noGrp="1" noChangeArrowheads="1"/>
          </p:cNvSpPr>
          <p:nvPr>
            <p:ph type="body" idx="1"/>
          </p:nvPr>
        </p:nvSpPr>
        <p:spPr>
          <a:xfrm>
            <a:off x="381000" y="1219200"/>
            <a:ext cx="8229600" cy="5257800"/>
          </a:xfrm>
        </p:spPr>
        <p:txBody>
          <a:bodyPr/>
          <a:lstStyle/>
          <a:p>
            <a:pPr algn="just" eaLnBrk="1" hangingPunct="1">
              <a:lnSpc>
                <a:spcPct val="80000"/>
              </a:lnSpc>
            </a:pPr>
            <a:r>
              <a:rPr lang="el-GR" sz="2400" b="1" smtClean="0">
                <a:solidFill>
                  <a:schemeClr val="accent2"/>
                </a:solidFill>
              </a:rPr>
              <a:t>Στο σημείο αυτό, το </a:t>
            </a:r>
            <a:r>
              <a:rPr lang="el-GR" sz="2400" b="1" smtClean="0">
                <a:solidFill>
                  <a:schemeClr val="hlink"/>
                </a:solidFill>
              </a:rPr>
              <a:t>2ο Διεθνές Συνέδριο Προσχολικής Αγωγής,</a:t>
            </a:r>
            <a:r>
              <a:rPr lang="el-GR" sz="2400" b="1" smtClean="0">
                <a:solidFill>
                  <a:schemeClr val="accent2"/>
                </a:solidFill>
              </a:rPr>
              <a:t> ολοκληρώνει τις εργασίες του με εξαιρετική επιτυχία. </a:t>
            </a:r>
          </a:p>
          <a:p>
            <a:pPr algn="just" eaLnBrk="1" hangingPunct="1">
              <a:lnSpc>
                <a:spcPct val="80000"/>
              </a:lnSpc>
            </a:pPr>
            <a:endParaRPr lang="el-GR" sz="2400" b="1" smtClean="0">
              <a:solidFill>
                <a:schemeClr val="accent2"/>
              </a:solidFill>
            </a:endParaRPr>
          </a:p>
          <a:p>
            <a:pPr algn="just" eaLnBrk="1" hangingPunct="1">
              <a:lnSpc>
                <a:spcPct val="80000"/>
              </a:lnSpc>
            </a:pPr>
            <a:r>
              <a:rPr lang="el-GR" sz="2400" b="1" smtClean="0">
                <a:solidFill>
                  <a:schemeClr val="accent2"/>
                </a:solidFill>
              </a:rPr>
              <a:t>Αυτό προκύπτει από την </a:t>
            </a:r>
            <a:r>
              <a:rPr lang="el-GR" sz="2400" b="1" smtClean="0">
                <a:solidFill>
                  <a:schemeClr val="folHlink"/>
                </a:solidFill>
              </a:rPr>
              <a:t>ποιότητα των εισηγήσεων</a:t>
            </a:r>
            <a:r>
              <a:rPr lang="el-GR" sz="2400" b="1" smtClean="0">
                <a:solidFill>
                  <a:schemeClr val="accent2"/>
                </a:solidFill>
              </a:rPr>
              <a:t> που παρουσιάστηκαν, αλλά  και   από το </a:t>
            </a:r>
            <a:r>
              <a:rPr lang="el-GR" sz="2400" b="1" smtClean="0">
                <a:solidFill>
                  <a:schemeClr val="folHlink"/>
                </a:solidFill>
              </a:rPr>
              <a:t>μεγάλο αριθμό των συνέδρων</a:t>
            </a:r>
            <a:r>
              <a:rPr lang="el-GR" sz="2400" b="1" smtClean="0">
                <a:solidFill>
                  <a:schemeClr val="accent2"/>
                </a:solidFill>
              </a:rPr>
              <a:t> και το ιδιαίτερο ενδιαφέρον που αυτοί επέδειξαν με την </a:t>
            </a:r>
            <a:r>
              <a:rPr lang="el-GR" sz="2400" b="1" smtClean="0">
                <a:solidFill>
                  <a:schemeClr val="folHlink"/>
                </a:solidFill>
              </a:rPr>
              <a:t>ενεργό συμμετοχή τους</a:t>
            </a:r>
            <a:r>
              <a:rPr lang="el-GR" sz="2400" b="1" smtClean="0">
                <a:solidFill>
                  <a:schemeClr val="accent2"/>
                </a:solidFill>
              </a:rPr>
              <a:t> στη συζήτηση, στο τέλος κάθε συνεδρίας</a:t>
            </a:r>
          </a:p>
          <a:p>
            <a:pPr algn="just" eaLnBrk="1" hangingPunct="1">
              <a:lnSpc>
                <a:spcPct val="80000"/>
              </a:lnSpc>
            </a:pPr>
            <a:endParaRPr lang="el-GR" sz="2400" b="1" smtClean="0">
              <a:solidFill>
                <a:schemeClr val="accent2"/>
              </a:solidFill>
            </a:endParaRPr>
          </a:p>
          <a:p>
            <a:pPr algn="just" eaLnBrk="1" hangingPunct="1">
              <a:lnSpc>
                <a:spcPct val="80000"/>
              </a:lnSpc>
            </a:pPr>
            <a:r>
              <a:rPr lang="el-GR" sz="2400" b="1" smtClean="0">
                <a:solidFill>
                  <a:schemeClr val="accent2"/>
                </a:solidFill>
              </a:rPr>
              <a:t>Το Συνέδριο ξεκίνησε τις εργασίες του, την Παρασκευή το απόγευμα, και μέχρι σήμερα,  παρακολουθήσαμε ενδιαφέρουσες εισηγήσεις από  </a:t>
            </a:r>
            <a:r>
              <a:rPr lang="el-GR" sz="2400" b="1" smtClean="0">
                <a:solidFill>
                  <a:schemeClr val="folHlink"/>
                </a:solidFill>
              </a:rPr>
              <a:t>εκατόν δέκα ξένους και Έλληνες εισηγητές </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3 - Θέση ημερομηνίας"/>
          <p:cNvSpPr>
            <a:spLocks noGrp="1"/>
          </p:cNvSpPr>
          <p:nvPr>
            <p:ph type="dt" sz="quarter" idx="10"/>
          </p:nvPr>
        </p:nvSpPr>
        <p:spPr>
          <a:noFill/>
        </p:spPr>
        <p:txBody>
          <a:bodyPr/>
          <a:lstStyle/>
          <a:p>
            <a:fld id="{47B3BB76-B50C-4895-A31D-1C6D22E9F630}" type="datetime1">
              <a:rPr lang="el-GR"/>
              <a:pPr/>
              <a:t>31/1/2013</a:t>
            </a:fld>
            <a:endParaRPr lang="el-GR"/>
          </a:p>
        </p:txBody>
      </p:sp>
      <p:sp>
        <p:nvSpPr>
          <p:cNvPr id="22531" name="4 - Θέση υποσέλιδου"/>
          <p:cNvSpPr>
            <a:spLocks noGrp="1"/>
          </p:cNvSpPr>
          <p:nvPr>
            <p:ph type="ftr" sz="quarter" idx="11"/>
          </p:nvPr>
        </p:nvSpPr>
        <p:spPr>
          <a:noFill/>
        </p:spPr>
        <p:txBody>
          <a:bodyPr/>
          <a:lstStyle/>
          <a:p>
            <a:r>
              <a:rPr lang="el-GR"/>
              <a:t>SAKELLARIOU MARIA</a:t>
            </a:r>
          </a:p>
        </p:txBody>
      </p:sp>
      <p:sp>
        <p:nvSpPr>
          <p:cNvPr id="22532" name="5 - Θέση αριθμού διαφάνειας"/>
          <p:cNvSpPr>
            <a:spLocks noGrp="1"/>
          </p:cNvSpPr>
          <p:nvPr>
            <p:ph type="sldNum" sz="quarter" idx="12"/>
          </p:nvPr>
        </p:nvSpPr>
        <p:spPr>
          <a:noFill/>
        </p:spPr>
        <p:txBody>
          <a:bodyPr/>
          <a:lstStyle/>
          <a:p>
            <a:fld id="{D164A2FD-04AF-4A2C-9826-58851951A307}" type="slidenum">
              <a:rPr lang="el-GR"/>
              <a:pPr/>
              <a:t>20</a:t>
            </a:fld>
            <a:endParaRPr lang="el-GR"/>
          </a:p>
        </p:txBody>
      </p:sp>
      <p:sp>
        <p:nvSpPr>
          <p:cNvPr id="22533" name="Rectangle 2"/>
          <p:cNvSpPr>
            <a:spLocks noGrp="1" noChangeArrowheads="1"/>
          </p:cNvSpPr>
          <p:nvPr>
            <p:ph type="title"/>
          </p:nvPr>
        </p:nvSpPr>
        <p:spPr>
          <a:xfrm>
            <a:off x="457200" y="533400"/>
            <a:ext cx="8229600" cy="533400"/>
          </a:xfrm>
        </p:spPr>
        <p:txBody>
          <a:bodyPr/>
          <a:lstStyle/>
          <a:p>
            <a:pPr eaLnBrk="1" hangingPunct="1"/>
            <a:endParaRPr lang="el-GR" sz="4000" smtClean="0"/>
          </a:p>
        </p:txBody>
      </p:sp>
      <p:sp>
        <p:nvSpPr>
          <p:cNvPr id="22534" name="Rectangle 3"/>
          <p:cNvSpPr>
            <a:spLocks noGrp="1" noChangeArrowheads="1"/>
          </p:cNvSpPr>
          <p:nvPr>
            <p:ph type="body" idx="1"/>
          </p:nvPr>
        </p:nvSpPr>
        <p:spPr>
          <a:xfrm>
            <a:off x="457200" y="914400"/>
            <a:ext cx="8229600" cy="5410200"/>
          </a:xfrm>
        </p:spPr>
        <p:txBody>
          <a:bodyPr/>
          <a:lstStyle/>
          <a:p>
            <a:pPr algn="just" eaLnBrk="1" hangingPunct="1">
              <a:lnSpc>
                <a:spcPct val="80000"/>
              </a:lnSpc>
            </a:pPr>
            <a:r>
              <a:rPr lang="en-US" sz="2400" b="1" smtClean="0">
                <a:solidFill>
                  <a:schemeClr val="accent2"/>
                </a:solidFill>
              </a:rPr>
              <a:t>O</a:t>
            </a:r>
            <a:r>
              <a:rPr lang="el-GR" sz="2400" b="1" smtClean="0">
                <a:solidFill>
                  <a:schemeClr val="accent2"/>
                </a:solidFill>
              </a:rPr>
              <a:t>ι τέχνες</a:t>
            </a:r>
            <a:r>
              <a:rPr lang="el-GR" sz="2400" b="1" smtClean="0">
                <a:solidFill>
                  <a:schemeClr val="folHlink"/>
                </a:solidFill>
              </a:rPr>
              <a:t>, η καλλιέργεια της αισθητικής αντίληψης των μαθητών, η άτυπη μουσική μάθηση στο νηπιαγωγείο, τα Εικαστικά στο Νηπιαγωγείο και η Παιδαγωγική της Τέχνης, αλλά και η Κινητική αγωγή αποτελούν ευρύτερη επιδίωξη,  ώστε τα παιδιά από την παθητική κατανάλωση εικόνων να περάσουν  στην προσεκτική παρατήρηση, την κριτική και αισθητική αξιολόγηση και στη συνέχεια στην αφύπνιση του ενδιαφέροντος.</a:t>
            </a:r>
          </a:p>
          <a:p>
            <a:pPr algn="just" eaLnBrk="1" hangingPunct="1">
              <a:lnSpc>
                <a:spcPct val="80000"/>
              </a:lnSpc>
            </a:pPr>
            <a:endParaRPr lang="el-GR" sz="2400" b="1" smtClean="0">
              <a:solidFill>
                <a:schemeClr val="folHlink"/>
              </a:solidFill>
            </a:endParaRPr>
          </a:p>
          <a:p>
            <a:pPr algn="just" eaLnBrk="1" hangingPunct="1">
              <a:lnSpc>
                <a:spcPct val="80000"/>
              </a:lnSpc>
            </a:pPr>
            <a:r>
              <a:rPr lang="el-GR" sz="2400" b="1" smtClean="0">
                <a:solidFill>
                  <a:schemeClr val="accent2"/>
                </a:solidFill>
              </a:rPr>
              <a:t>Θέματα εκπαίδευσης, επιμόρφωσης και επαγγελματικής ανάπτυξης των παιδαγωγών</a:t>
            </a:r>
            <a:r>
              <a:rPr lang="el-GR" sz="2400" b="1" smtClean="0">
                <a:solidFill>
                  <a:schemeClr val="folHlink"/>
                </a:solidFill>
              </a:rPr>
              <a:t> της προσχολικής ηλικίας αποτέλεσαν αντικείμενο ξεχωριστής ενότητας.</a:t>
            </a:r>
          </a:p>
          <a:p>
            <a:pPr algn="just" eaLnBrk="1" hangingPunct="1">
              <a:lnSpc>
                <a:spcPct val="80000"/>
              </a:lnSpc>
              <a:buFont typeface="Wingdings" pitchFamily="2" charset="2"/>
              <a:buNone/>
            </a:pPr>
            <a:endParaRPr lang="el-GR" sz="2400" b="1" smtClean="0">
              <a:solidFill>
                <a:schemeClr val="folHlink"/>
              </a:solidFill>
            </a:endParaRPr>
          </a:p>
          <a:p>
            <a:pPr algn="just" eaLnBrk="1" hangingPunct="1">
              <a:lnSpc>
                <a:spcPct val="80000"/>
              </a:lnSpc>
            </a:pPr>
            <a:r>
              <a:rPr lang="el-GR" sz="2400" b="1" smtClean="0">
                <a:solidFill>
                  <a:schemeClr val="folHlink"/>
                </a:solidFill>
              </a:rPr>
              <a:t> Μπροστά στον καταιγισμό της πληροφορίας και  τις ραγδαίες επιστημονικές εξελίξεις, ο εκπαιδευτικός δεν είναι δυνατό να αρκεστεί στην αρχική επαγγελματική του κατάρτιση και σε αποσπασματικές μορφές επιμόρφωσης.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3 - Θέση ημερομηνίας"/>
          <p:cNvSpPr>
            <a:spLocks noGrp="1"/>
          </p:cNvSpPr>
          <p:nvPr>
            <p:ph type="dt" sz="quarter" idx="10"/>
          </p:nvPr>
        </p:nvSpPr>
        <p:spPr>
          <a:noFill/>
        </p:spPr>
        <p:txBody>
          <a:bodyPr/>
          <a:lstStyle/>
          <a:p>
            <a:fld id="{B58B1648-37DD-4AC9-88C1-2C5F9BB805FA}" type="datetime1">
              <a:rPr lang="el-GR"/>
              <a:pPr/>
              <a:t>31/1/2013</a:t>
            </a:fld>
            <a:endParaRPr lang="el-GR"/>
          </a:p>
        </p:txBody>
      </p:sp>
      <p:sp>
        <p:nvSpPr>
          <p:cNvPr id="23555" name="4 - Θέση υποσέλιδου"/>
          <p:cNvSpPr>
            <a:spLocks noGrp="1"/>
          </p:cNvSpPr>
          <p:nvPr>
            <p:ph type="ftr" sz="quarter" idx="11"/>
          </p:nvPr>
        </p:nvSpPr>
        <p:spPr>
          <a:noFill/>
        </p:spPr>
        <p:txBody>
          <a:bodyPr/>
          <a:lstStyle/>
          <a:p>
            <a:r>
              <a:rPr lang="el-GR"/>
              <a:t>SAKELLARIOU MARIA</a:t>
            </a:r>
          </a:p>
        </p:txBody>
      </p:sp>
      <p:sp>
        <p:nvSpPr>
          <p:cNvPr id="23556" name="5 - Θέση αριθμού διαφάνειας"/>
          <p:cNvSpPr>
            <a:spLocks noGrp="1"/>
          </p:cNvSpPr>
          <p:nvPr>
            <p:ph type="sldNum" sz="quarter" idx="12"/>
          </p:nvPr>
        </p:nvSpPr>
        <p:spPr>
          <a:noFill/>
        </p:spPr>
        <p:txBody>
          <a:bodyPr/>
          <a:lstStyle/>
          <a:p>
            <a:fld id="{0619FE2D-3C2A-4D55-AB3D-D5C9492EFB5F}" type="slidenum">
              <a:rPr lang="el-GR"/>
              <a:pPr/>
              <a:t>21</a:t>
            </a:fld>
            <a:endParaRPr lang="el-GR"/>
          </a:p>
        </p:txBody>
      </p:sp>
      <p:sp>
        <p:nvSpPr>
          <p:cNvPr id="23557" name="Rectangle 2"/>
          <p:cNvSpPr>
            <a:spLocks noGrp="1" noChangeArrowheads="1"/>
          </p:cNvSpPr>
          <p:nvPr>
            <p:ph type="title"/>
          </p:nvPr>
        </p:nvSpPr>
        <p:spPr/>
        <p:txBody>
          <a:bodyPr/>
          <a:lstStyle/>
          <a:p>
            <a:pPr eaLnBrk="1" hangingPunct="1"/>
            <a:endParaRPr lang="el-GR" smtClean="0"/>
          </a:p>
        </p:txBody>
      </p:sp>
      <p:sp>
        <p:nvSpPr>
          <p:cNvPr id="23558" name="Rectangle 3"/>
          <p:cNvSpPr>
            <a:spLocks noGrp="1" noChangeArrowheads="1"/>
          </p:cNvSpPr>
          <p:nvPr>
            <p:ph type="body" idx="1"/>
          </p:nvPr>
        </p:nvSpPr>
        <p:spPr>
          <a:xfrm>
            <a:off x="457200" y="685800"/>
            <a:ext cx="8229600" cy="5638800"/>
          </a:xfrm>
        </p:spPr>
        <p:txBody>
          <a:bodyPr/>
          <a:lstStyle/>
          <a:p>
            <a:pPr algn="just" eaLnBrk="1" hangingPunct="1">
              <a:lnSpc>
                <a:spcPct val="80000"/>
              </a:lnSpc>
            </a:pPr>
            <a:r>
              <a:rPr lang="el-GR" sz="2200" b="1" smtClean="0">
                <a:solidFill>
                  <a:schemeClr val="folHlink"/>
                </a:solidFill>
              </a:rPr>
              <a:t>Αναδύεται, ως εκ τούτου, </a:t>
            </a:r>
            <a:r>
              <a:rPr lang="el-GR" sz="2200" b="1" smtClean="0">
                <a:solidFill>
                  <a:schemeClr val="accent2"/>
                </a:solidFill>
              </a:rPr>
              <a:t>ένα νέο πρότυπο εκπαιδευτικού, ενταγμένο στο πλαίσιο της δια βίου εκπαίδευσης,</a:t>
            </a:r>
            <a:r>
              <a:rPr lang="el-GR" sz="2200" b="1" smtClean="0">
                <a:solidFill>
                  <a:schemeClr val="folHlink"/>
                </a:solidFill>
              </a:rPr>
              <a:t> ώστε, να αναπροσαρμόζεται ευέλικτα, στα νέα επιστημονικά, τεχνολογικά και εργασιακά δεδομένα. </a:t>
            </a:r>
          </a:p>
          <a:p>
            <a:pPr algn="just" eaLnBrk="1" hangingPunct="1">
              <a:lnSpc>
                <a:spcPct val="80000"/>
              </a:lnSpc>
              <a:buFont typeface="Wingdings" pitchFamily="2" charset="2"/>
              <a:buNone/>
            </a:pPr>
            <a:endParaRPr lang="el-GR" sz="2200" b="1" smtClean="0">
              <a:solidFill>
                <a:schemeClr val="folHlink"/>
              </a:solidFill>
            </a:endParaRPr>
          </a:p>
          <a:p>
            <a:pPr algn="just" eaLnBrk="1" hangingPunct="1">
              <a:lnSpc>
                <a:spcPct val="80000"/>
              </a:lnSpc>
            </a:pPr>
            <a:r>
              <a:rPr lang="el-GR" sz="2200" b="1" smtClean="0">
                <a:solidFill>
                  <a:schemeClr val="folHlink"/>
                </a:solidFill>
              </a:rPr>
              <a:t>Συζητήθηκαν θέματα , όπως η διερεύνηση του σύνδρομου της επαγγελματικής εξουθένωσης (burn out) στους χώρους των υπηρεσιών της βρεφονηπιακής φροντίδας, καθώς και μέτρα αντιμετώπισής του με στρατηγικές επικεντρωμένες στο άτομο, στη δομή της επαγγελματικής δραστηριότητας και στην οργάνωση και διαχείριση των σχέσεων. </a:t>
            </a:r>
          </a:p>
          <a:p>
            <a:pPr algn="just" eaLnBrk="1" hangingPunct="1">
              <a:lnSpc>
                <a:spcPct val="80000"/>
              </a:lnSpc>
            </a:pPr>
            <a:endParaRPr lang="el-GR" sz="2200" b="1" smtClean="0">
              <a:solidFill>
                <a:schemeClr val="folHlink"/>
              </a:solidFill>
            </a:endParaRPr>
          </a:p>
          <a:p>
            <a:pPr algn="just" eaLnBrk="1" hangingPunct="1">
              <a:lnSpc>
                <a:spcPct val="80000"/>
              </a:lnSpc>
            </a:pPr>
            <a:r>
              <a:rPr lang="el-GR" sz="2200" b="1" smtClean="0">
                <a:solidFill>
                  <a:schemeClr val="folHlink"/>
                </a:solidFill>
              </a:rPr>
              <a:t>Ακόμη, συζητήθηκε,   </a:t>
            </a:r>
            <a:r>
              <a:rPr lang="el-GR" sz="2200" b="1" smtClean="0">
                <a:solidFill>
                  <a:schemeClr val="accent2"/>
                </a:solidFill>
              </a:rPr>
              <a:t>η διερεύνηση της φυλετικής δυσαναλογίας ανδρών και γυναικών παιδαγωγών</a:t>
            </a:r>
            <a:r>
              <a:rPr lang="el-GR" sz="2200" b="1" smtClean="0">
                <a:solidFill>
                  <a:schemeClr val="folHlink"/>
                </a:solidFill>
              </a:rPr>
              <a:t> προσχολικής ηλικίας,  που εξακολουθεί να είναι ακραία και οι πεποιθήσεις των γυναικών παιδαγωγών  απέναντι τους, η διερεύνηση της εκπαίδευσης παιδαγωγών προσχολικής ηλικίας στα πεδία της διδακτικής των μαθηματικών και των φυσικών επιστημών, αλλά και το προφίλ των παιδαγωγών προσχολικής ηλικίας τεχνολογικής εκπαίδευσης (ΤΕΙ</a:t>
            </a:r>
            <a:r>
              <a:rPr lang="el-GR" sz="2200" smtClean="0"/>
              <a:t>).</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3 - Θέση ημερομηνίας"/>
          <p:cNvSpPr>
            <a:spLocks noGrp="1"/>
          </p:cNvSpPr>
          <p:nvPr>
            <p:ph type="dt" sz="quarter" idx="10"/>
          </p:nvPr>
        </p:nvSpPr>
        <p:spPr>
          <a:noFill/>
        </p:spPr>
        <p:txBody>
          <a:bodyPr/>
          <a:lstStyle/>
          <a:p>
            <a:fld id="{6D10ED95-109A-43CB-A0B0-0F393F7B0F6D}" type="datetime1">
              <a:rPr lang="el-GR"/>
              <a:pPr/>
              <a:t>31/1/2013</a:t>
            </a:fld>
            <a:endParaRPr lang="el-GR"/>
          </a:p>
        </p:txBody>
      </p:sp>
      <p:sp>
        <p:nvSpPr>
          <p:cNvPr id="24579" name="4 - Θέση υποσέλιδου"/>
          <p:cNvSpPr>
            <a:spLocks noGrp="1"/>
          </p:cNvSpPr>
          <p:nvPr>
            <p:ph type="ftr" sz="quarter" idx="11"/>
          </p:nvPr>
        </p:nvSpPr>
        <p:spPr>
          <a:noFill/>
        </p:spPr>
        <p:txBody>
          <a:bodyPr/>
          <a:lstStyle/>
          <a:p>
            <a:r>
              <a:rPr lang="el-GR"/>
              <a:t>SAKELLARIOU MARIA</a:t>
            </a:r>
          </a:p>
        </p:txBody>
      </p:sp>
      <p:sp>
        <p:nvSpPr>
          <p:cNvPr id="24580" name="5 - Θέση αριθμού διαφάνειας"/>
          <p:cNvSpPr>
            <a:spLocks noGrp="1"/>
          </p:cNvSpPr>
          <p:nvPr>
            <p:ph type="sldNum" sz="quarter" idx="12"/>
          </p:nvPr>
        </p:nvSpPr>
        <p:spPr>
          <a:noFill/>
        </p:spPr>
        <p:txBody>
          <a:bodyPr/>
          <a:lstStyle/>
          <a:p>
            <a:fld id="{2F7346F8-19EF-4E95-83EB-84E3807CAB90}" type="slidenum">
              <a:rPr lang="el-GR"/>
              <a:pPr/>
              <a:t>22</a:t>
            </a:fld>
            <a:endParaRPr lang="el-GR"/>
          </a:p>
        </p:txBody>
      </p:sp>
      <p:sp>
        <p:nvSpPr>
          <p:cNvPr id="24581" name="Rectangle 2"/>
          <p:cNvSpPr>
            <a:spLocks noGrp="1" noChangeArrowheads="1"/>
          </p:cNvSpPr>
          <p:nvPr>
            <p:ph type="title"/>
          </p:nvPr>
        </p:nvSpPr>
        <p:spPr/>
        <p:txBody>
          <a:bodyPr/>
          <a:lstStyle/>
          <a:p>
            <a:pPr eaLnBrk="1" hangingPunct="1"/>
            <a:endParaRPr lang="el-GR" smtClean="0"/>
          </a:p>
        </p:txBody>
      </p:sp>
      <p:sp>
        <p:nvSpPr>
          <p:cNvPr id="24582" name="Rectangle 3"/>
          <p:cNvSpPr>
            <a:spLocks noGrp="1" noChangeArrowheads="1"/>
          </p:cNvSpPr>
          <p:nvPr>
            <p:ph type="body" idx="1"/>
          </p:nvPr>
        </p:nvSpPr>
        <p:spPr>
          <a:xfrm>
            <a:off x="457200" y="1752600"/>
            <a:ext cx="8229600" cy="4343400"/>
          </a:xfrm>
        </p:spPr>
        <p:txBody>
          <a:bodyPr/>
          <a:lstStyle/>
          <a:p>
            <a:pPr algn="just" eaLnBrk="1" hangingPunct="1">
              <a:lnSpc>
                <a:spcPct val="90000"/>
              </a:lnSpc>
            </a:pPr>
            <a:r>
              <a:rPr lang="el-GR" sz="2400" b="1" smtClean="0">
                <a:solidFill>
                  <a:schemeClr val="folHlink"/>
                </a:solidFill>
              </a:rPr>
              <a:t>Από την οπτική του Συνεδρίου δεν θα μπορούσε να λείπει </a:t>
            </a:r>
            <a:r>
              <a:rPr lang="el-GR" sz="2400" b="1" smtClean="0">
                <a:solidFill>
                  <a:schemeClr val="accent2"/>
                </a:solidFill>
              </a:rPr>
              <a:t>η κοινωνιολογική προσέγγιση της Προσχολικής Αγωγής. </a:t>
            </a:r>
          </a:p>
          <a:p>
            <a:pPr algn="just" eaLnBrk="1" hangingPunct="1">
              <a:lnSpc>
                <a:spcPct val="90000"/>
              </a:lnSpc>
            </a:pPr>
            <a:endParaRPr lang="el-GR" sz="2400" b="1" smtClean="0">
              <a:solidFill>
                <a:schemeClr val="accent2"/>
              </a:solidFill>
            </a:endParaRPr>
          </a:p>
          <a:p>
            <a:pPr algn="just" eaLnBrk="1" hangingPunct="1">
              <a:lnSpc>
                <a:spcPct val="90000"/>
              </a:lnSpc>
            </a:pPr>
            <a:r>
              <a:rPr lang="el-GR" sz="2400" b="1" smtClean="0">
                <a:solidFill>
                  <a:schemeClr val="folHlink"/>
                </a:solidFill>
              </a:rPr>
              <a:t>Εδώ,  επιχειρήθηκε </a:t>
            </a:r>
            <a:r>
              <a:rPr lang="el-GR" sz="2400" b="1" smtClean="0">
                <a:solidFill>
                  <a:schemeClr val="accent2"/>
                </a:solidFill>
              </a:rPr>
              <a:t>η αποτύπωση των αναπαραστάσεων, και των παιδαγωγικών πρακτικών των εκπαιδευτικών</a:t>
            </a:r>
            <a:r>
              <a:rPr lang="el-GR" sz="2400" b="1" smtClean="0">
                <a:solidFill>
                  <a:schemeClr val="folHlink"/>
                </a:solidFill>
              </a:rPr>
              <a:t> για την κοινωνικοποίηση και την ανάπτυξη αυτονομίας των νηπίων, η στάση των εκπαιδευτικών στο Γαλλικό Νηπιαγωγείο και οι πρακτικές τους μέσα στην τάξη, σε σχέση με την κοινωνικοποίηση και την αυτονομία των μαθητών τους,   καθώς και </a:t>
            </a:r>
            <a:r>
              <a:rPr lang="el-GR" sz="2400" b="1" smtClean="0">
                <a:solidFill>
                  <a:schemeClr val="accent2"/>
                </a:solidFill>
              </a:rPr>
              <a:t>οι  σχολικές κοινωνικές ανισότητες και η ανάπτυξη δυναμικής της ομάδας στο νηπιαγωγείο. </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3 - Θέση ημερομηνίας"/>
          <p:cNvSpPr>
            <a:spLocks noGrp="1"/>
          </p:cNvSpPr>
          <p:nvPr>
            <p:ph type="dt" sz="quarter" idx="10"/>
          </p:nvPr>
        </p:nvSpPr>
        <p:spPr>
          <a:noFill/>
        </p:spPr>
        <p:txBody>
          <a:bodyPr/>
          <a:lstStyle/>
          <a:p>
            <a:fld id="{A89DA442-7523-4160-A76F-1FF0816E1B7C}" type="datetime1">
              <a:rPr lang="el-GR"/>
              <a:pPr/>
              <a:t>31/1/2013</a:t>
            </a:fld>
            <a:endParaRPr lang="el-GR"/>
          </a:p>
        </p:txBody>
      </p:sp>
      <p:sp>
        <p:nvSpPr>
          <p:cNvPr id="25603" name="4 - Θέση υποσέλιδου"/>
          <p:cNvSpPr>
            <a:spLocks noGrp="1"/>
          </p:cNvSpPr>
          <p:nvPr>
            <p:ph type="ftr" sz="quarter" idx="11"/>
          </p:nvPr>
        </p:nvSpPr>
        <p:spPr>
          <a:noFill/>
        </p:spPr>
        <p:txBody>
          <a:bodyPr/>
          <a:lstStyle/>
          <a:p>
            <a:r>
              <a:rPr lang="el-GR"/>
              <a:t>SAKELLARIOU MARIA</a:t>
            </a:r>
          </a:p>
        </p:txBody>
      </p:sp>
      <p:sp>
        <p:nvSpPr>
          <p:cNvPr id="25604" name="5 - Θέση αριθμού διαφάνειας"/>
          <p:cNvSpPr>
            <a:spLocks noGrp="1"/>
          </p:cNvSpPr>
          <p:nvPr>
            <p:ph type="sldNum" sz="quarter" idx="12"/>
          </p:nvPr>
        </p:nvSpPr>
        <p:spPr>
          <a:noFill/>
        </p:spPr>
        <p:txBody>
          <a:bodyPr/>
          <a:lstStyle/>
          <a:p>
            <a:fld id="{583527D5-2825-4EA7-AFB3-882762D70A3F}" type="slidenum">
              <a:rPr lang="el-GR"/>
              <a:pPr/>
              <a:t>23</a:t>
            </a:fld>
            <a:endParaRPr lang="el-GR"/>
          </a:p>
        </p:txBody>
      </p:sp>
      <p:sp>
        <p:nvSpPr>
          <p:cNvPr id="25605" name="Rectangle 2"/>
          <p:cNvSpPr>
            <a:spLocks noGrp="1" noChangeArrowheads="1"/>
          </p:cNvSpPr>
          <p:nvPr>
            <p:ph type="title"/>
          </p:nvPr>
        </p:nvSpPr>
        <p:spPr>
          <a:xfrm>
            <a:off x="533400" y="762000"/>
            <a:ext cx="8229600" cy="1143000"/>
          </a:xfrm>
        </p:spPr>
        <p:txBody>
          <a:bodyPr/>
          <a:lstStyle/>
          <a:p>
            <a:pPr eaLnBrk="1" hangingPunct="1"/>
            <a:endParaRPr lang="el-GR" smtClean="0"/>
          </a:p>
        </p:txBody>
      </p:sp>
      <p:sp>
        <p:nvSpPr>
          <p:cNvPr id="25606" name="Rectangle 3"/>
          <p:cNvSpPr>
            <a:spLocks noGrp="1" noChangeArrowheads="1"/>
          </p:cNvSpPr>
          <p:nvPr>
            <p:ph type="body" idx="1"/>
          </p:nvPr>
        </p:nvSpPr>
        <p:spPr>
          <a:xfrm>
            <a:off x="457200" y="1524000"/>
            <a:ext cx="8229600" cy="4876800"/>
          </a:xfrm>
        </p:spPr>
        <p:txBody>
          <a:bodyPr/>
          <a:lstStyle/>
          <a:p>
            <a:pPr algn="just" eaLnBrk="1" hangingPunct="1">
              <a:lnSpc>
                <a:spcPct val="80000"/>
              </a:lnSpc>
            </a:pPr>
            <a:r>
              <a:rPr lang="el-GR" sz="2200" b="1" smtClean="0">
                <a:solidFill>
                  <a:schemeClr val="folHlink"/>
                </a:solidFill>
              </a:rPr>
              <a:t>Τέλος, παρουσιάσθηκε η θεματολογία που αφορά τις </a:t>
            </a:r>
            <a:r>
              <a:rPr lang="el-GR" sz="2200" b="1" smtClean="0">
                <a:solidFill>
                  <a:schemeClr val="accent2"/>
                </a:solidFill>
              </a:rPr>
              <a:t>πολιτικές για την οργάνωση και διοίκηση στην Προσχολική Αγωγή. </a:t>
            </a:r>
          </a:p>
          <a:p>
            <a:pPr algn="just" eaLnBrk="1" hangingPunct="1">
              <a:lnSpc>
                <a:spcPct val="80000"/>
              </a:lnSpc>
              <a:buFont typeface="Wingdings" pitchFamily="2" charset="2"/>
              <a:buNone/>
            </a:pPr>
            <a:endParaRPr lang="el-GR" sz="2200" b="1" smtClean="0">
              <a:solidFill>
                <a:schemeClr val="accent2"/>
              </a:solidFill>
            </a:endParaRPr>
          </a:p>
          <a:p>
            <a:pPr algn="just" eaLnBrk="1" hangingPunct="1">
              <a:lnSpc>
                <a:spcPct val="80000"/>
              </a:lnSpc>
            </a:pPr>
            <a:r>
              <a:rPr lang="el-GR" sz="2200" b="1" smtClean="0">
                <a:solidFill>
                  <a:schemeClr val="folHlink"/>
                </a:solidFill>
              </a:rPr>
              <a:t>Συγκεκριμένα,  συζητήθηκε </a:t>
            </a:r>
            <a:r>
              <a:rPr lang="el-GR" sz="2200" b="1" smtClean="0">
                <a:solidFill>
                  <a:schemeClr val="accent2"/>
                </a:solidFill>
              </a:rPr>
              <a:t>η  εκπαιδευτική πολιτική στην Ελλάδα κατά τον 20ο αιώνα,</a:t>
            </a:r>
            <a:r>
              <a:rPr lang="el-GR" sz="2200" b="1" smtClean="0">
                <a:solidFill>
                  <a:schemeClr val="folHlink"/>
                </a:solidFill>
              </a:rPr>
              <a:t> για τη φοίτηση των νηπίων στο νηπιαγωγείο, η διαμόρφωση εσωτερικής εκπαιδευτικής πολιτικής,  ως βασική παράμετρος της άσκησης αποτελεσματικής διοίκησης από τις σύγχρονες μονάδες προσχολικής αγωγής, οι πολιτικές σχετικά με τα δικαιώματα των παιδιών στο χώρο του νηπιαγωγείου, αλλά και οι προτάσεις για μια παιδαγωγική εργασία ελεύθερη και διαφοροποιημένη. </a:t>
            </a:r>
          </a:p>
          <a:p>
            <a:pPr algn="just" eaLnBrk="1" hangingPunct="1">
              <a:lnSpc>
                <a:spcPct val="80000"/>
              </a:lnSpc>
            </a:pPr>
            <a:endParaRPr lang="el-GR" sz="2200" b="1" smtClean="0">
              <a:solidFill>
                <a:schemeClr val="folHlink"/>
              </a:solidFill>
            </a:endParaRPr>
          </a:p>
          <a:p>
            <a:pPr algn="just" eaLnBrk="1" hangingPunct="1">
              <a:lnSpc>
                <a:spcPct val="80000"/>
              </a:lnSpc>
            </a:pPr>
            <a:r>
              <a:rPr lang="el-GR" sz="2200" b="1" smtClean="0">
                <a:solidFill>
                  <a:schemeClr val="folHlink"/>
                </a:solidFill>
              </a:rPr>
              <a:t>Μεταξύ άλλων επισημάνθηκαν </a:t>
            </a:r>
            <a:r>
              <a:rPr lang="el-GR" sz="2200" b="1" smtClean="0">
                <a:solidFill>
                  <a:schemeClr val="accent2"/>
                </a:solidFill>
              </a:rPr>
              <a:t>οι πολιτικές της  Ευρωπαϊκής Ένωσης</a:t>
            </a:r>
            <a:r>
              <a:rPr lang="el-GR" sz="2200" b="1" smtClean="0">
                <a:solidFill>
                  <a:schemeClr val="folHlink"/>
                </a:solidFill>
              </a:rPr>
              <a:t> για την  προσχολική εκπαίδευση, καθώς και τα εκκλησιαστικά ιδρύματα βρεφών και νηπίων.</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3 - Θέση ημερομηνίας"/>
          <p:cNvSpPr>
            <a:spLocks noGrp="1"/>
          </p:cNvSpPr>
          <p:nvPr>
            <p:ph type="dt" sz="quarter" idx="10"/>
          </p:nvPr>
        </p:nvSpPr>
        <p:spPr>
          <a:noFill/>
        </p:spPr>
        <p:txBody>
          <a:bodyPr/>
          <a:lstStyle/>
          <a:p>
            <a:fld id="{81E835BA-F2DF-4181-9CA9-BCBC4EB8370A}" type="datetime1">
              <a:rPr lang="el-GR"/>
              <a:pPr/>
              <a:t>31/1/2013</a:t>
            </a:fld>
            <a:endParaRPr lang="el-GR"/>
          </a:p>
        </p:txBody>
      </p:sp>
      <p:sp>
        <p:nvSpPr>
          <p:cNvPr id="26627" name="4 - Θέση υποσέλιδου"/>
          <p:cNvSpPr>
            <a:spLocks noGrp="1"/>
          </p:cNvSpPr>
          <p:nvPr>
            <p:ph type="ftr" sz="quarter" idx="11"/>
          </p:nvPr>
        </p:nvSpPr>
        <p:spPr>
          <a:noFill/>
        </p:spPr>
        <p:txBody>
          <a:bodyPr/>
          <a:lstStyle/>
          <a:p>
            <a:r>
              <a:rPr lang="el-GR"/>
              <a:t>SAKELLARIOU MARIA</a:t>
            </a:r>
          </a:p>
        </p:txBody>
      </p:sp>
      <p:sp>
        <p:nvSpPr>
          <p:cNvPr id="26628" name="5 - Θέση αριθμού διαφάνειας"/>
          <p:cNvSpPr>
            <a:spLocks noGrp="1"/>
          </p:cNvSpPr>
          <p:nvPr>
            <p:ph type="sldNum" sz="quarter" idx="12"/>
          </p:nvPr>
        </p:nvSpPr>
        <p:spPr>
          <a:noFill/>
        </p:spPr>
        <p:txBody>
          <a:bodyPr/>
          <a:lstStyle/>
          <a:p>
            <a:fld id="{BAEC235C-B2A3-4A78-B85B-C92EE3D3B8F4}" type="slidenum">
              <a:rPr lang="el-GR"/>
              <a:pPr/>
              <a:t>24</a:t>
            </a:fld>
            <a:endParaRPr lang="el-GR"/>
          </a:p>
        </p:txBody>
      </p:sp>
      <p:sp>
        <p:nvSpPr>
          <p:cNvPr id="26629" name="Rectangle 2"/>
          <p:cNvSpPr>
            <a:spLocks noGrp="1" noChangeArrowheads="1"/>
          </p:cNvSpPr>
          <p:nvPr>
            <p:ph type="title"/>
          </p:nvPr>
        </p:nvSpPr>
        <p:spPr/>
        <p:txBody>
          <a:bodyPr/>
          <a:lstStyle/>
          <a:p>
            <a:pPr eaLnBrk="1" hangingPunct="1"/>
            <a:endParaRPr lang="el-GR" smtClean="0"/>
          </a:p>
        </p:txBody>
      </p:sp>
      <p:sp>
        <p:nvSpPr>
          <p:cNvPr id="26630" name="Rectangle 3"/>
          <p:cNvSpPr>
            <a:spLocks noGrp="1" noChangeArrowheads="1"/>
          </p:cNvSpPr>
          <p:nvPr>
            <p:ph type="body" idx="1"/>
          </p:nvPr>
        </p:nvSpPr>
        <p:spPr>
          <a:xfrm>
            <a:off x="381000" y="2209800"/>
            <a:ext cx="8229600" cy="3352800"/>
          </a:xfrm>
        </p:spPr>
        <p:txBody>
          <a:bodyPr/>
          <a:lstStyle/>
          <a:p>
            <a:pPr algn="just" eaLnBrk="1" hangingPunct="1"/>
            <a:r>
              <a:rPr lang="el-GR" sz="2400" b="1" smtClean="0">
                <a:solidFill>
                  <a:schemeClr val="folHlink"/>
                </a:solidFill>
              </a:rPr>
              <a:t>Αναμφίβολα, οι εισηγήσεις που παρουσιάστηκαν, </a:t>
            </a:r>
            <a:r>
              <a:rPr lang="el-GR" sz="2400" b="1" smtClean="0">
                <a:solidFill>
                  <a:schemeClr val="accent2"/>
                </a:solidFill>
              </a:rPr>
              <a:t>δεν εξαντλούν τη σχετική έρευνα και πρακτική γύρω από την Προσχολική  Αγωγή και Εκπαίδευση.</a:t>
            </a:r>
            <a:r>
              <a:rPr lang="el-GR" sz="2400" b="1" smtClean="0">
                <a:solidFill>
                  <a:schemeClr val="folHlink"/>
                </a:solidFill>
              </a:rPr>
              <a:t> Ωστόσο, το πλήθος και η ποιότητα των εισηγήσεων,  βοήθησαν σημαντικά στην κατανόηση, την οριοθέτηση, και την επανεκτίμηση  παραγόντων,  εντός του σύγχρονου πολιτισμικού πλαισίου.</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3 - Θέση ημερομηνίας"/>
          <p:cNvSpPr>
            <a:spLocks noGrp="1"/>
          </p:cNvSpPr>
          <p:nvPr>
            <p:ph type="dt" sz="quarter" idx="10"/>
          </p:nvPr>
        </p:nvSpPr>
        <p:spPr>
          <a:noFill/>
        </p:spPr>
        <p:txBody>
          <a:bodyPr/>
          <a:lstStyle/>
          <a:p>
            <a:fld id="{3E5B768C-BD02-421B-B149-4B95C1F8ADAF}" type="datetime1">
              <a:rPr lang="el-GR"/>
              <a:pPr/>
              <a:t>31/1/2013</a:t>
            </a:fld>
            <a:endParaRPr lang="el-GR"/>
          </a:p>
        </p:txBody>
      </p:sp>
      <p:sp>
        <p:nvSpPr>
          <p:cNvPr id="27651" name="4 - Θέση υποσέλιδου"/>
          <p:cNvSpPr>
            <a:spLocks noGrp="1"/>
          </p:cNvSpPr>
          <p:nvPr>
            <p:ph type="ftr" sz="quarter" idx="11"/>
          </p:nvPr>
        </p:nvSpPr>
        <p:spPr>
          <a:noFill/>
        </p:spPr>
        <p:txBody>
          <a:bodyPr/>
          <a:lstStyle/>
          <a:p>
            <a:r>
              <a:rPr lang="el-GR"/>
              <a:t>SAKELLARIOU MARIA</a:t>
            </a:r>
          </a:p>
        </p:txBody>
      </p:sp>
      <p:sp>
        <p:nvSpPr>
          <p:cNvPr id="27652" name="5 - Θέση αριθμού διαφάνειας"/>
          <p:cNvSpPr>
            <a:spLocks noGrp="1"/>
          </p:cNvSpPr>
          <p:nvPr>
            <p:ph type="sldNum" sz="quarter" idx="12"/>
          </p:nvPr>
        </p:nvSpPr>
        <p:spPr>
          <a:noFill/>
        </p:spPr>
        <p:txBody>
          <a:bodyPr/>
          <a:lstStyle/>
          <a:p>
            <a:fld id="{DD971502-F3F7-48C4-B2BC-6DA0E34B3F9F}" type="slidenum">
              <a:rPr lang="el-GR"/>
              <a:pPr/>
              <a:t>25</a:t>
            </a:fld>
            <a:endParaRPr lang="el-GR"/>
          </a:p>
        </p:txBody>
      </p:sp>
      <p:sp>
        <p:nvSpPr>
          <p:cNvPr id="27653" name="Rectangle 2"/>
          <p:cNvSpPr>
            <a:spLocks noGrp="1" noChangeArrowheads="1"/>
          </p:cNvSpPr>
          <p:nvPr>
            <p:ph type="title"/>
          </p:nvPr>
        </p:nvSpPr>
        <p:spPr/>
        <p:txBody>
          <a:bodyPr/>
          <a:lstStyle/>
          <a:p>
            <a:pPr eaLnBrk="1" hangingPunct="1"/>
            <a:endParaRPr lang="el-GR" smtClean="0"/>
          </a:p>
        </p:txBody>
      </p:sp>
      <p:sp>
        <p:nvSpPr>
          <p:cNvPr id="27654" name="Rectangle 3"/>
          <p:cNvSpPr>
            <a:spLocks noGrp="1" noChangeArrowheads="1"/>
          </p:cNvSpPr>
          <p:nvPr>
            <p:ph type="body" idx="1"/>
          </p:nvPr>
        </p:nvSpPr>
        <p:spPr>
          <a:xfrm>
            <a:off x="457200" y="2057400"/>
            <a:ext cx="8229600" cy="3657600"/>
          </a:xfrm>
        </p:spPr>
        <p:txBody>
          <a:bodyPr/>
          <a:lstStyle/>
          <a:p>
            <a:pPr algn="just" eaLnBrk="1" hangingPunct="1">
              <a:lnSpc>
                <a:spcPct val="90000"/>
              </a:lnSpc>
            </a:pPr>
            <a:r>
              <a:rPr lang="el-GR" sz="2400" b="1" smtClean="0">
                <a:solidFill>
                  <a:schemeClr val="folHlink"/>
                </a:solidFill>
              </a:rPr>
              <a:t>Στο σημείο αυτό, θα ήθελα να ευχαριστήσω θερμά τη </a:t>
            </a:r>
            <a:r>
              <a:rPr lang="el-GR" sz="2400" b="1" smtClean="0">
                <a:solidFill>
                  <a:schemeClr val="accent2"/>
                </a:solidFill>
              </a:rPr>
              <a:t>Συντονιστική Επιτροπή του Συνεδρίου,</a:t>
            </a:r>
            <a:r>
              <a:rPr lang="el-GR" sz="2400" b="1" smtClean="0">
                <a:solidFill>
                  <a:schemeClr val="folHlink"/>
                </a:solidFill>
              </a:rPr>
              <a:t> για την τιμή που μου έκανε να με ορίσει Πρόεδρο της Επιστημονικής Επιτροπής. </a:t>
            </a:r>
          </a:p>
          <a:p>
            <a:pPr algn="just" eaLnBrk="1" hangingPunct="1">
              <a:lnSpc>
                <a:spcPct val="90000"/>
              </a:lnSpc>
            </a:pPr>
            <a:endParaRPr lang="el-GR" sz="2400" b="1" smtClean="0">
              <a:solidFill>
                <a:schemeClr val="folHlink"/>
              </a:solidFill>
            </a:endParaRPr>
          </a:p>
          <a:p>
            <a:pPr algn="just" eaLnBrk="1" hangingPunct="1">
              <a:lnSpc>
                <a:spcPct val="90000"/>
              </a:lnSpc>
            </a:pPr>
            <a:r>
              <a:rPr lang="el-GR" sz="2400" b="1" smtClean="0">
                <a:solidFill>
                  <a:schemeClr val="folHlink"/>
                </a:solidFill>
              </a:rPr>
              <a:t>Θα ήθελα, επίσης, να ευχαριστήσω </a:t>
            </a:r>
            <a:r>
              <a:rPr lang="el-GR" sz="2400" b="1" smtClean="0">
                <a:solidFill>
                  <a:schemeClr val="accent2"/>
                </a:solidFill>
              </a:rPr>
              <a:t>όλα τα μέλη της Συντονιστικής  επιτροπής, καθώς και όλους τους εισηγητές, από το εξωτερικό και την Ελλάδα, για τις επιστημονικά τεκμηριωμένες εισηγήσεις που μας παρουσίασαν.</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3 - Θέση ημερομηνίας"/>
          <p:cNvSpPr>
            <a:spLocks noGrp="1"/>
          </p:cNvSpPr>
          <p:nvPr>
            <p:ph type="dt" sz="quarter" idx="10"/>
          </p:nvPr>
        </p:nvSpPr>
        <p:spPr>
          <a:noFill/>
        </p:spPr>
        <p:txBody>
          <a:bodyPr/>
          <a:lstStyle/>
          <a:p>
            <a:fld id="{8C39FC0D-2057-4619-AC4E-60A712D1F011}" type="datetime1">
              <a:rPr lang="el-GR"/>
              <a:pPr/>
              <a:t>31/1/2013</a:t>
            </a:fld>
            <a:endParaRPr lang="el-GR"/>
          </a:p>
        </p:txBody>
      </p:sp>
      <p:sp>
        <p:nvSpPr>
          <p:cNvPr id="28675" name="4 - Θέση υποσέλιδου"/>
          <p:cNvSpPr>
            <a:spLocks noGrp="1"/>
          </p:cNvSpPr>
          <p:nvPr>
            <p:ph type="ftr" sz="quarter" idx="11"/>
          </p:nvPr>
        </p:nvSpPr>
        <p:spPr>
          <a:noFill/>
        </p:spPr>
        <p:txBody>
          <a:bodyPr/>
          <a:lstStyle/>
          <a:p>
            <a:r>
              <a:rPr lang="el-GR"/>
              <a:t>SAKELLARIOU MARIA</a:t>
            </a:r>
          </a:p>
        </p:txBody>
      </p:sp>
      <p:sp>
        <p:nvSpPr>
          <p:cNvPr id="28676" name="5 - Θέση αριθμού διαφάνειας"/>
          <p:cNvSpPr>
            <a:spLocks noGrp="1"/>
          </p:cNvSpPr>
          <p:nvPr>
            <p:ph type="sldNum" sz="quarter" idx="12"/>
          </p:nvPr>
        </p:nvSpPr>
        <p:spPr>
          <a:noFill/>
        </p:spPr>
        <p:txBody>
          <a:bodyPr/>
          <a:lstStyle/>
          <a:p>
            <a:fld id="{FE0E7541-3A30-44EA-B0C0-1DE974C79944}" type="slidenum">
              <a:rPr lang="el-GR"/>
              <a:pPr/>
              <a:t>26</a:t>
            </a:fld>
            <a:endParaRPr lang="el-GR"/>
          </a:p>
        </p:txBody>
      </p:sp>
      <p:sp>
        <p:nvSpPr>
          <p:cNvPr id="28677" name="Rectangle 2"/>
          <p:cNvSpPr>
            <a:spLocks noGrp="1" noChangeArrowheads="1"/>
          </p:cNvSpPr>
          <p:nvPr>
            <p:ph type="title"/>
          </p:nvPr>
        </p:nvSpPr>
        <p:spPr/>
        <p:txBody>
          <a:bodyPr/>
          <a:lstStyle/>
          <a:p>
            <a:pPr eaLnBrk="1" hangingPunct="1"/>
            <a:endParaRPr lang="el-GR" smtClean="0"/>
          </a:p>
        </p:txBody>
      </p:sp>
      <p:sp>
        <p:nvSpPr>
          <p:cNvPr id="28678" name="Rectangle 3"/>
          <p:cNvSpPr>
            <a:spLocks noGrp="1" noChangeArrowheads="1"/>
          </p:cNvSpPr>
          <p:nvPr>
            <p:ph type="body" idx="1"/>
          </p:nvPr>
        </p:nvSpPr>
        <p:spPr>
          <a:xfrm>
            <a:off x="457200" y="1752600"/>
            <a:ext cx="8229600" cy="4225925"/>
          </a:xfrm>
        </p:spPr>
        <p:txBody>
          <a:bodyPr/>
          <a:lstStyle/>
          <a:p>
            <a:pPr algn="just" eaLnBrk="1" hangingPunct="1">
              <a:lnSpc>
                <a:spcPct val="90000"/>
              </a:lnSpc>
            </a:pPr>
            <a:r>
              <a:rPr lang="el-GR" sz="2400" b="1" smtClean="0">
                <a:solidFill>
                  <a:schemeClr val="folHlink"/>
                </a:solidFill>
              </a:rPr>
              <a:t>Επιπροσθέτως, θα ήθελα να ευχαριστήσω </a:t>
            </a:r>
            <a:r>
              <a:rPr lang="el-GR" sz="2400" b="1" smtClean="0">
                <a:solidFill>
                  <a:schemeClr val="accent2"/>
                </a:solidFill>
              </a:rPr>
              <a:t>τον Πρόεδρο της Οργανωτικής Επιτροπής του Συνεδρίου</a:t>
            </a:r>
            <a:r>
              <a:rPr lang="el-GR" sz="2400" b="1" smtClean="0">
                <a:solidFill>
                  <a:schemeClr val="folHlink"/>
                </a:solidFill>
              </a:rPr>
              <a:t>, κ. Θωμά Μπάκα, Λέκτορα του Π.Τ.Ν του Πανεπιστημίου Ιωαννίνων και </a:t>
            </a:r>
            <a:r>
              <a:rPr lang="el-GR" sz="2400" b="1" smtClean="0">
                <a:solidFill>
                  <a:schemeClr val="accent2"/>
                </a:solidFill>
              </a:rPr>
              <a:t>την</a:t>
            </a:r>
            <a:r>
              <a:rPr lang="el-GR" sz="2400" b="1" smtClean="0">
                <a:solidFill>
                  <a:schemeClr val="folHlink"/>
                </a:solidFill>
              </a:rPr>
              <a:t> </a:t>
            </a:r>
            <a:r>
              <a:rPr lang="el-GR" sz="2400" b="1" smtClean="0">
                <a:solidFill>
                  <a:schemeClr val="accent2"/>
                </a:solidFill>
              </a:rPr>
              <a:t>Συμπρόεδρο</a:t>
            </a:r>
            <a:r>
              <a:rPr lang="el-GR" sz="2400" b="1" smtClean="0">
                <a:solidFill>
                  <a:schemeClr val="folHlink"/>
                </a:solidFill>
              </a:rPr>
              <a:t> κ. Ελένη Καινούριου, Καθηγήτρια Εφαρμογών στο ΤΕΙ Ηπείρου, για την εξαιρετική συνεργασία που είχαμε</a:t>
            </a:r>
          </a:p>
          <a:p>
            <a:pPr algn="just" eaLnBrk="1" hangingPunct="1">
              <a:lnSpc>
                <a:spcPct val="90000"/>
              </a:lnSpc>
              <a:buFont typeface="Wingdings" pitchFamily="2" charset="2"/>
              <a:buNone/>
            </a:pPr>
            <a:endParaRPr lang="el-GR" sz="2400" b="1" smtClean="0">
              <a:solidFill>
                <a:schemeClr val="folHlink"/>
              </a:solidFill>
            </a:endParaRPr>
          </a:p>
          <a:p>
            <a:pPr algn="just" eaLnBrk="1" hangingPunct="1">
              <a:lnSpc>
                <a:spcPct val="90000"/>
              </a:lnSpc>
            </a:pPr>
            <a:r>
              <a:rPr lang="el-GR" sz="2400" b="1" smtClean="0">
                <a:solidFill>
                  <a:schemeClr val="folHlink"/>
                </a:solidFill>
              </a:rPr>
              <a:t>Τέλος, επιθυμώ να ευχαριστήσω </a:t>
            </a:r>
            <a:r>
              <a:rPr lang="el-GR" sz="2400" b="1" smtClean="0">
                <a:solidFill>
                  <a:schemeClr val="accent2"/>
                </a:solidFill>
              </a:rPr>
              <a:t>τα μέλη της Οργανωτικής  και Επιστημονικής επιτροπής</a:t>
            </a:r>
            <a:r>
              <a:rPr lang="el-GR" sz="2400" b="1" smtClean="0">
                <a:solidFill>
                  <a:schemeClr val="folHlink"/>
                </a:solidFill>
              </a:rPr>
              <a:t>, </a:t>
            </a:r>
            <a:r>
              <a:rPr lang="el-GR" sz="2400" b="1" smtClean="0">
                <a:solidFill>
                  <a:schemeClr val="accent2"/>
                </a:solidFill>
              </a:rPr>
              <a:t>τους προπτυχιακούς και μεταπτυχιακούς φοιτητές μας  που βοήθησαν στη γραμματειακή υποστήριξη του Συνεδρίου</a:t>
            </a:r>
            <a:r>
              <a:rPr lang="el-GR" sz="2400" b="1" smtClean="0">
                <a:solidFill>
                  <a:schemeClr val="folHlink"/>
                </a:solidFill>
              </a:rPr>
              <a:t>.</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3 - Θέση ημερομηνίας"/>
          <p:cNvSpPr>
            <a:spLocks noGrp="1"/>
          </p:cNvSpPr>
          <p:nvPr>
            <p:ph type="dt" sz="quarter" idx="10"/>
          </p:nvPr>
        </p:nvSpPr>
        <p:spPr>
          <a:noFill/>
        </p:spPr>
        <p:txBody>
          <a:bodyPr/>
          <a:lstStyle/>
          <a:p>
            <a:fld id="{860D27DA-8F63-40D2-9988-9D7F8A22F962}" type="datetime1">
              <a:rPr lang="el-GR"/>
              <a:pPr/>
              <a:t>31/1/2013</a:t>
            </a:fld>
            <a:endParaRPr lang="el-GR"/>
          </a:p>
        </p:txBody>
      </p:sp>
      <p:sp>
        <p:nvSpPr>
          <p:cNvPr id="29699" name="4 - Θέση υποσέλιδου"/>
          <p:cNvSpPr>
            <a:spLocks noGrp="1"/>
          </p:cNvSpPr>
          <p:nvPr>
            <p:ph type="ftr" sz="quarter" idx="11"/>
          </p:nvPr>
        </p:nvSpPr>
        <p:spPr>
          <a:noFill/>
        </p:spPr>
        <p:txBody>
          <a:bodyPr/>
          <a:lstStyle/>
          <a:p>
            <a:r>
              <a:rPr lang="el-GR"/>
              <a:t>SAKELLARIOU MARIA</a:t>
            </a:r>
          </a:p>
        </p:txBody>
      </p:sp>
      <p:sp>
        <p:nvSpPr>
          <p:cNvPr id="29700" name="5 - Θέση αριθμού διαφάνειας"/>
          <p:cNvSpPr>
            <a:spLocks noGrp="1"/>
          </p:cNvSpPr>
          <p:nvPr>
            <p:ph type="sldNum" sz="quarter" idx="12"/>
          </p:nvPr>
        </p:nvSpPr>
        <p:spPr>
          <a:noFill/>
        </p:spPr>
        <p:txBody>
          <a:bodyPr/>
          <a:lstStyle/>
          <a:p>
            <a:fld id="{46FE6707-8E09-4346-9EBC-A3B09A39B4D5}" type="slidenum">
              <a:rPr lang="el-GR"/>
              <a:pPr/>
              <a:t>27</a:t>
            </a:fld>
            <a:endParaRPr lang="el-GR"/>
          </a:p>
        </p:txBody>
      </p:sp>
      <p:sp>
        <p:nvSpPr>
          <p:cNvPr id="29701" name="Rectangle 2"/>
          <p:cNvSpPr>
            <a:spLocks noGrp="1" noChangeArrowheads="1"/>
          </p:cNvSpPr>
          <p:nvPr>
            <p:ph type="title"/>
          </p:nvPr>
        </p:nvSpPr>
        <p:spPr/>
        <p:txBody>
          <a:bodyPr/>
          <a:lstStyle/>
          <a:p>
            <a:pPr eaLnBrk="1" hangingPunct="1"/>
            <a:endParaRPr lang="el-GR" smtClean="0"/>
          </a:p>
        </p:txBody>
      </p:sp>
      <p:sp>
        <p:nvSpPr>
          <p:cNvPr id="29702" name="Rectangle 3"/>
          <p:cNvSpPr>
            <a:spLocks noGrp="1" noChangeArrowheads="1"/>
          </p:cNvSpPr>
          <p:nvPr>
            <p:ph type="body" idx="1"/>
          </p:nvPr>
        </p:nvSpPr>
        <p:spPr>
          <a:xfrm>
            <a:off x="457200" y="1828800"/>
            <a:ext cx="8229600" cy="4343400"/>
          </a:xfrm>
        </p:spPr>
        <p:txBody>
          <a:bodyPr/>
          <a:lstStyle/>
          <a:p>
            <a:pPr algn="just" eaLnBrk="1" hangingPunct="1">
              <a:lnSpc>
                <a:spcPct val="90000"/>
              </a:lnSpc>
            </a:pPr>
            <a:r>
              <a:rPr lang="el-GR" sz="2400" smtClean="0"/>
              <a:t> </a:t>
            </a:r>
            <a:r>
              <a:rPr lang="el-GR" sz="2400" b="1" smtClean="0">
                <a:solidFill>
                  <a:schemeClr val="folHlink"/>
                </a:solidFill>
              </a:rPr>
              <a:t>Ιδιαίτερες ευχαριστίες θα ήθελα να εκφράσω στους </a:t>
            </a:r>
            <a:r>
              <a:rPr lang="el-GR" sz="2400" b="1" smtClean="0">
                <a:solidFill>
                  <a:schemeClr val="accent2"/>
                </a:solidFill>
              </a:rPr>
              <a:t>Συντονιστές του Συνεδρίου</a:t>
            </a:r>
            <a:r>
              <a:rPr lang="el-GR" sz="2400" b="1" smtClean="0">
                <a:solidFill>
                  <a:schemeClr val="folHlink"/>
                </a:solidFill>
              </a:rPr>
              <a:t>, καθηγητή κ. Πανταζή, Διευθυντή του Εργαστηρίου Παιδαγωγικής και Διδακτικής Μεθοδολογίας  του Π.Τ.Ν του Πανεπιστημίου Ιωαννίνων, και τον καθηγητή κ. Δήμα, Διευθυντή του Τομέα Παιδαγωγικής στο ΤΕΙ Ηπείρου,  </a:t>
            </a:r>
            <a:r>
              <a:rPr lang="el-GR" sz="2400" b="1" smtClean="0">
                <a:solidFill>
                  <a:schemeClr val="accent2"/>
                </a:solidFill>
              </a:rPr>
              <a:t>για την ιδέα να υλοποιηθεί από κοινού, ένα τόσο ενδιαφέρον Συνέδριο στα Γιάννενα</a:t>
            </a:r>
          </a:p>
          <a:p>
            <a:pPr algn="just" eaLnBrk="1" hangingPunct="1">
              <a:lnSpc>
                <a:spcPct val="90000"/>
              </a:lnSpc>
              <a:buFont typeface="Wingdings" pitchFamily="2" charset="2"/>
              <a:buNone/>
            </a:pPr>
            <a:endParaRPr lang="el-GR" sz="2400" b="1" smtClean="0">
              <a:solidFill>
                <a:schemeClr val="accent2"/>
              </a:solidFill>
            </a:endParaRPr>
          </a:p>
          <a:p>
            <a:pPr algn="just" eaLnBrk="1" hangingPunct="1">
              <a:lnSpc>
                <a:spcPct val="90000"/>
              </a:lnSpc>
            </a:pPr>
            <a:r>
              <a:rPr lang="el-GR" sz="2400" b="1" smtClean="0">
                <a:solidFill>
                  <a:schemeClr val="accent2"/>
                </a:solidFill>
              </a:rPr>
              <a:t>Ευχαριστώ θερμά όλους εσάς, που με την ενεργό συμμετοχή και την προσοχή σας, στηρίξατε μια τόσο σημαντική διοργάνωση.</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3 - Θέση ημερομηνίας"/>
          <p:cNvSpPr>
            <a:spLocks noGrp="1"/>
          </p:cNvSpPr>
          <p:nvPr>
            <p:ph type="dt" sz="quarter" idx="10"/>
          </p:nvPr>
        </p:nvSpPr>
        <p:spPr>
          <a:noFill/>
        </p:spPr>
        <p:txBody>
          <a:bodyPr/>
          <a:lstStyle/>
          <a:p>
            <a:fld id="{939996C5-D3DF-4B7F-8AA6-7F0BBE51B102}" type="datetime1">
              <a:rPr lang="el-GR"/>
              <a:pPr/>
              <a:t>31/1/2013</a:t>
            </a:fld>
            <a:endParaRPr lang="el-GR"/>
          </a:p>
        </p:txBody>
      </p:sp>
      <p:sp>
        <p:nvSpPr>
          <p:cNvPr id="30723" name="4 - Θέση υποσέλιδου"/>
          <p:cNvSpPr>
            <a:spLocks noGrp="1"/>
          </p:cNvSpPr>
          <p:nvPr>
            <p:ph type="ftr" sz="quarter" idx="11"/>
          </p:nvPr>
        </p:nvSpPr>
        <p:spPr>
          <a:noFill/>
        </p:spPr>
        <p:txBody>
          <a:bodyPr/>
          <a:lstStyle/>
          <a:p>
            <a:r>
              <a:rPr lang="el-GR"/>
              <a:t>SAKELLARIOU MARIA</a:t>
            </a:r>
          </a:p>
        </p:txBody>
      </p:sp>
      <p:sp>
        <p:nvSpPr>
          <p:cNvPr id="30724" name="5 - Θέση αριθμού διαφάνειας"/>
          <p:cNvSpPr>
            <a:spLocks noGrp="1"/>
          </p:cNvSpPr>
          <p:nvPr>
            <p:ph type="sldNum" sz="quarter" idx="12"/>
          </p:nvPr>
        </p:nvSpPr>
        <p:spPr>
          <a:noFill/>
        </p:spPr>
        <p:txBody>
          <a:bodyPr/>
          <a:lstStyle/>
          <a:p>
            <a:fld id="{06FC7A0B-0866-44DF-A5D6-56BD5F0DE68B}" type="slidenum">
              <a:rPr lang="el-GR"/>
              <a:pPr/>
              <a:t>28</a:t>
            </a:fld>
            <a:endParaRPr lang="el-GR"/>
          </a:p>
        </p:txBody>
      </p:sp>
      <p:sp>
        <p:nvSpPr>
          <p:cNvPr id="30725" name="Rectangle 2"/>
          <p:cNvSpPr>
            <a:spLocks noGrp="1" noChangeArrowheads="1"/>
          </p:cNvSpPr>
          <p:nvPr>
            <p:ph type="title"/>
          </p:nvPr>
        </p:nvSpPr>
        <p:spPr/>
        <p:txBody>
          <a:bodyPr/>
          <a:lstStyle/>
          <a:p>
            <a:pPr eaLnBrk="1" hangingPunct="1"/>
            <a:endParaRPr lang="el-GR" smtClean="0"/>
          </a:p>
        </p:txBody>
      </p:sp>
      <p:sp>
        <p:nvSpPr>
          <p:cNvPr id="30726" name="Rectangle 3"/>
          <p:cNvSpPr>
            <a:spLocks noGrp="1" noChangeArrowheads="1"/>
          </p:cNvSpPr>
          <p:nvPr>
            <p:ph type="body" idx="1"/>
          </p:nvPr>
        </p:nvSpPr>
        <p:spPr>
          <a:xfrm>
            <a:off x="228600" y="2590800"/>
            <a:ext cx="8229600" cy="2057400"/>
          </a:xfrm>
        </p:spPr>
        <p:txBody>
          <a:bodyPr/>
          <a:lstStyle/>
          <a:p>
            <a:pPr algn="just" eaLnBrk="1" hangingPunct="1">
              <a:buFont typeface="Wingdings" pitchFamily="2" charset="2"/>
              <a:buNone/>
            </a:pPr>
            <a:r>
              <a:rPr lang="el-GR" sz="2400" smtClean="0"/>
              <a:t>	</a:t>
            </a:r>
            <a:r>
              <a:rPr lang="el-GR" sz="2800" b="1" smtClean="0">
                <a:solidFill>
                  <a:schemeClr val="folHlink"/>
                </a:solidFill>
              </a:rPr>
              <a:t>Η </a:t>
            </a:r>
            <a:r>
              <a:rPr lang="el-GR" sz="2800" b="1" smtClean="0">
                <a:solidFill>
                  <a:schemeClr val="accent2"/>
                </a:solidFill>
              </a:rPr>
              <a:t>επιτυχία του Συνεδρίου,</a:t>
            </a:r>
            <a:r>
              <a:rPr lang="el-GR" sz="2800" b="1" smtClean="0">
                <a:solidFill>
                  <a:schemeClr val="folHlink"/>
                </a:solidFill>
              </a:rPr>
              <a:t> </a:t>
            </a:r>
            <a:r>
              <a:rPr lang="el-GR" sz="2800" b="1" smtClean="0">
                <a:solidFill>
                  <a:schemeClr val="accent2"/>
                </a:solidFill>
              </a:rPr>
              <a:t>δεσμεύει τους διοργανωτές για την πραγματοποίηση ανάλογου Συνεδρίου στο μέλλον,</a:t>
            </a:r>
            <a:r>
              <a:rPr lang="el-GR" sz="2800" b="1" smtClean="0">
                <a:solidFill>
                  <a:schemeClr val="folHlink"/>
                </a:solidFill>
              </a:rPr>
              <a:t> και ταυτόχρονα αποτελεί το καλύτερο εχέγγυο για την προσπάθεια μιας ποιοτικής συνέχειας.</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 Θέση ημερομηνίας"/>
          <p:cNvSpPr>
            <a:spLocks noGrp="1"/>
          </p:cNvSpPr>
          <p:nvPr>
            <p:ph type="dt" sz="quarter" idx="10"/>
          </p:nvPr>
        </p:nvSpPr>
        <p:spPr>
          <a:noFill/>
        </p:spPr>
        <p:txBody>
          <a:bodyPr/>
          <a:lstStyle/>
          <a:p>
            <a:fld id="{17C36379-60D8-4968-BE63-DE103863A455}" type="datetime1">
              <a:rPr lang="el-GR"/>
              <a:pPr/>
              <a:t>31/1/2013</a:t>
            </a:fld>
            <a:endParaRPr lang="el-GR"/>
          </a:p>
        </p:txBody>
      </p:sp>
      <p:sp>
        <p:nvSpPr>
          <p:cNvPr id="31747" name="4 - Θέση υποσέλιδου"/>
          <p:cNvSpPr>
            <a:spLocks noGrp="1"/>
          </p:cNvSpPr>
          <p:nvPr>
            <p:ph type="ftr" sz="quarter" idx="11"/>
          </p:nvPr>
        </p:nvSpPr>
        <p:spPr>
          <a:noFill/>
        </p:spPr>
        <p:txBody>
          <a:bodyPr/>
          <a:lstStyle/>
          <a:p>
            <a:r>
              <a:rPr lang="el-GR"/>
              <a:t>SAKELLARIOU MARIA</a:t>
            </a:r>
          </a:p>
        </p:txBody>
      </p:sp>
      <p:sp>
        <p:nvSpPr>
          <p:cNvPr id="31748" name="5 - Θέση αριθμού διαφάνειας"/>
          <p:cNvSpPr>
            <a:spLocks noGrp="1"/>
          </p:cNvSpPr>
          <p:nvPr>
            <p:ph type="sldNum" sz="quarter" idx="12"/>
          </p:nvPr>
        </p:nvSpPr>
        <p:spPr>
          <a:noFill/>
        </p:spPr>
        <p:txBody>
          <a:bodyPr/>
          <a:lstStyle/>
          <a:p>
            <a:fld id="{CA0DC1FE-DF81-4456-BD3A-FC96E1AA0D62}" type="slidenum">
              <a:rPr lang="el-GR"/>
              <a:pPr/>
              <a:t>29</a:t>
            </a:fld>
            <a:endParaRPr lang="el-GR"/>
          </a:p>
        </p:txBody>
      </p:sp>
      <p:sp>
        <p:nvSpPr>
          <p:cNvPr id="31749" name="Rectangle 2"/>
          <p:cNvSpPr>
            <a:spLocks noGrp="1" noChangeArrowheads="1"/>
          </p:cNvSpPr>
          <p:nvPr>
            <p:ph type="title"/>
          </p:nvPr>
        </p:nvSpPr>
        <p:spPr/>
        <p:txBody>
          <a:bodyPr/>
          <a:lstStyle/>
          <a:p>
            <a:pPr eaLnBrk="1" hangingPunct="1"/>
            <a:endParaRPr lang="el-GR" smtClean="0"/>
          </a:p>
        </p:txBody>
      </p:sp>
      <p:sp>
        <p:nvSpPr>
          <p:cNvPr id="31750" name="Rectangle 3"/>
          <p:cNvSpPr>
            <a:spLocks noGrp="1" noChangeArrowheads="1"/>
          </p:cNvSpPr>
          <p:nvPr>
            <p:ph type="body" idx="1"/>
          </p:nvPr>
        </p:nvSpPr>
        <p:spPr>
          <a:xfrm>
            <a:off x="381000" y="2971800"/>
            <a:ext cx="8229600" cy="762000"/>
          </a:xfrm>
        </p:spPr>
        <p:txBody>
          <a:bodyPr/>
          <a:lstStyle/>
          <a:p>
            <a:pPr algn="ctr" eaLnBrk="1" hangingPunct="1">
              <a:lnSpc>
                <a:spcPct val="80000"/>
              </a:lnSpc>
              <a:buFont typeface="Wingdings" pitchFamily="2" charset="2"/>
              <a:buNone/>
            </a:pPr>
            <a:r>
              <a:rPr lang="el-GR" sz="4800" b="1" i="1" smtClean="0">
                <a:solidFill>
                  <a:schemeClr val="folHlink"/>
                </a:solidFill>
              </a:rPr>
              <a:t>Σας</a:t>
            </a:r>
            <a:r>
              <a:rPr lang="en-GB" sz="4800" b="1" i="1" smtClean="0">
                <a:solidFill>
                  <a:schemeClr val="folHlink"/>
                </a:solidFill>
              </a:rPr>
              <a:t> </a:t>
            </a:r>
            <a:r>
              <a:rPr lang="el-GR" sz="4800" b="1" i="1" smtClean="0">
                <a:solidFill>
                  <a:schemeClr val="folHlink"/>
                </a:solidFill>
              </a:rPr>
              <a:t>ευχαριστώ</a:t>
            </a:r>
          </a:p>
          <a:p>
            <a:pPr algn="ctr" eaLnBrk="1" hangingPunct="1">
              <a:lnSpc>
                <a:spcPct val="80000"/>
              </a:lnSpc>
              <a:buFont typeface="Wingdings" pitchFamily="2" charset="2"/>
              <a:buNone/>
            </a:pPr>
            <a:r>
              <a:rPr lang="el-GR" sz="4800" b="1" i="1" smtClean="0">
                <a:solidFill>
                  <a:schemeClr val="folHlink"/>
                </a:solidFill>
              </a:rPr>
              <a:t>για την προσοχή σας!!!</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 Θέση ημερομηνίας"/>
          <p:cNvSpPr>
            <a:spLocks noGrp="1"/>
          </p:cNvSpPr>
          <p:nvPr>
            <p:ph type="dt" sz="quarter" idx="10"/>
          </p:nvPr>
        </p:nvSpPr>
        <p:spPr>
          <a:noFill/>
        </p:spPr>
        <p:txBody>
          <a:bodyPr/>
          <a:lstStyle/>
          <a:p>
            <a:fld id="{3E782AC7-5163-408F-BD88-EA4622151CBB}" type="datetime1">
              <a:rPr lang="el-GR"/>
              <a:pPr/>
              <a:t>31/1/2013</a:t>
            </a:fld>
            <a:endParaRPr lang="el-GR"/>
          </a:p>
        </p:txBody>
      </p:sp>
      <p:sp>
        <p:nvSpPr>
          <p:cNvPr id="5123" name="4 - Θέση υποσέλιδου"/>
          <p:cNvSpPr>
            <a:spLocks noGrp="1"/>
          </p:cNvSpPr>
          <p:nvPr>
            <p:ph type="ftr" sz="quarter" idx="11"/>
          </p:nvPr>
        </p:nvSpPr>
        <p:spPr>
          <a:noFill/>
        </p:spPr>
        <p:txBody>
          <a:bodyPr/>
          <a:lstStyle/>
          <a:p>
            <a:r>
              <a:rPr lang="el-GR"/>
              <a:t>SAKELLARIOU MARIA</a:t>
            </a:r>
          </a:p>
        </p:txBody>
      </p:sp>
      <p:sp>
        <p:nvSpPr>
          <p:cNvPr id="5124" name="5 - Θέση αριθμού διαφάνειας"/>
          <p:cNvSpPr>
            <a:spLocks noGrp="1"/>
          </p:cNvSpPr>
          <p:nvPr>
            <p:ph type="sldNum" sz="quarter" idx="12"/>
          </p:nvPr>
        </p:nvSpPr>
        <p:spPr>
          <a:noFill/>
        </p:spPr>
        <p:txBody>
          <a:bodyPr/>
          <a:lstStyle/>
          <a:p>
            <a:fld id="{755AF799-E98E-4EA3-8404-01DB5AC721EF}" type="slidenum">
              <a:rPr lang="el-GR"/>
              <a:pPr/>
              <a:t>3</a:t>
            </a:fld>
            <a:endParaRPr lang="el-GR"/>
          </a:p>
        </p:txBody>
      </p:sp>
      <p:sp>
        <p:nvSpPr>
          <p:cNvPr id="5125" name="Rectangle 2"/>
          <p:cNvSpPr>
            <a:spLocks noGrp="1" noChangeArrowheads="1"/>
          </p:cNvSpPr>
          <p:nvPr>
            <p:ph type="title"/>
          </p:nvPr>
        </p:nvSpPr>
        <p:spPr/>
        <p:txBody>
          <a:bodyPr/>
          <a:lstStyle/>
          <a:p>
            <a:pPr eaLnBrk="1" hangingPunct="1"/>
            <a:endParaRPr lang="el-GR" smtClean="0"/>
          </a:p>
        </p:txBody>
      </p:sp>
      <p:sp>
        <p:nvSpPr>
          <p:cNvPr id="5126" name="Rectangle 3"/>
          <p:cNvSpPr>
            <a:spLocks noGrp="1" noChangeArrowheads="1"/>
          </p:cNvSpPr>
          <p:nvPr>
            <p:ph type="body" idx="1"/>
          </p:nvPr>
        </p:nvSpPr>
        <p:spPr>
          <a:xfrm>
            <a:off x="381000" y="1295400"/>
            <a:ext cx="8229600" cy="5029200"/>
          </a:xfrm>
        </p:spPr>
        <p:txBody>
          <a:bodyPr/>
          <a:lstStyle/>
          <a:p>
            <a:pPr algn="just" eaLnBrk="1" hangingPunct="1">
              <a:lnSpc>
                <a:spcPct val="80000"/>
              </a:lnSpc>
            </a:pPr>
            <a:r>
              <a:rPr lang="el-GR" sz="2200" b="1" smtClean="0">
                <a:solidFill>
                  <a:schemeClr val="accent2"/>
                </a:solidFill>
              </a:rPr>
              <a:t>Κατά τη διάρκεια του Συνεδρίου, είχαμε την ευκαιρία να διαπιστώσουμε τον </a:t>
            </a:r>
            <a:r>
              <a:rPr lang="el-GR" sz="2200" b="1" smtClean="0">
                <a:solidFill>
                  <a:schemeClr val="folHlink"/>
                </a:solidFill>
              </a:rPr>
              <a:t>προβληματισμό και το ενδιαφέρον, καταξιωμένων, αλλά και νεότερων  επιστημόνων</a:t>
            </a:r>
            <a:r>
              <a:rPr lang="el-GR" sz="2200" b="1" smtClean="0">
                <a:solidFill>
                  <a:schemeClr val="accent2"/>
                </a:solidFill>
              </a:rPr>
              <a:t> σε θέματα ανάπτυξης και αγωγής του παιδιού.</a:t>
            </a:r>
          </a:p>
          <a:p>
            <a:pPr algn="just" eaLnBrk="1" hangingPunct="1">
              <a:lnSpc>
                <a:spcPct val="80000"/>
              </a:lnSpc>
            </a:pPr>
            <a:endParaRPr lang="el-GR" sz="2200" b="1" smtClean="0">
              <a:solidFill>
                <a:schemeClr val="accent2"/>
              </a:solidFill>
            </a:endParaRPr>
          </a:p>
          <a:p>
            <a:pPr algn="just" eaLnBrk="1" hangingPunct="1">
              <a:lnSpc>
                <a:spcPct val="80000"/>
              </a:lnSpc>
            </a:pPr>
            <a:r>
              <a:rPr lang="el-GR" sz="2200" b="1" smtClean="0">
                <a:solidFill>
                  <a:schemeClr val="accent2"/>
                </a:solidFill>
              </a:rPr>
              <a:t>Παράλληλα </a:t>
            </a:r>
            <a:r>
              <a:rPr lang="el-GR" sz="2200" b="1" smtClean="0">
                <a:solidFill>
                  <a:schemeClr val="hlink"/>
                </a:solidFill>
              </a:rPr>
              <a:t>οι παιδαγωγοί της πράξης</a:t>
            </a:r>
            <a:r>
              <a:rPr lang="el-GR" sz="2200" b="1" smtClean="0">
                <a:solidFill>
                  <a:schemeClr val="accent2"/>
                </a:solidFill>
              </a:rPr>
              <a:t> κατέθεσαν τους δικούς τους </a:t>
            </a:r>
            <a:r>
              <a:rPr lang="el-GR" sz="2200" b="1" smtClean="0">
                <a:solidFill>
                  <a:schemeClr val="folHlink"/>
                </a:solidFill>
              </a:rPr>
              <a:t>προβληματισμούς </a:t>
            </a:r>
            <a:r>
              <a:rPr lang="el-GR" sz="2200" b="1" smtClean="0">
                <a:solidFill>
                  <a:schemeClr val="accent2"/>
                </a:solidFill>
              </a:rPr>
              <a:t>και επεδίωξαν να προσεγγίσουν τα ζητήματα της αγωγής και εκπαίδευσης  </a:t>
            </a:r>
            <a:r>
              <a:rPr lang="el-GR" sz="2200" b="1" smtClean="0">
                <a:solidFill>
                  <a:schemeClr val="hlink"/>
                </a:solidFill>
              </a:rPr>
              <a:t>μέσα από τη δική τους οπτική,</a:t>
            </a:r>
            <a:r>
              <a:rPr lang="el-GR" sz="2200" b="1" smtClean="0">
                <a:solidFill>
                  <a:schemeClr val="accent2"/>
                </a:solidFill>
              </a:rPr>
              <a:t> με έναν ιδιαίτερα επωφελή τρόπο, ώστε σε ένα βαθμό -γιατί όχι- </a:t>
            </a:r>
            <a:r>
              <a:rPr lang="el-GR" sz="2200" b="1" smtClean="0">
                <a:solidFill>
                  <a:schemeClr val="folHlink"/>
                </a:solidFill>
              </a:rPr>
              <a:t>να επαναπροσδιορίσουν τα ισχύοντα επιστημονικά δεδομένα</a:t>
            </a:r>
          </a:p>
          <a:p>
            <a:pPr algn="just" eaLnBrk="1" hangingPunct="1">
              <a:lnSpc>
                <a:spcPct val="80000"/>
              </a:lnSpc>
              <a:buFont typeface="Wingdings" pitchFamily="2" charset="2"/>
              <a:buNone/>
            </a:pPr>
            <a:endParaRPr lang="el-GR" sz="2200" b="1" smtClean="0">
              <a:solidFill>
                <a:schemeClr val="folHlink"/>
              </a:solidFill>
            </a:endParaRPr>
          </a:p>
          <a:p>
            <a:pPr algn="just" eaLnBrk="1" hangingPunct="1">
              <a:lnSpc>
                <a:spcPct val="80000"/>
              </a:lnSpc>
            </a:pPr>
            <a:r>
              <a:rPr lang="el-GR" sz="2200" b="1" smtClean="0">
                <a:solidFill>
                  <a:schemeClr val="accent2"/>
                </a:solidFill>
              </a:rPr>
              <a:t>Αυτόν τον  ενδιαφέροντα </a:t>
            </a:r>
            <a:r>
              <a:rPr lang="el-GR" sz="2200" b="1" smtClean="0">
                <a:solidFill>
                  <a:schemeClr val="folHlink"/>
                </a:solidFill>
              </a:rPr>
              <a:t>επιστημονικό διάλογο</a:t>
            </a:r>
            <a:r>
              <a:rPr lang="el-GR" sz="2200" b="1" smtClean="0">
                <a:solidFill>
                  <a:schemeClr val="accent2"/>
                </a:solidFill>
              </a:rPr>
              <a:t>, προώθησαν με αξιοθαύμαστο τρόπο τις τρεις αυτές ημέρες </a:t>
            </a:r>
            <a:r>
              <a:rPr lang="el-GR" sz="2200" b="1" smtClean="0">
                <a:solidFill>
                  <a:schemeClr val="folHlink"/>
                </a:solidFill>
              </a:rPr>
              <a:t>οι εισηγητές</a:t>
            </a:r>
            <a:r>
              <a:rPr lang="el-GR" sz="2200" b="1" smtClean="0">
                <a:solidFill>
                  <a:schemeClr val="accent2"/>
                </a:solidFill>
              </a:rPr>
              <a:t> </a:t>
            </a:r>
            <a:r>
              <a:rPr lang="el-GR" sz="2200" b="1" smtClean="0">
                <a:solidFill>
                  <a:schemeClr val="hlink"/>
                </a:solidFill>
              </a:rPr>
              <a:t>του Συνεδρίου μας</a:t>
            </a:r>
            <a:r>
              <a:rPr lang="el-GR" sz="2200" b="1" smtClean="0">
                <a:solidFill>
                  <a:schemeClr val="accent2"/>
                </a:solidFill>
              </a:rPr>
              <a:t>, τους οποίους και θα ήθελα να ευχαριστήσω για τη συμβολή τους </a:t>
            </a:r>
            <a:r>
              <a:rPr lang="el-GR" sz="2200" b="1" smtClean="0">
                <a:solidFill>
                  <a:schemeClr val="folHlink"/>
                </a:solidFill>
              </a:rPr>
              <a:t>στη δημιουργία μιας βάσης επικοινωνίας και προώθησης της έρευνας στο πεδίο της προσχολικής αγωγής </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3 - Θέση ημερομηνίας"/>
          <p:cNvSpPr>
            <a:spLocks noGrp="1"/>
          </p:cNvSpPr>
          <p:nvPr>
            <p:ph type="dt" sz="quarter" idx="10"/>
          </p:nvPr>
        </p:nvSpPr>
        <p:spPr>
          <a:noFill/>
        </p:spPr>
        <p:txBody>
          <a:bodyPr/>
          <a:lstStyle/>
          <a:p>
            <a:fld id="{D8331305-F0D6-4CAB-9057-9027D180BEF1}" type="datetime1">
              <a:rPr lang="el-GR"/>
              <a:pPr/>
              <a:t>31/1/2013</a:t>
            </a:fld>
            <a:endParaRPr lang="el-GR"/>
          </a:p>
        </p:txBody>
      </p:sp>
      <p:sp>
        <p:nvSpPr>
          <p:cNvPr id="6147" name="4 - Θέση υποσέλιδου"/>
          <p:cNvSpPr>
            <a:spLocks noGrp="1"/>
          </p:cNvSpPr>
          <p:nvPr>
            <p:ph type="ftr" sz="quarter" idx="11"/>
          </p:nvPr>
        </p:nvSpPr>
        <p:spPr>
          <a:noFill/>
        </p:spPr>
        <p:txBody>
          <a:bodyPr/>
          <a:lstStyle/>
          <a:p>
            <a:r>
              <a:rPr lang="el-GR"/>
              <a:t>SAKELLARIOU MARIA</a:t>
            </a:r>
          </a:p>
        </p:txBody>
      </p:sp>
      <p:sp>
        <p:nvSpPr>
          <p:cNvPr id="6148" name="5 - Θέση αριθμού διαφάνειας"/>
          <p:cNvSpPr>
            <a:spLocks noGrp="1"/>
          </p:cNvSpPr>
          <p:nvPr>
            <p:ph type="sldNum" sz="quarter" idx="12"/>
          </p:nvPr>
        </p:nvSpPr>
        <p:spPr>
          <a:noFill/>
        </p:spPr>
        <p:txBody>
          <a:bodyPr/>
          <a:lstStyle/>
          <a:p>
            <a:fld id="{B1CC2986-A566-4493-B4DB-063872B48A68}" type="slidenum">
              <a:rPr lang="el-GR"/>
              <a:pPr/>
              <a:t>4</a:t>
            </a:fld>
            <a:endParaRPr lang="el-GR"/>
          </a:p>
        </p:txBody>
      </p:sp>
      <p:sp>
        <p:nvSpPr>
          <p:cNvPr id="6149" name="Rectangle 2"/>
          <p:cNvSpPr>
            <a:spLocks noGrp="1" noChangeArrowheads="1"/>
          </p:cNvSpPr>
          <p:nvPr>
            <p:ph type="title"/>
          </p:nvPr>
        </p:nvSpPr>
        <p:spPr/>
        <p:txBody>
          <a:bodyPr/>
          <a:lstStyle/>
          <a:p>
            <a:pPr eaLnBrk="1" hangingPunct="1"/>
            <a:endParaRPr lang="el-GR" smtClean="0"/>
          </a:p>
        </p:txBody>
      </p:sp>
      <p:sp>
        <p:nvSpPr>
          <p:cNvPr id="6150" name="Rectangle 3"/>
          <p:cNvSpPr>
            <a:spLocks noGrp="1" noChangeArrowheads="1"/>
          </p:cNvSpPr>
          <p:nvPr>
            <p:ph type="body" idx="1"/>
          </p:nvPr>
        </p:nvSpPr>
        <p:spPr>
          <a:xfrm>
            <a:off x="381000" y="1066800"/>
            <a:ext cx="8229600" cy="5410200"/>
          </a:xfrm>
        </p:spPr>
        <p:txBody>
          <a:bodyPr/>
          <a:lstStyle/>
          <a:p>
            <a:pPr algn="just" eaLnBrk="1" hangingPunct="1">
              <a:lnSpc>
                <a:spcPct val="90000"/>
              </a:lnSpc>
            </a:pPr>
            <a:r>
              <a:rPr lang="el-GR" sz="2400" b="1" smtClean="0">
                <a:solidFill>
                  <a:schemeClr val="folHlink"/>
                </a:solidFill>
              </a:rPr>
              <a:t>Η θεματολογία του συνεδρίου καθορίστηκε, στο πλαίσιο των </a:t>
            </a:r>
            <a:r>
              <a:rPr lang="el-GR" sz="2400" b="1" smtClean="0">
                <a:solidFill>
                  <a:schemeClr val="accent2"/>
                </a:solidFill>
              </a:rPr>
              <a:t>σύγχρονων τάσεων και προοπτικών, της Προσχολικής Αγωγής και Εκπαίδευσης του 21ου αιώνα.</a:t>
            </a:r>
          </a:p>
          <a:p>
            <a:pPr algn="just" eaLnBrk="1" hangingPunct="1">
              <a:lnSpc>
                <a:spcPct val="90000"/>
              </a:lnSpc>
              <a:buFont typeface="Wingdings" pitchFamily="2" charset="2"/>
              <a:buNone/>
            </a:pPr>
            <a:endParaRPr lang="el-GR" sz="2400" b="1" smtClean="0">
              <a:solidFill>
                <a:schemeClr val="accent2"/>
              </a:solidFill>
            </a:endParaRPr>
          </a:p>
          <a:p>
            <a:pPr algn="just" eaLnBrk="1" hangingPunct="1">
              <a:lnSpc>
                <a:spcPct val="90000"/>
              </a:lnSpc>
            </a:pPr>
            <a:r>
              <a:rPr lang="el-GR" sz="2400" b="1" smtClean="0">
                <a:solidFill>
                  <a:schemeClr val="folHlink"/>
                </a:solidFill>
              </a:rPr>
              <a:t> Οι επιμέρους </a:t>
            </a:r>
            <a:r>
              <a:rPr lang="el-GR" sz="2400" b="1" smtClean="0">
                <a:solidFill>
                  <a:schemeClr val="accent2"/>
                </a:solidFill>
              </a:rPr>
              <a:t>θεματικές ενότητες</a:t>
            </a:r>
            <a:r>
              <a:rPr lang="el-GR" sz="2400" b="1" smtClean="0">
                <a:solidFill>
                  <a:schemeClr val="folHlink"/>
                </a:solidFill>
              </a:rPr>
              <a:t> αποτέλεσαν το συνεκτικό ιστό των ποικίλων θεωρητικών και ερευνητικών προσεγγίσεων, όπως αυτές παρουσιάστηκαν μέσα από ένα </a:t>
            </a:r>
            <a:r>
              <a:rPr lang="el-GR" sz="2400" b="1" smtClean="0">
                <a:solidFill>
                  <a:schemeClr val="accent2"/>
                </a:solidFill>
              </a:rPr>
              <a:t>μεγάλο αριθμό προφορικών ανακοινώσεων,</a:t>
            </a:r>
            <a:r>
              <a:rPr lang="el-GR" sz="2400" b="1" smtClean="0">
                <a:solidFill>
                  <a:schemeClr val="folHlink"/>
                </a:solidFill>
              </a:rPr>
              <a:t> αλλά και συζητήσεων που ακολούθησαν κατά τη διάρκεια των παράλληλων συνεδριών</a:t>
            </a:r>
          </a:p>
          <a:p>
            <a:pPr algn="just" eaLnBrk="1" hangingPunct="1">
              <a:lnSpc>
                <a:spcPct val="90000"/>
              </a:lnSpc>
              <a:buFont typeface="Wingdings" pitchFamily="2" charset="2"/>
              <a:buNone/>
            </a:pPr>
            <a:endParaRPr lang="el-GR" sz="2400" b="1" smtClean="0">
              <a:solidFill>
                <a:schemeClr val="folHlink"/>
              </a:solidFill>
            </a:endParaRPr>
          </a:p>
          <a:p>
            <a:pPr algn="just" eaLnBrk="1" hangingPunct="1">
              <a:lnSpc>
                <a:spcPct val="90000"/>
              </a:lnSpc>
            </a:pPr>
            <a:r>
              <a:rPr lang="el-GR" sz="2400" b="1" smtClean="0">
                <a:solidFill>
                  <a:schemeClr val="folHlink"/>
                </a:solidFill>
              </a:rPr>
              <a:t>Τα </a:t>
            </a:r>
            <a:r>
              <a:rPr lang="el-GR" sz="2400" b="1" smtClean="0">
                <a:solidFill>
                  <a:schemeClr val="accent2"/>
                </a:solidFill>
              </a:rPr>
              <a:t>ζητήματα που σχετίζονται με την αγωγή και εκπαίδευση</a:t>
            </a:r>
            <a:r>
              <a:rPr lang="el-GR" sz="2400" b="1" smtClean="0">
                <a:solidFill>
                  <a:schemeClr val="folHlink"/>
                </a:solidFill>
              </a:rPr>
              <a:t> του παιδιού της προσχολικής ηλικίας, γίνονται συνεχώς πιο σύνθετα και απαιτούν πειστικές απαντήσεις </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3 - Θέση ημερομηνίας"/>
          <p:cNvSpPr>
            <a:spLocks noGrp="1"/>
          </p:cNvSpPr>
          <p:nvPr>
            <p:ph type="dt" sz="quarter" idx="10"/>
          </p:nvPr>
        </p:nvSpPr>
        <p:spPr>
          <a:noFill/>
        </p:spPr>
        <p:txBody>
          <a:bodyPr/>
          <a:lstStyle/>
          <a:p>
            <a:fld id="{5F953496-47C5-48B0-BAD7-C68AF6AC2C17}" type="datetime1">
              <a:rPr lang="el-GR"/>
              <a:pPr/>
              <a:t>31/1/2013</a:t>
            </a:fld>
            <a:endParaRPr lang="el-GR"/>
          </a:p>
        </p:txBody>
      </p:sp>
      <p:sp>
        <p:nvSpPr>
          <p:cNvPr id="7171" name="4 - Θέση υποσέλιδου"/>
          <p:cNvSpPr>
            <a:spLocks noGrp="1"/>
          </p:cNvSpPr>
          <p:nvPr>
            <p:ph type="ftr" sz="quarter" idx="11"/>
          </p:nvPr>
        </p:nvSpPr>
        <p:spPr>
          <a:noFill/>
        </p:spPr>
        <p:txBody>
          <a:bodyPr/>
          <a:lstStyle/>
          <a:p>
            <a:r>
              <a:rPr lang="el-GR"/>
              <a:t>SAKELLARIOU MARIA</a:t>
            </a:r>
          </a:p>
        </p:txBody>
      </p:sp>
      <p:sp>
        <p:nvSpPr>
          <p:cNvPr id="7172" name="5 - Θέση αριθμού διαφάνειας"/>
          <p:cNvSpPr>
            <a:spLocks noGrp="1"/>
          </p:cNvSpPr>
          <p:nvPr>
            <p:ph type="sldNum" sz="quarter" idx="12"/>
          </p:nvPr>
        </p:nvSpPr>
        <p:spPr>
          <a:noFill/>
        </p:spPr>
        <p:txBody>
          <a:bodyPr/>
          <a:lstStyle/>
          <a:p>
            <a:fld id="{B7C1867C-90CC-47F0-975C-519C4936AAE2}" type="slidenum">
              <a:rPr lang="el-GR"/>
              <a:pPr/>
              <a:t>5</a:t>
            </a:fld>
            <a:endParaRPr lang="el-GR"/>
          </a:p>
        </p:txBody>
      </p:sp>
      <p:sp>
        <p:nvSpPr>
          <p:cNvPr id="7173" name="Rectangle 2"/>
          <p:cNvSpPr>
            <a:spLocks noGrp="1" noChangeArrowheads="1"/>
          </p:cNvSpPr>
          <p:nvPr>
            <p:ph type="title"/>
          </p:nvPr>
        </p:nvSpPr>
        <p:spPr/>
        <p:txBody>
          <a:bodyPr/>
          <a:lstStyle/>
          <a:p>
            <a:pPr eaLnBrk="1" hangingPunct="1"/>
            <a:endParaRPr lang="el-GR" smtClean="0"/>
          </a:p>
        </p:txBody>
      </p:sp>
      <p:sp>
        <p:nvSpPr>
          <p:cNvPr id="7174" name="Rectangle 3"/>
          <p:cNvSpPr>
            <a:spLocks noGrp="1" noChangeArrowheads="1"/>
          </p:cNvSpPr>
          <p:nvPr>
            <p:ph type="body" idx="1"/>
          </p:nvPr>
        </p:nvSpPr>
        <p:spPr>
          <a:xfrm>
            <a:off x="228600" y="838200"/>
            <a:ext cx="8229600" cy="5791200"/>
          </a:xfrm>
        </p:spPr>
        <p:txBody>
          <a:bodyPr/>
          <a:lstStyle/>
          <a:p>
            <a:pPr algn="just" eaLnBrk="1" hangingPunct="1">
              <a:lnSpc>
                <a:spcPct val="90000"/>
              </a:lnSpc>
            </a:pPr>
            <a:r>
              <a:rPr lang="el-GR" sz="2400" b="1" smtClean="0">
                <a:solidFill>
                  <a:schemeClr val="folHlink"/>
                </a:solidFill>
              </a:rPr>
              <a:t>Οι διοργανωτές του συνεδρίου, θέλησαν να αναδείξουν το συνεχώς αυξανόμενο ενδιαφέρον της επιστημονικής κοινότητας, για τα </a:t>
            </a:r>
            <a:r>
              <a:rPr lang="el-GR" sz="2400" b="1" smtClean="0">
                <a:solidFill>
                  <a:schemeClr val="accent2"/>
                </a:solidFill>
              </a:rPr>
              <a:t>καίρια αυτά ζητήματα  αγωγής και εκπαίδευσης του παιδιού</a:t>
            </a:r>
            <a:r>
              <a:rPr lang="el-GR" sz="2400" b="1" smtClean="0">
                <a:solidFill>
                  <a:schemeClr val="folHlink"/>
                </a:solidFill>
              </a:rPr>
              <a:t> και ταυτόχρονα να προάγουν έναν επιστημονικό λόγο, που θα διατυπώνει </a:t>
            </a:r>
            <a:r>
              <a:rPr lang="el-GR" sz="2400" b="1" smtClean="0">
                <a:solidFill>
                  <a:schemeClr val="accent2"/>
                </a:solidFill>
              </a:rPr>
              <a:t>επιστημονικά τεκμηριωμένες θέσεις και προτάσεις. </a:t>
            </a:r>
          </a:p>
          <a:p>
            <a:pPr algn="just" eaLnBrk="1" hangingPunct="1">
              <a:lnSpc>
                <a:spcPct val="90000"/>
              </a:lnSpc>
            </a:pPr>
            <a:endParaRPr lang="el-GR" sz="2400" b="1" smtClean="0">
              <a:solidFill>
                <a:schemeClr val="accent2"/>
              </a:solidFill>
            </a:endParaRPr>
          </a:p>
          <a:p>
            <a:pPr algn="just" eaLnBrk="1" hangingPunct="1">
              <a:lnSpc>
                <a:spcPct val="90000"/>
              </a:lnSpc>
            </a:pPr>
            <a:r>
              <a:rPr lang="el-GR" sz="2400" b="1" smtClean="0">
                <a:solidFill>
                  <a:schemeClr val="folHlink"/>
                </a:solidFill>
              </a:rPr>
              <a:t>Προς την κατεύθυνση αυτή αναπτύχθηκαν θεματικές, και μια νέα προβληματική, μέσα από την  παρουσίαση αντίστοιχων ερευνών</a:t>
            </a:r>
          </a:p>
          <a:p>
            <a:pPr algn="just" eaLnBrk="1" hangingPunct="1">
              <a:lnSpc>
                <a:spcPct val="90000"/>
              </a:lnSpc>
            </a:pPr>
            <a:endParaRPr lang="el-GR" sz="2400" b="1" smtClean="0">
              <a:solidFill>
                <a:schemeClr val="folHlink"/>
              </a:solidFill>
            </a:endParaRPr>
          </a:p>
          <a:p>
            <a:pPr algn="just" eaLnBrk="1" hangingPunct="1">
              <a:lnSpc>
                <a:spcPct val="90000"/>
              </a:lnSpc>
            </a:pPr>
            <a:r>
              <a:rPr lang="el-GR" sz="2400" b="1" smtClean="0">
                <a:solidFill>
                  <a:schemeClr val="folHlink"/>
                </a:solidFill>
              </a:rPr>
              <a:t>Μέσα σε έναν τέτοιο επιστημονικό – παιδαγωγικό περιβάλλον, στο πλαίσιο του  Συνεδρίου παρουσιάστηκαν εισηγήσεις, οι οποίες κάλυψαν ένα ευρύ φάσμα ενδιαφερόντων</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3 - Θέση ημερομηνίας"/>
          <p:cNvSpPr>
            <a:spLocks noGrp="1"/>
          </p:cNvSpPr>
          <p:nvPr>
            <p:ph type="dt" sz="quarter" idx="10"/>
          </p:nvPr>
        </p:nvSpPr>
        <p:spPr>
          <a:noFill/>
        </p:spPr>
        <p:txBody>
          <a:bodyPr/>
          <a:lstStyle/>
          <a:p>
            <a:fld id="{6F3AB796-5FA0-4957-9BC9-EAA0D5A66592}" type="datetime1">
              <a:rPr lang="el-GR"/>
              <a:pPr/>
              <a:t>31/1/2013</a:t>
            </a:fld>
            <a:endParaRPr lang="el-GR"/>
          </a:p>
        </p:txBody>
      </p:sp>
      <p:sp>
        <p:nvSpPr>
          <p:cNvPr id="8195" name="4 - Θέση υποσέλιδου"/>
          <p:cNvSpPr>
            <a:spLocks noGrp="1"/>
          </p:cNvSpPr>
          <p:nvPr>
            <p:ph type="ftr" sz="quarter" idx="11"/>
          </p:nvPr>
        </p:nvSpPr>
        <p:spPr>
          <a:noFill/>
        </p:spPr>
        <p:txBody>
          <a:bodyPr/>
          <a:lstStyle/>
          <a:p>
            <a:r>
              <a:rPr lang="el-GR"/>
              <a:t>SAKELLARIOU MARIA</a:t>
            </a:r>
          </a:p>
        </p:txBody>
      </p:sp>
      <p:sp>
        <p:nvSpPr>
          <p:cNvPr id="8196" name="5 - Θέση αριθμού διαφάνειας"/>
          <p:cNvSpPr>
            <a:spLocks noGrp="1"/>
          </p:cNvSpPr>
          <p:nvPr>
            <p:ph type="sldNum" sz="quarter" idx="12"/>
          </p:nvPr>
        </p:nvSpPr>
        <p:spPr>
          <a:noFill/>
        </p:spPr>
        <p:txBody>
          <a:bodyPr/>
          <a:lstStyle/>
          <a:p>
            <a:fld id="{B314154D-38EB-4FD5-86F8-28F1F162B5ED}" type="slidenum">
              <a:rPr lang="el-GR"/>
              <a:pPr/>
              <a:t>6</a:t>
            </a:fld>
            <a:endParaRPr lang="el-GR"/>
          </a:p>
        </p:txBody>
      </p:sp>
      <p:sp>
        <p:nvSpPr>
          <p:cNvPr id="8197" name="Rectangle 2"/>
          <p:cNvSpPr>
            <a:spLocks noGrp="1" noChangeArrowheads="1"/>
          </p:cNvSpPr>
          <p:nvPr>
            <p:ph type="title"/>
          </p:nvPr>
        </p:nvSpPr>
        <p:spPr/>
        <p:txBody>
          <a:bodyPr/>
          <a:lstStyle/>
          <a:p>
            <a:pPr eaLnBrk="1" hangingPunct="1"/>
            <a:endParaRPr lang="el-GR" smtClean="0"/>
          </a:p>
        </p:txBody>
      </p:sp>
      <p:sp>
        <p:nvSpPr>
          <p:cNvPr id="8198" name="Rectangle 3"/>
          <p:cNvSpPr>
            <a:spLocks noGrp="1" noChangeArrowheads="1"/>
          </p:cNvSpPr>
          <p:nvPr>
            <p:ph type="body" idx="1"/>
          </p:nvPr>
        </p:nvSpPr>
        <p:spPr>
          <a:xfrm>
            <a:off x="457200" y="1905000"/>
            <a:ext cx="8229600" cy="4038600"/>
          </a:xfrm>
        </p:spPr>
        <p:txBody>
          <a:bodyPr/>
          <a:lstStyle/>
          <a:p>
            <a:pPr algn="just" eaLnBrk="1" hangingPunct="1">
              <a:lnSpc>
                <a:spcPct val="90000"/>
              </a:lnSpc>
            </a:pPr>
            <a:r>
              <a:rPr lang="el-GR" sz="2400" b="1" smtClean="0">
                <a:solidFill>
                  <a:schemeClr val="folHlink"/>
                </a:solidFill>
              </a:rPr>
              <a:t>Τα </a:t>
            </a:r>
            <a:r>
              <a:rPr lang="el-GR" sz="2400" b="1" smtClean="0">
                <a:solidFill>
                  <a:schemeClr val="accent2"/>
                </a:solidFill>
              </a:rPr>
              <a:t>Αναλυτικά Προγράμματα</a:t>
            </a:r>
            <a:r>
              <a:rPr lang="el-GR" sz="2400" b="1" smtClean="0">
                <a:solidFill>
                  <a:schemeClr val="folHlink"/>
                </a:solidFill>
              </a:rPr>
              <a:t> ως σημαντική προϋπόθεση του παιδαγωγικού έργου, αποτέλεσαν  την πρώτη ενότητα του Συνεδρίου. Υποστηρίχθηκε, ότι η σημειολογία  και η καινοτομία των Α.Π. γίνονται αντιληπτά </a:t>
            </a:r>
            <a:r>
              <a:rPr lang="el-GR" sz="2400" b="1" smtClean="0">
                <a:solidFill>
                  <a:schemeClr val="accent2"/>
                </a:solidFill>
              </a:rPr>
              <a:t>μέσω της έννοιας της γνώσης. </a:t>
            </a:r>
          </a:p>
          <a:p>
            <a:pPr algn="just" eaLnBrk="1" hangingPunct="1">
              <a:lnSpc>
                <a:spcPct val="90000"/>
              </a:lnSpc>
            </a:pPr>
            <a:endParaRPr lang="el-GR" sz="2400" b="1" smtClean="0">
              <a:solidFill>
                <a:schemeClr val="accent2"/>
              </a:solidFill>
            </a:endParaRPr>
          </a:p>
          <a:p>
            <a:pPr algn="just" eaLnBrk="1" hangingPunct="1">
              <a:lnSpc>
                <a:spcPct val="90000"/>
              </a:lnSpc>
              <a:buFont typeface="Wingdings" pitchFamily="2" charset="2"/>
              <a:buNone/>
            </a:pPr>
            <a:endParaRPr lang="el-GR" sz="2400" b="1" smtClean="0">
              <a:solidFill>
                <a:schemeClr val="folHlink"/>
              </a:solidFill>
            </a:endParaRPr>
          </a:p>
          <a:p>
            <a:pPr algn="just" eaLnBrk="1" hangingPunct="1">
              <a:lnSpc>
                <a:spcPct val="90000"/>
              </a:lnSpc>
            </a:pPr>
            <a:r>
              <a:rPr lang="el-GR" sz="2400" b="1" smtClean="0">
                <a:solidFill>
                  <a:schemeClr val="folHlink"/>
                </a:solidFill>
              </a:rPr>
              <a:t>Πώς ορίζουμε ή αντιλαμβανόμαστε τη γνώση,  είναι τελικά αυτό που καθορίζει το </a:t>
            </a:r>
            <a:r>
              <a:rPr lang="el-GR" sz="2400" b="1" smtClean="0">
                <a:solidFill>
                  <a:schemeClr val="accent2"/>
                </a:solidFill>
              </a:rPr>
              <a:t>αξιακό περιεχόμενο</a:t>
            </a:r>
            <a:r>
              <a:rPr lang="el-GR" sz="2400" b="1" smtClean="0">
                <a:solidFill>
                  <a:schemeClr val="folHlink"/>
                </a:solidFill>
              </a:rPr>
              <a:t> και κατ’επέκταση τις προτεινόμενες για την διδακτική πράξη εκπαιδευτικές μεθόδους. </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3 - Θέση ημερομηνίας"/>
          <p:cNvSpPr>
            <a:spLocks noGrp="1"/>
          </p:cNvSpPr>
          <p:nvPr>
            <p:ph type="dt" sz="quarter" idx="10"/>
          </p:nvPr>
        </p:nvSpPr>
        <p:spPr>
          <a:noFill/>
        </p:spPr>
        <p:txBody>
          <a:bodyPr/>
          <a:lstStyle/>
          <a:p>
            <a:fld id="{EB7168C9-7067-4753-8F68-B635AF9C8359}" type="datetime1">
              <a:rPr lang="el-GR"/>
              <a:pPr/>
              <a:t>31/1/2013</a:t>
            </a:fld>
            <a:endParaRPr lang="el-GR"/>
          </a:p>
        </p:txBody>
      </p:sp>
      <p:sp>
        <p:nvSpPr>
          <p:cNvPr id="9219" name="4 - Θέση υποσέλιδου"/>
          <p:cNvSpPr>
            <a:spLocks noGrp="1"/>
          </p:cNvSpPr>
          <p:nvPr>
            <p:ph type="ftr" sz="quarter" idx="11"/>
          </p:nvPr>
        </p:nvSpPr>
        <p:spPr>
          <a:noFill/>
        </p:spPr>
        <p:txBody>
          <a:bodyPr/>
          <a:lstStyle/>
          <a:p>
            <a:r>
              <a:rPr lang="el-GR"/>
              <a:t>SAKELLARIOU MARIA</a:t>
            </a:r>
          </a:p>
        </p:txBody>
      </p:sp>
      <p:sp>
        <p:nvSpPr>
          <p:cNvPr id="9220" name="5 - Θέση αριθμού διαφάνειας"/>
          <p:cNvSpPr>
            <a:spLocks noGrp="1"/>
          </p:cNvSpPr>
          <p:nvPr>
            <p:ph type="sldNum" sz="quarter" idx="12"/>
          </p:nvPr>
        </p:nvSpPr>
        <p:spPr>
          <a:noFill/>
        </p:spPr>
        <p:txBody>
          <a:bodyPr/>
          <a:lstStyle/>
          <a:p>
            <a:fld id="{5422A33E-4DFF-40B5-B701-375A28206BAE}" type="slidenum">
              <a:rPr lang="el-GR"/>
              <a:pPr/>
              <a:t>7</a:t>
            </a:fld>
            <a:endParaRPr lang="el-GR"/>
          </a:p>
        </p:txBody>
      </p:sp>
      <p:sp>
        <p:nvSpPr>
          <p:cNvPr id="9221" name="Rectangle 2"/>
          <p:cNvSpPr>
            <a:spLocks noGrp="1" noChangeArrowheads="1"/>
          </p:cNvSpPr>
          <p:nvPr>
            <p:ph type="title"/>
          </p:nvPr>
        </p:nvSpPr>
        <p:spPr/>
        <p:txBody>
          <a:bodyPr/>
          <a:lstStyle/>
          <a:p>
            <a:pPr eaLnBrk="1" hangingPunct="1"/>
            <a:endParaRPr lang="el-GR" smtClean="0"/>
          </a:p>
        </p:txBody>
      </p:sp>
      <p:sp>
        <p:nvSpPr>
          <p:cNvPr id="9222" name="Rectangle 3"/>
          <p:cNvSpPr>
            <a:spLocks noGrp="1" noChangeArrowheads="1"/>
          </p:cNvSpPr>
          <p:nvPr>
            <p:ph type="body" idx="1"/>
          </p:nvPr>
        </p:nvSpPr>
        <p:spPr>
          <a:xfrm>
            <a:off x="457200" y="1676400"/>
            <a:ext cx="8229600" cy="4343400"/>
          </a:xfrm>
        </p:spPr>
        <p:txBody>
          <a:bodyPr/>
          <a:lstStyle/>
          <a:p>
            <a:pPr algn="just" eaLnBrk="1" hangingPunct="1">
              <a:lnSpc>
                <a:spcPct val="80000"/>
              </a:lnSpc>
            </a:pPr>
            <a:r>
              <a:rPr lang="el-GR" sz="2400" b="1" smtClean="0">
                <a:solidFill>
                  <a:schemeClr val="folHlink"/>
                </a:solidFill>
              </a:rPr>
              <a:t>Πολλές εισηγήσεις, εστίασαν  το ενδιαφέρον τους στη μελέτη παραγόντων, που αφορούν </a:t>
            </a:r>
            <a:r>
              <a:rPr lang="el-GR" sz="2400" b="1" smtClean="0">
                <a:solidFill>
                  <a:schemeClr val="accent2"/>
                </a:solidFill>
              </a:rPr>
              <a:t>ζητήματα</a:t>
            </a:r>
            <a:r>
              <a:rPr lang="el-GR" sz="2400" b="1" smtClean="0">
                <a:solidFill>
                  <a:schemeClr val="folHlink"/>
                </a:solidFill>
              </a:rPr>
              <a:t> σχετικά με την παραδοσιακή παιδαγωγική, την κονστρουκτιβιστική εποικοδομητική παιδαγωγική και το ρόλο του εκπαιδευτικού, τη συγκριτική προσέγγιση Αναλυτικών Προγραμμάτων Προσχολικής Αγωγής Ελλάδας–Γερμανίας στο πλαίσιο της Διαπολιτισμικής Εκπαίδευσης, αλλά και την αξιοποίηση των  εναλλακτικών μορφών ιστορικής εκπαίδευσης στην προσχολική αγωγή.</a:t>
            </a:r>
          </a:p>
          <a:p>
            <a:pPr algn="just" eaLnBrk="1" hangingPunct="1">
              <a:lnSpc>
                <a:spcPct val="80000"/>
              </a:lnSpc>
            </a:pPr>
            <a:r>
              <a:rPr lang="el-GR" sz="2200" b="1" smtClean="0">
                <a:solidFill>
                  <a:schemeClr val="folHlink"/>
                </a:solidFill>
              </a:rPr>
              <a:t/>
            </a:r>
            <a:br>
              <a:rPr lang="el-GR" sz="2200" b="1" smtClean="0">
                <a:solidFill>
                  <a:schemeClr val="folHlink"/>
                </a:solidFill>
              </a:rPr>
            </a:br>
            <a:r>
              <a:rPr lang="el-GR" sz="2400" b="1" smtClean="0">
                <a:solidFill>
                  <a:schemeClr val="folHlink"/>
                </a:solidFill>
              </a:rPr>
              <a:t>Σε κάθε περίπτωση, διαφάνηκε πως </a:t>
            </a:r>
            <a:r>
              <a:rPr lang="el-GR" sz="2400" b="1" smtClean="0">
                <a:solidFill>
                  <a:schemeClr val="accent2"/>
                </a:solidFill>
              </a:rPr>
              <a:t>οι προκλήσεις της σύγχρονης εποχής επιβάλλουν μια νέα οπτική και φιλοσοφία στη σύνταξη των Α.Π.</a:t>
            </a:r>
          </a:p>
          <a:p>
            <a:pPr algn="just" eaLnBrk="1" hangingPunct="1">
              <a:lnSpc>
                <a:spcPct val="80000"/>
              </a:lnSpc>
              <a:buFont typeface="Wingdings" pitchFamily="2" charset="2"/>
              <a:buNone/>
            </a:pPr>
            <a:endParaRPr lang="el-GR" sz="2400" b="1" smtClean="0">
              <a:solidFill>
                <a:schemeClr val="accent2"/>
              </a:solidFill>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3 - Θέση ημερομηνίας"/>
          <p:cNvSpPr>
            <a:spLocks noGrp="1"/>
          </p:cNvSpPr>
          <p:nvPr>
            <p:ph type="dt" sz="quarter" idx="10"/>
          </p:nvPr>
        </p:nvSpPr>
        <p:spPr>
          <a:noFill/>
        </p:spPr>
        <p:txBody>
          <a:bodyPr/>
          <a:lstStyle/>
          <a:p>
            <a:fld id="{B18C8B9D-8C28-4D93-9F4A-E41ADF00C799}" type="datetime1">
              <a:rPr lang="el-GR"/>
              <a:pPr/>
              <a:t>31/1/2013</a:t>
            </a:fld>
            <a:endParaRPr lang="el-GR"/>
          </a:p>
        </p:txBody>
      </p:sp>
      <p:sp>
        <p:nvSpPr>
          <p:cNvPr id="10243" name="4 - Θέση υποσέλιδου"/>
          <p:cNvSpPr>
            <a:spLocks noGrp="1"/>
          </p:cNvSpPr>
          <p:nvPr>
            <p:ph type="ftr" sz="quarter" idx="11"/>
          </p:nvPr>
        </p:nvSpPr>
        <p:spPr>
          <a:noFill/>
        </p:spPr>
        <p:txBody>
          <a:bodyPr/>
          <a:lstStyle/>
          <a:p>
            <a:r>
              <a:rPr lang="el-GR"/>
              <a:t>SAKELLARIOU MARIA</a:t>
            </a:r>
          </a:p>
        </p:txBody>
      </p:sp>
      <p:sp>
        <p:nvSpPr>
          <p:cNvPr id="10244" name="5 - Θέση αριθμού διαφάνειας"/>
          <p:cNvSpPr>
            <a:spLocks noGrp="1"/>
          </p:cNvSpPr>
          <p:nvPr>
            <p:ph type="sldNum" sz="quarter" idx="12"/>
          </p:nvPr>
        </p:nvSpPr>
        <p:spPr>
          <a:noFill/>
        </p:spPr>
        <p:txBody>
          <a:bodyPr/>
          <a:lstStyle/>
          <a:p>
            <a:fld id="{1C898552-0C39-4035-8CD7-CB1D2BF6D507}" type="slidenum">
              <a:rPr lang="el-GR"/>
              <a:pPr/>
              <a:t>8</a:t>
            </a:fld>
            <a:endParaRPr lang="el-GR"/>
          </a:p>
        </p:txBody>
      </p:sp>
      <p:sp>
        <p:nvSpPr>
          <p:cNvPr id="10245" name="Rectangle 2"/>
          <p:cNvSpPr>
            <a:spLocks noGrp="1" noChangeArrowheads="1"/>
          </p:cNvSpPr>
          <p:nvPr>
            <p:ph type="title"/>
          </p:nvPr>
        </p:nvSpPr>
        <p:spPr/>
        <p:txBody>
          <a:bodyPr/>
          <a:lstStyle/>
          <a:p>
            <a:pPr eaLnBrk="1" hangingPunct="1"/>
            <a:endParaRPr lang="el-GR" smtClean="0"/>
          </a:p>
        </p:txBody>
      </p:sp>
      <p:sp>
        <p:nvSpPr>
          <p:cNvPr id="10246" name="Rectangle 3"/>
          <p:cNvSpPr>
            <a:spLocks noGrp="1" noChangeArrowheads="1"/>
          </p:cNvSpPr>
          <p:nvPr>
            <p:ph type="body" idx="1"/>
          </p:nvPr>
        </p:nvSpPr>
        <p:spPr>
          <a:xfrm>
            <a:off x="457200" y="838200"/>
            <a:ext cx="8229600" cy="5445125"/>
          </a:xfrm>
        </p:spPr>
        <p:txBody>
          <a:bodyPr/>
          <a:lstStyle/>
          <a:p>
            <a:pPr algn="just" eaLnBrk="1" hangingPunct="1">
              <a:lnSpc>
                <a:spcPct val="80000"/>
              </a:lnSpc>
            </a:pPr>
            <a:r>
              <a:rPr lang="el-GR" sz="2200" b="1" smtClean="0">
                <a:solidFill>
                  <a:schemeClr val="folHlink"/>
                </a:solidFill>
              </a:rPr>
              <a:t>Σε ξεχωριστή ενότητα διερευνηθήκαν </a:t>
            </a:r>
            <a:r>
              <a:rPr lang="el-GR" sz="2200" b="1" smtClean="0">
                <a:solidFill>
                  <a:schemeClr val="accent2"/>
                </a:solidFill>
              </a:rPr>
              <a:t>θέματα αξιολόγησης</a:t>
            </a:r>
            <a:r>
              <a:rPr lang="el-GR" sz="2200" b="1" smtClean="0">
                <a:solidFill>
                  <a:schemeClr val="folHlink"/>
                </a:solidFill>
              </a:rPr>
              <a:t>,  όπως και  τα  </a:t>
            </a:r>
            <a:r>
              <a:rPr lang="el-GR" sz="2200" b="1" smtClean="0">
                <a:solidFill>
                  <a:schemeClr val="accent2"/>
                </a:solidFill>
              </a:rPr>
              <a:t>εργαλεία αξιολόγησης</a:t>
            </a:r>
            <a:r>
              <a:rPr lang="el-GR" sz="2200" b="1" smtClean="0">
                <a:solidFill>
                  <a:schemeClr val="folHlink"/>
                </a:solidFill>
              </a:rPr>
              <a:t> που αφορούν  την ποιότητα στα πλαίσια της προσχολικής αγωγής και εκπαίδευσης  και καταδείχθηκε, ότι </a:t>
            </a:r>
            <a:r>
              <a:rPr lang="el-GR" sz="2200" b="1" smtClean="0">
                <a:solidFill>
                  <a:schemeClr val="accent2"/>
                </a:solidFill>
              </a:rPr>
              <a:t>τα ευρωπαϊκά εκπαιδευτικά συστήματα προωθούν</a:t>
            </a:r>
            <a:r>
              <a:rPr lang="el-GR" sz="2200" b="1" smtClean="0">
                <a:solidFill>
                  <a:schemeClr val="folHlink"/>
                </a:solidFill>
              </a:rPr>
              <a:t>, όλο και περισσότερο, τη συμμετοχή </a:t>
            </a:r>
            <a:r>
              <a:rPr lang="el-GR" sz="2200" b="1" smtClean="0">
                <a:solidFill>
                  <a:schemeClr val="accent2"/>
                </a:solidFill>
              </a:rPr>
              <a:t>πολλών παραγόντων</a:t>
            </a:r>
            <a:r>
              <a:rPr lang="el-GR" sz="2200" b="1" smtClean="0">
                <a:solidFill>
                  <a:schemeClr val="folHlink"/>
                </a:solidFill>
              </a:rPr>
              <a:t> στην αξιολόγηση, συμπεριλαμβανομένων </a:t>
            </a:r>
            <a:r>
              <a:rPr lang="el-GR" sz="2200" b="1" smtClean="0">
                <a:solidFill>
                  <a:schemeClr val="accent2"/>
                </a:solidFill>
              </a:rPr>
              <a:t>των εκπαιδευτικών, των γονέων, των μαθητών και των εκπροσώπων της τοπικής κοινότητας.</a:t>
            </a:r>
          </a:p>
          <a:p>
            <a:pPr algn="just" eaLnBrk="1" hangingPunct="1">
              <a:lnSpc>
                <a:spcPct val="80000"/>
              </a:lnSpc>
            </a:pPr>
            <a:endParaRPr lang="el-GR" sz="2200" b="1" smtClean="0">
              <a:solidFill>
                <a:schemeClr val="accent2"/>
              </a:solidFill>
            </a:endParaRPr>
          </a:p>
          <a:p>
            <a:pPr algn="just" eaLnBrk="1" hangingPunct="1">
              <a:lnSpc>
                <a:spcPct val="80000"/>
              </a:lnSpc>
            </a:pPr>
            <a:r>
              <a:rPr lang="el-GR" sz="2200" b="1" smtClean="0">
                <a:solidFill>
                  <a:schemeClr val="folHlink"/>
                </a:solidFill>
              </a:rPr>
              <a:t>Αυξημένο υπήρξε το ενδιαφέρον, και, για τη θεματολογία της </a:t>
            </a:r>
            <a:r>
              <a:rPr lang="el-GR" sz="2200" b="1" smtClean="0">
                <a:solidFill>
                  <a:schemeClr val="accent2"/>
                </a:solidFill>
              </a:rPr>
              <a:t>γλωσσικής  ανάπτυξης,</a:t>
            </a:r>
            <a:r>
              <a:rPr lang="el-GR" sz="2200" b="1" smtClean="0">
                <a:solidFill>
                  <a:schemeClr val="folHlink"/>
                </a:solidFill>
              </a:rPr>
              <a:t>  στο πλαίσιο της  διερεύνησης της σχέσης φωνολογικών δεξιοτήτων και οικογενειακού γραμματισμού, για την  καλλιέργεια του γραμματισμού των νηπίων, αλλά και τη σημασία της μεγαλόφωνης ανάγνωσης διαφόρων ειδών βιβλίων και λογοτεχνικών κειμένων στο προσχολικό πλαίσιο, προκειμένου να ορισθούν οι όροι και οι προϋποθέσεις, ώστε, η διαδικασία αυτή να υποβοηθήσει  την </a:t>
            </a:r>
            <a:r>
              <a:rPr lang="el-GR" sz="2200" b="1" smtClean="0">
                <a:solidFill>
                  <a:schemeClr val="accent2"/>
                </a:solidFill>
              </a:rPr>
              <a:t>ανάδυση του εγγραμματισμού και την ανάπτυξη της φιλαναγνωσίας στα μικρά παιδιά.</a:t>
            </a:r>
          </a:p>
          <a:p>
            <a:pPr algn="just" eaLnBrk="1" hangingPunct="1">
              <a:lnSpc>
                <a:spcPct val="80000"/>
              </a:lnSpc>
            </a:pPr>
            <a:endParaRPr lang="el-GR" sz="2200" b="1" smtClean="0">
              <a:solidFill>
                <a:schemeClr val="accent2"/>
              </a:solidFill>
            </a:endParaRPr>
          </a:p>
          <a:p>
            <a:pPr eaLnBrk="1" hangingPunct="1">
              <a:lnSpc>
                <a:spcPct val="80000"/>
              </a:lnSpc>
              <a:buFont typeface="Wingdings" pitchFamily="2" charset="2"/>
              <a:buNone/>
            </a:pPr>
            <a:endParaRPr lang="el-GR" sz="2000" b="1" smtClean="0">
              <a:solidFill>
                <a:schemeClr val="accent2"/>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3 - Θέση ημερομηνίας"/>
          <p:cNvSpPr>
            <a:spLocks noGrp="1"/>
          </p:cNvSpPr>
          <p:nvPr>
            <p:ph type="dt" sz="quarter" idx="10"/>
          </p:nvPr>
        </p:nvSpPr>
        <p:spPr>
          <a:noFill/>
        </p:spPr>
        <p:txBody>
          <a:bodyPr/>
          <a:lstStyle/>
          <a:p>
            <a:fld id="{87854330-7116-42BF-BCEE-95D6C5B23D05}" type="datetime1">
              <a:rPr lang="el-GR"/>
              <a:pPr/>
              <a:t>31/1/2013</a:t>
            </a:fld>
            <a:endParaRPr lang="el-GR"/>
          </a:p>
        </p:txBody>
      </p:sp>
      <p:sp>
        <p:nvSpPr>
          <p:cNvPr id="11267" name="4 - Θέση υποσέλιδου"/>
          <p:cNvSpPr>
            <a:spLocks noGrp="1"/>
          </p:cNvSpPr>
          <p:nvPr>
            <p:ph type="ftr" sz="quarter" idx="11"/>
          </p:nvPr>
        </p:nvSpPr>
        <p:spPr>
          <a:noFill/>
        </p:spPr>
        <p:txBody>
          <a:bodyPr/>
          <a:lstStyle/>
          <a:p>
            <a:r>
              <a:rPr lang="el-GR"/>
              <a:t>SAKELLARIOU MARIA</a:t>
            </a:r>
          </a:p>
        </p:txBody>
      </p:sp>
      <p:sp>
        <p:nvSpPr>
          <p:cNvPr id="11268" name="5 - Θέση αριθμού διαφάνειας"/>
          <p:cNvSpPr>
            <a:spLocks noGrp="1"/>
          </p:cNvSpPr>
          <p:nvPr>
            <p:ph type="sldNum" sz="quarter" idx="12"/>
          </p:nvPr>
        </p:nvSpPr>
        <p:spPr>
          <a:noFill/>
        </p:spPr>
        <p:txBody>
          <a:bodyPr/>
          <a:lstStyle/>
          <a:p>
            <a:fld id="{6434CCA3-4B9E-4550-9536-5DA73C987420}" type="slidenum">
              <a:rPr lang="el-GR"/>
              <a:pPr/>
              <a:t>9</a:t>
            </a:fld>
            <a:endParaRPr lang="el-GR"/>
          </a:p>
        </p:txBody>
      </p:sp>
      <p:sp>
        <p:nvSpPr>
          <p:cNvPr id="11269" name="Rectangle 2"/>
          <p:cNvSpPr>
            <a:spLocks noGrp="1" noChangeArrowheads="1"/>
          </p:cNvSpPr>
          <p:nvPr>
            <p:ph type="title"/>
          </p:nvPr>
        </p:nvSpPr>
        <p:spPr/>
        <p:txBody>
          <a:bodyPr/>
          <a:lstStyle/>
          <a:p>
            <a:pPr eaLnBrk="1" hangingPunct="1"/>
            <a:endParaRPr lang="el-GR" smtClean="0"/>
          </a:p>
        </p:txBody>
      </p:sp>
      <p:sp>
        <p:nvSpPr>
          <p:cNvPr id="11270" name="Rectangle 3"/>
          <p:cNvSpPr>
            <a:spLocks noGrp="1" noChangeArrowheads="1"/>
          </p:cNvSpPr>
          <p:nvPr>
            <p:ph type="body" idx="1"/>
          </p:nvPr>
        </p:nvSpPr>
        <p:spPr>
          <a:xfrm>
            <a:off x="457200" y="1219200"/>
            <a:ext cx="8229600" cy="4876800"/>
          </a:xfrm>
        </p:spPr>
        <p:txBody>
          <a:bodyPr/>
          <a:lstStyle/>
          <a:p>
            <a:pPr algn="just" eaLnBrk="1" hangingPunct="1">
              <a:lnSpc>
                <a:spcPct val="90000"/>
              </a:lnSpc>
            </a:pPr>
            <a:r>
              <a:rPr lang="el-GR" sz="2400" b="1" smtClean="0">
                <a:solidFill>
                  <a:schemeClr val="folHlink"/>
                </a:solidFill>
              </a:rPr>
              <a:t>Εισηγήσεις με περιεχόμενο </a:t>
            </a:r>
            <a:r>
              <a:rPr lang="el-GR" sz="2400" b="1" smtClean="0">
                <a:solidFill>
                  <a:schemeClr val="accent2"/>
                </a:solidFill>
              </a:rPr>
              <a:t>το παιχνίδι</a:t>
            </a:r>
            <a:r>
              <a:rPr lang="el-GR" sz="2400" b="1" smtClean="0">
                <a:solidFill>
                  <a:schemeClr val="folHlink"/>
                </a:solidFill>
              </a:rPr>
              <a:t> στην Προσχολική Αγωγή και Εκπαίδευση έδωσαν έμφαση στην  </a:t>
            </a:r>
            <a:r>
              <a:rPr lang="el-GR" sz="2400" b="1" smtClean="0">
                <a:solidFill>
                  <a:schemeClr val="accent2"/>
                </a:solidFill>
              </a:rPr>
              <a:t>προβολή των αντιλήψεων των νηπίων για το φύλο τους,</a:t>
            </a:r>
            <a:r>
              <a:rPr lang="el-GR" sz="2400" b="1" smtClean="0">
                <a:solidFill>
                  <a:schemeClr val="folHlink"/>
                </a:solidFill>
              </a:rPr>
              <a:t>  μέσα από το παιδικό παιχνίδι, στις αγαπημένες δράσεις και  τα παιχνίδια νηπίων  και παιδαγωγών, στα ημερήσια ψυχοπαιδαγωγικά προγράμματα, αλλά  και στο σχεδιασμό, τη διαχείριση και την αξιολόγηση  των δημόσιων αστικών χώρων πρασίνου, με έμφαση στον πιο χαρακτηριστικό τύπο στην Ελλάδα, την παιδική χαρά. </a:t>
            </a:r>
          </a:p>
          <a:p>
            <a:pPr algn="just" eaLnBrk="1" hangingPunct="1">
              <a:lnSpc>
                <a:spcPct val="90000"/>
              </a:lnSpc>
            </a:pPr>
            <a:endParaRPr lang="el-GR" sz="2400" b="1" smtClean="0">
              <a:solidFill>
                <a:schemeClr val="folHlink"/>
              </a:solidFill>
            </a:endParaRPr>
          </a:p>
          <a:p>
            <a:pPr algn="just" eaLnBrk="1" hangingPunct="1">
              <a:lnSpc>
                <a:spcPct val="90000"/>
              </a:lnSpc>
            </a:pPr>
            <a:r>
              <a:rPr lang="el-GR" sz="2400" b="1" smtClean="0">
                <a:solidFill>
                  <a:schemeClr val="folHlink"/>
                </a:solidFill>
              </a:rPr>
              <a:t>Επιπλέον, τέθηκε </a:t>
            </a:r>
            <a:r>
              <a:rPr lang="el-GR" sz="2400" b="1" smtClean="0">
                <a:solidFill>
                  <a:schemeClr val="accent2"/>
                </a:solidFill>
              </a:rPr>
              <a:t>το δίλημμα του ελεύθερου ή καθοδηγούμενου παιχνιδιού</a:t>
            </a:r>
            <a:r>
              <a:rPr lang="el-GR" sz="2400" b="1" smtClean="0">
                <a:solidFill>
                  <a:schemeClr val="folHlink"/>
                </a:solidFill>
              </a:rPr>
              <a:t>, με  τους ερευνητές να καταλήγουν, ότι το παιχνίδι συμβάλλει στη γνωστική εξέλιξη και στην κοινωνικοποίηση των μικρών παιδιών .</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Τεταρτημόριο">
  <a:themeElements>
    <a:clrScheme name="Τεταρτημόριο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Τεταρτημόριο">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Τεταρτημόριο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Τεταρτημόριο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Τεταρτημόριο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Τεταρτημόριο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Τεταρτημόριο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Τεταρτημόριο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Τεταρτημόριο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Τεταρτημόριο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Τεταρτημόριο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528</TotalTime>
  <Words>2643</Words>
  <Application>Microsoft Office PowerPoint</Application>
  <PresentationFormat>Προβολή στην οθόνη (4:3)</PresentationFormat>
  <Paragraphs>218</Paragraphs>
  <Slides>29</Slides>
  <Notes>29</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29</vt:i4>
      </vt:variant>
    </vt:vector>
  </HeadingPairs>
  <TitlesOfParts>
    <vt:vector size="33" baseType="lpstr">
      <vt:lpstr>Times New Roman</vt:lpstr>
      <vt:lpstr>Arial</vt:lpstr>
      <vt:lpstr>Wingdings</vt:lpstr>
      <vt:lpstr>Τεταρτημόριο</vt:lpstr>
      <vt:lpstr>Απολογισμός  Συνεδρίου</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ΑΠΘ</dc:creator>
  <cp:lastModifiedBy>Πέτρος</cp:lastModifiedBy>
  <cp:revision>29</cp:revision>
  <dcterms:created xsi:type="dcterms:W3CDTF">2010-01-11T13:24:45Z</dcterms:created>
  <dcterms:modified xsi:type="dcterms:W3CDTF">2013-01-30T23:39:33Z</dcterms:modified>
</cp:coreProperties>
</file>