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7" r:id="rId3"/>
    <p:sldId id="260" r:id="rId4"/>
    <p:sldId id="262" r:id="rId5"/>
    <p:sldId id="261" r:id="rId6"/>
    <p:sldId id="294" r:id="rId7"/>
    <p:sldId id="292" r:id="rId8"/>
    <p:sldId id="299" r:id="rId9"/>
    <p:sldId id="296" r:id="rId10"/>
    <p:sldId id="291" r:id="rId11"/>
    <p:sldId id="297" r:id="rId12"/>
    <p:sldId id="298" r:id="rId13"/>
    <p:sldId id="293" r:id="rId14"/>
    <p:sldId id="290" r:id="rId15"/>
    <p:sldId id="295" r:id="rId16"/>
    <p:sldId id="300" r:id="rId17"/>
    <p:sldId id="259" r:id="rId1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Μαρίνα Γιαννέλη"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163D"/>
    <a:srgbClr val="D0D8E8"/>
    <a:srgbClr val="8D1F1F"/>
    <a:srgbClr val="EEC11B"/>
    <a:srgbClr val="3F7835"/>
    <a:srgbClr val="FFFF66"/>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2473" autoAdjust="0"/>
  </p:normalViewPr>
  <p:slideViewPr>
    <p:cSldViewPr>
      <p:cViewPr>
        <p:scale>
          <a:sx n="64" d="100"/>
          <a:sy n="64" d="100"/>
        </p:scale>
        <p:origin x="-1608" y="-4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C3A823F-F324-46CC-BCC2-42CE64B0347F}" type="datetimeFigureOut">
              <a:rPr lang="el-GR"/>
              <a:pPr>
                <a:defRPr/>
              </a:pPr>
              <a:t>21/5/2013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796BE18-D874-4474-B908-0811BCD01B01}"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74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150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812C0F-5EA4-49A6-BDF6-2CDB46DACB48}" type="slidenum">
              <a:rPr lang="el-GR"/>
              <a:pPr fontAlgn="base">
                <a:spcBef>
                  <a:spcPct val="0"/>
                </a:spcBef>
                <a:spcAft>
                  <a:spcPct val="0"/>
                </a:spcAft>
                <a:defRPr/>
              </a:pPr>
              <a:t>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94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3555"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14C543-DF68-49EB-B2A0-8BE3FFDA1793}" type="slidenum">
              <a:rPr lang="el-GR"/>
              <a:pPr fontAlgn="base">
                <a:spcBef>
                  <a:spcPct val="0"/>
                </a:spcBef>
                <a:spcAft>
                  <a:spcPct val="0"/>
                </a:spcAft>
                <a:defRPr/>
              </a:pPr>
              <a:t>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15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5603"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A4B0AB-8E57-42FD-ABD3-54B0104CBCB0}" type="slidenum">
              <a:rPr lang="el-GR"/>
              <a:pPr fontAlgn="base">
                <a:spcBef>
                  <a:spcPct val="0"/>
                </a:spcBef>
                <a:spcAft>
                  <a:spcPct val="0"/>
                </a:spcAft>
                <a:defRPr/>
              </a:pPr>
              <a:t>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45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7651"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2CA91A-54AE-4013-A89D-F4C505C15C89}" type="slidenum">
              <a:rPr lang="el-GR"/>
              <a:pPr fontAlgn="base">
                <a:spcBef>
                  <a:spcPct val="0"/>
                </a:spcBef>
                <a:spcAft>
                  <a:spcPct val="0"/>
                </a:spcAft>
                <a:defRPr/>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37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5843"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26F93B-E762-495B-8C57-B2487064B97F}" type="slidenum">
              <a:rPr lang="el-GR"/>
              <a:pPr fontAlgn="base">
                <a:spcBef>
                  <a:spcPct val="0"/>
                </a:spcBef>
                <a:spcAft>
                  <a:spcPct val="0"/>
                </a:spcAft>
                <a:defRPr/>
              </a:pPr>
              <a:t>10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86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1747"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25BB1C-39F3-4580-BBF5-3C127C57C1F6}" type="slidenum">
              <a:rPr lang="el-GR"/>
              <a:pPr fontAlgn="base">
                <a:spcBef>
                  <a:spcPct val="0"/>
                </a:spcBef>
                <a:spcAft>
                  <a:spcPct val="0"/>
                </a:spcAft>
                <a:defRPr/>
              </a:pPr>
              <a:t>13</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07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3795"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85D88B-5CCA-4834-82C7-4E99CCA11CE6}" type="slidenum">
              <a:rPr lang="el-GR"/>
              <a:pPr fontAlgn="base">
                <a:spcBef>
                  <a:spcPct val="0"/>
                </a:spcBef>
                <a:spcAft>
                  <a:spcPct val="0"/>
                </a:spcAft>
                <a:defRPr/>
              </a:pPr>
              <a:t>14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683DDAC7-EEE5-4CDC-B96E-2987FF22B73C}" type="datetimeFigureOut">
              <a:rPr lang="el-GR"/>
              <a:pPr>
                <a:defRPr/>
              </a:pPr>
              <a:t>21/5/2013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6C516DF-2327-40EB-9171-3F71E39D1953}"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0370AF76-70CA-401C-A0ED-558735328307}" type="datetimeFigureOut">
              <a:rPr lang="el-GR"/>
              <a:pPr>
                <a:defRPr/>
              </a:pPr>
              <a:t>21/5/2013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AB8D1ED-6B42-4C15-BABD-FCD90F88664C}"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A5AB491C-F6D1-4049-9F0B-234A2B7F5DA3}" type="datetimeFigureOut">
              <a:rPr lang="el-GR"/>
              <a:pPr>
                <a:defRPr/>
              </a:pPr>
              <a:t>21/5/2013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9DDBE02B-E329-4E04-92FC-4ADC0F9CB6EB}"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732435C1-A14A-469C-8CA7-5D49EC028D51}" type="datetimeFigureOut">
              <a:rPr lang="el-GR"/>
              <a:pPr>
                <a:defRPr/>
              </a:pPr>
              <a:t>21/5/2013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80E2FCC-EBAD-4EC8-B25D-E9F1D58451AA}"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2B42CBE8-9C4F-4169-B913-AE50D892F47F}" type="datetimeFigureOut">
              <a:rPr lang="el-GR"/>
              <a:pPr>
                <a:defRPr/>
              </a:pPr>
              <a:t>21/5/2013</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5D6BD29-7E2A-4880-93F8-8E891755B379}"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1B9B8CFF-C874-48AA-A345-9E6A463F39A8}" type="datetimeFigureOut">
              <a:rPr lang="el-GR"/>
              <a:pPr>
                <a:defRPr/>
              </a:pPr>
              <a:t>21/5/2013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EDA5B27C-E9DA-47A0-B336-2EE069924289}"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28CE3CCF-0BB0-4A3B-A73C-78EC3403BB21}" type="datetimeFigureOut">
              <a:rPr lang="el-GR"/>
              <a:pPr>
                <a:defRPr/>
              </a:pPr>
              <a:t>21/5/2013</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DD1D8FFE-CE1A-4DAA-AA90-35A1B13F59A7}"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97473E0F-7586-44E8-B4D8-5FCC1A459693}" type="datetimeFigureOut">
              <a:rPr lang="el-GR"/>
              <a:pPr>
                <a:defRPr/>
              </a:pPr>
              <a:t>21/5/2013</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69C676AC-F281-4A8E-9E01-9B4D4D85CC21}"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F71961A1-A0E2-44C6-8F08-EF22B8EEFFE1}" type="datetimeFigureOut">
              <a:rPr lang="el-GR"/>
              <a:pPr>
                <a:defRPr/>
              </a:pPr>
              <a:t>21/5/2013</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12809948-BE93-4323-ABAF-56EA20FE2D83}"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91EBCC1-CAB0-4AD0-B7C8-17B987086091}" type="datetimeFigureOut">
              <a:rPr lang="el-GR"/>
              <a:pPr>
                <a:defRPr/>
              </a:pPr>
              <a:t>21/5/2013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74A3CD17-2D82-45CD-824A-08C6454D284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43026061-4309-4EF4-843E-47D59B589EB0}" type="datetimeFigureOut">
              <a:rPr lang="el-GR"/>
              <a:pPr>
                <a:defRPr/>
              </a:pPr>
              <a:t>21/5/2013</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F1DF63E-5FB0-4C16-A0C9-A6899095EBC9}"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2493F9-8858-403C-98BE-057B556C11CA}" type="datetimeFigureOut">
              <a:rPr lang="el-GR"/>
              <a:pPr>
                <a:defRPr/>
              </a:pPr>
              <a:t>21/5/2013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3E0F48-4B1F-4CCD-A094-F64F230000EE}"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yUumfFMr1Z8"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13 - Εικόνα" descr="logoLeft1.jpg"/>
          <p:cNvPicPr>
            <a:picLocks noChangeAspect="1"/>
          </p:cNvPicPr>
          <p:nvPr/>
        </p:nvPicPr>
        <p:blipFill>
          <a:blip r:embed="rId2" cstate="print"/>
          <a:srcRect/>
          <a:stretch>
            <a:fillRect/>
          </a:stretch>
        </p:blipFill>
        <p:spPr bwMode="auto">
          <a:xfrm>
            <a:off x="360363" y="900113"/>
            <a:ext cx="8472487" cy="1206500"/>
          </a:xfrm>
          <a:prstGeom prst="rect">
            <a:avLst/>
          </a:prstGeom>
          <a:noFill/>
          <a:ln w="9525">
            <a:noFill/>
            <a:miter lim="800000"/>
            <a:headEnd/>
            <a:tailEnd/>
          </a:ln>
        </p:spPr>
      </p:pic>
      <p:sp>
        <p:nvSpPr>
          <p:cNvPr id="14338" name="5 - Τίτλος"/>
          <p:cNvSpPr>
            <a:spLocks noGrp="1"/>
          </p:cNvSpPr>
          <p:nvPr>
            <p:ph type="ctrTitle"/>
          </p:nvPr>
        </p:nvSpPr>
        <p:spPr>
          <a:xfrm>
            <a:off x="685800" y="30163"/>
            <a:ext cx="7772400" cy="1470025"/>
          </a:xfrm>
        </p:spPr>
        <p:txBody>
          <a:bodyPr/>
          <a:lstStyle/>
          <a:p>
            <a:pPr eaLnBrk="1" hangingPunct="1"/>
            <a:r>
              <a:rPr lang="el-GR" sz="2800" smtClean="0"/>
              <a:t>Πανεπιστήμιο Ιωαννίνων</a:t>
            </a:r>
            <a:br>
              <a:rPr lang="el-GR" sz="2800" smtClean="0"/>
            </a:br>
            <a:r>
              <a:rPr lang="el-GR" sz="2800" smtClean="0"/>
              <a:t>Σχολή Επιστημών Αγωγής</a:t>
            </a:r>
            <a:br>
              <a:rPr lang="el-GR" sz="2800" smtClean="0"/>
            </a:br>
            <a:r>
              <a:rPr lang="el-GR" sz="2800" smtClean="0"/>
              <a:t>Παιδαγωγικό Τμήμα Νηπιαγωγών</a:t>
            </a:r>
          </a:p>
        </p:txBody>
      </p:sp>
      <p:sp>
        <p:nvSpPr>
          <p:cNvPr id="7" name="6 - Υπότιτλος"/>
          <p:cNvSpPr>
            <a:spLocks noGrp="1"/>
          </p:cNvSpPr>
          <p:nvPr>
            <p:ph type="subTitle" idx="1"/>
          </p:nvPr>
        </p:nvSpPr>
        <p:spPr>
          <a:xfrm>
            <a:off x="1285875" y="3500438"/>
            <a:ext cx="6500813" cy="2286000"/>
          </a:xfrm>
        </p:spPr>
        <p:txBody>
          <a:bodyPr>
            <a:noAutofit/>
          </a:bodyPr>
          <a:lstStyle/>
          <a:p>
            <a:pPr algn="l" eaLnBrk="1" hangingPunct="1"/>
            <a:r>
              <a:rPr lang="el-GR" sz="1400" smtClean="0">
                <a:solidFill>
                  <a:srgbClr val="898989"/>
                </a:solidFill>
              </a:rPr>
              <a:t>Μάθημα: Διδασκαλία – Εφαρμογές ΙΙ</a:t>
            </a:r>
          </a:p>
          <a:p>
            <a:pPr algn="l" eaLnBrk="1" hangingPunct="1"/>
            <a:r>
              <a:rPr lang="el-GR" sz="1400" smtClean="0">
                <a:solidFill>
                  <a:srgbClr val="898989"/>
                </a:solidFill>
              </a:rPr>
              <a:t>Διδάσκουσα: κα. Σακελλαρίου Μαρία</a:t>
            </a:r>
            <a:endParaRPr lang="en-US" sz="1400" smtClean="0">
              <a:solidFill>
                <a:srgbClr val="898989"/>
              </a:solidFill>
            </a:endParaRPr>
          </a:p>
          <a:p>
            <a:pPr algn="l" eaLnBrk="1" hangingPunct="1"/>
            <a:endParaRPr lang="el-GR" sz="1400" smtClean="0">
              <a:solidFill>
                <a:srgbClr val="898989"/>
              </a:solidFill>
            </a:endParaRPr>
          </a:p>
          <a:p>
            <a:pPr algn="l" eaLnBrk="1" hangingPunct="1"/>
            <a:r>
              <a:rPr lang="el-GR" sz="1400" smtClean="0">
                <a:solidFill>
                  <a:srgbClr val="898989"/>
                </a:solidFill>
              </a:rPr>
              <a:t>Ομάδα  Φοιτητών: </a:t>
            </a:r>
            <a:endParaRPr lang="en-US" sz="1400" smtClean="0">
              <a:solidFill>
                <a:srgbClr val="898989"/>
              </a:solidFill>
            </a:endParaRPr>
          </a:p>
          <a:p>
            <a:pPr algn="l" eaLnBrk="1" hangingPunct="1"/>
            <a:r>
              <a:rPr lang="el-GR" sz="1400" smtClean="0">
                <a:solidFill>
                  <a:srgbClr val="898989"/>
                </a:solidFill>
              </a:rPr>
              <a:t>	</a:t>
            </a:r>
            <a:r>
              <a:rPr lang="el-GR" sz="1600" smtClean="0">
                <a:solidFill>
                  <a:srgbClr val="898989"/>
                </a:solidFill>
              </a:rPr>
              <a:t>ΜΑΝΤΑΣ ΜΙΧΑΗΛ:  Α.Μ:4632</a:t>
            </a:r>
          </a:p>
          <a:p>
            <a:pPr algn="l" eaLnBrk="1" hangingPunct="1"/>
            <a:r>
              <a:rPr lang="el-GR" sz="1600" smtClean="0">
                <a:solidFill>
                  <a:srgbClr val="898989"/>
                </a:solidFill>
              </a:rPr>
              <a:t>	ΣΑΡΡΗΣ ΧΑΡΑΛΑΜΠΟΣ:  Α.Μ:4699</a:t>
            </a:r>
            <a:endParaRPr lang="en-US" sz="1600" smtClean="0">
              <a:solidFill>
                <a:srgbClr val="898989"/>
              </a:solidFill>
            </a:endParaRPr>
          </a:p>
          <a:p>
            <a:pPr algn="l" eaLnBrk="1" hangingPunct="1"/>
            <a:endParaRPr lang="el-GR" sz="1400" smtClean="0">
              <a:solidFill>
                <a:srgbClr val="898989"/>
              </a:solidFill>
            </a:endParaRPr>
          </a:p>
          <a:p>
            <a:pPr algn="l" eaLnBrk="1" hangingPunct="1"/>
            <a:r>
              <a:rPr lang="el-GR" sz="1400" smtClean="0">
                <a:solidFill>
                  <a:srgbClr val="898989"/>
                </a:solidFill>
              </a:rPr>
              <a:t>Εξάμηνο: Ή</a:t>
            </a:r>
          </a:p>
          <a:p>
            <a:pPr eaLnBrk="1" hangingPunct="1"/>
            <a:endParaRPr lang="el-GR" sz="1400" smtClean="0">
              <a:solidFill>
                <a:srgbClr val="898989"/>
              </a:solidFill>
            </a:endParaRPr>
          </a:p>
          <a:p>
            <a:pPr eaLnBrk="1" hangingPunct="1"/>
            <a:r>
              <a:rPr lang="el-GR" sz="1400" smtClean="0">
                <a:solidFill>
                  <a:srgbClr val="898989"/>
                </a:solidFill>
              </a:rPr>
              <a:t>Νηπιαγωγείο: 23</a:t>
            </a:r>
            <a:r>
              <a:rPr lang="el-GR" sz="1400" baseline="30000" smtClean="0">
                <a:solidFill>
                  <a:srgbClr val="898989"/>
                </a:solidFill>
              </a:rPr>
              <a:t>ο</a:t>
            </a:r>
            <a:r>
              <a:rPr lang="el-GR" sz="1400" smtClean="0">
                <a:solidFill>
                  <a:srgbClr val="898989"/>
                </a:solidFill>
              </a:rPr>
              <a:t> Νηπιαγωγείο Ιωαννίνων</a:t>
            </a:r>
          </a:p>
          <a:p>
            <a:pPr eaLnBrk="1" hangingPunct="1"/>
            <a:r>
              <a:rPr lang="el-GR" sz="1400" smtClean="0">
                <a:solidFill>
                  <a:srgbClr val="898989"/>
                </a:solidFill>
              </a:rPr>
              <a:t>Νηπιαγωγός: ΒΑΣΙΛΙΚΗ ΓΕΩΡΓΙΑΔΟΥ</a:t>
            </a:r>
          </a:p>
        </p:txBody>
      </p:sp>
      <p:sp>
        <p:nvSpPr>
          <p:cNvPr id="13" name="6 - Υπότιτλος"/>
          <p:cNvSpPr txBox="1">
            <a:spLocks/>
          </p:cNvSpPr>
          <p:nvPr/>
        </p:nvSpPr>
        <p:spPr>
          <a:xfrm>
            <a:off x="1214438" y="1857375"/>
            <a:ext cx="6724650" cy="1214438"/>
          </a:xfrm>
          <a:prstGeom prst="rect">
            <a:avLst/>
          </a:prstGeom>
        </p:spPr>
        <p:txBody>
          <a:bodyPr>
            <a:normAutofit fontScale="92500"/>
          </a:bodyPr>
          <a:lstStyle/>
          <a:p>
            <a:pPr algn="ctr" fontAlgn="auto">
              <a:spcBef>
                <a:spcPct val="20000"/>
              </a:spcBef>
              <a:spcAft>
                <a:spcPts val="0"/>
              </a:spcAft>
              <a:buFont typeface="Arial" pitchFamily="34" charset="0"/>
              <a:buNone/>
              <a:defRPr/>
            </a:pPr>
            <a:r>
              <a:rPr lang="el-GR" sz="2800" dirty="0">
                <a:solidFill>
                  <a:schemeClr val="tx1">
                    <a:tint val="75000"/>
                  </a:schemeClr>
                </a:solidFill>
                <a:latin typeface="+mn-lt"/>
                <a:cs typeface="+mn-cs"/>
              </a:rPr>
              <a:t>Πρακτική Άσκηση</a:t>
            </a:r>
          </a:p>
          <a:p>
            <a:pPr fontAlgn="auto">
              <a:spcBef>
                <a:spcPct val="20000"/>
              </a:spcBef>
              <a:spcAft>
                <a:spcPts val="0"/>
              </a:spcAft>
              <a:buFont typeface="Arial" pitchFamily="34" charset="0"/>
              <a:buNone/>
              <a:defRPr/>
            </a:pPr>
            <a:r>
              <a:rPr lang="el-GR" sz="2800" dirty="0">
                <a:solidFill>
                  <a:schemeClr val="tx1">
                    <a:tint val="75000"/>
                  </a:schemeClr>
                </a:solidFill>
                <a:latin typeface="+mn-lt"/>
                <a:cs typeface="+mn-cs"/>
              </a:rPr>
              <a:t>ΘΕΜΑ:</a:t>
            </a:r>
            <a:r>
              <a:rPr lang="en-US" sz="2800" dirty="0">
                <a:solidFill>
                  <a:schemeClr val="tx1">
                    <a:tint val="75000"/>
                  </a:schemeClr>
                </a:solidFill>
                <a:latin typeface="+mn-lt"/>
                <a:cs typeface="+mn-cs"/>
              </a:rPr>
              <a:t> </a:t>
            </a:r>
            <a:r>
              <a:rPr lang="el-GR" sz="2800" dirty="0">
                <a:solidFill>
                  <a:schemeClr val="tx1">
                    <a:tint val="75000"/>
                  </a:schemeClr>
                </a:solidFill>
                <a:latin typeface="+mn-lt"/>
                <a:cs typeface="+mn-cs"/>
              </a:rPr>
              <a:t>ΗΧΟΙ ΚΑΙ ΜΟΥΣΙΚΑ ΟΡΓΑΝΑ ΣΤΟ ΔΑΣΟΣ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3 - Τίτλος"/>
          <p:cNvSpPr>
            <a:spLocks noGrp="1"/>
          </p:cNvSpPr>
          <p:nvPr>
            <p:ph type="title"/>
          </p:nvPr>
        </p:nvSpPr>
        <p:spPr/>
        <p:txBody>
          <a:bodyPr/>
          <a:lstStyle/>
          <a:p>
            <a:pPr algn="l" eaLnBrk="1" hangingPunct="1"/>
            <a:r>
              <a:rPr lang="en-US" smtClean="0"/>
              <a:t>Placemat</a:t>
            </a:r>
            <a:endParaRPr lang="el-GR" smtClean="0"/>
          </a:p>
        </p:txBody>
      </p:sp>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14 - Θέση περιεχομένου"/>
          <p:cNvGraphicFramePr>
            <a:graphicFrameLocks noGrp="1"/>
          </p:cNvGraphicFramePr>
          <p:nvPr>
            <p:ph sz="half" idx="2"/>
          </p:nvPr>
        </p:nvGraphicFramePr>
        <p:xfrm>
          <a:off x="323850" y="0"/>
          <a:ext cx="8429656" cy="6696565"/>
        </p:xfrm>
        <a:graphic>
          <a:graphicData uri="http://schemas.openxmlformats.org/drawingml/2006/table">
            <a:tbl>
              <a:tblPr firstRow="1" bandRow="1">
                <a:tableStyleId>{5C22544A-7EE6-4342-B048-85BDC9FD1C3A}</a:tableStyleId>
              </a:tblPr>
              <a:tblGrid>
                <a:gridCol w="2107414"/>
                <a:gridCol w="2107414"/>
                <a:gridCol w="2107414"/>
                <a:gridCol w="2107414"/>
              </a:tblGrid>
              <a:tr h="522042">
                <a:tc gridSpan="2">
                  <a:txBody>
                    <a:bodyPr/>
                    <a:lstStyle/>
                    <a:p>
                      <a:pPr algn="ctr"/>
                      <a:r>
                        <a:rPr lang="el-GR" dirty="0" smtClean="0">
                          <a:solidFill>
                            <a:schemeClr val="bg1">
                              <a:lumMod val="50000"/>
                            </a:schemeClr>
                          </a:solidFill>
                        </a:rPr>
                        <a:t>Βιώνοντας</a:t>
                      </a:r>
                      <a:endParaRPr lang="el-GR" dirty="0">
                        <a:solidFill>
                          <a:schemeClr val="bg1">
                            <a:lumMod val="50000"/>
                          </a:schemeClr>
                        </a:solidFill>
                      </a:endParaRPr>
                    </a:p>
                  </a:txBody>
                  <a:tcPr anchor="ctr">
                    <a:solidFill>
                      <a:schemeClr val="bg1">
                        <a:lumMod val="75000"/>
                      </a:schemeClr>
                    </a:solidFill>
                  </a:tcPr>
                </a:tc>
                <a:tc hMerge="1">
                  <a:txBody>
                    <a:bodyPr/>
                    <a:lstStyle/>
                    <a:p>
                      <a:endParaRPr lang="el-GR" dirty="0"/>
                    </a:p>
                  </a:txBody>
                  <a:tcPr/>
                </a:tc>
                <a:tc gridSpan="2">
                  <a:txBody>
                    <a:bodyPr/>
                    <a:lstStyle/>
                    <a:p>
                      <a:pPr algn="ctr"/>
                      <a:r>
                        <a:rPr lang="el-GR" dirty="0" smtClean="0">
                          <a:solidFill>
                            <a:schemeClr val="tx1"/>
                          </a:solidFill>
                        </a:rPr>
                        <a:t>Εφαρμόζοντας</a:t>
                      </a:r>
                      <a:endParaRPr lang="el-GR" dirty="0">
                        <a:solidFill>
                          <a:schemeClr val="tx1"/>
                        </a:solidFill>
                      </a:endParaRPr>
                    </a:p>
                  </a:txBody>
                  <a:tcPr anchor="ctr">
                    <a:solidFill>
                      <a:srgbClr val="EEC11B">
                        <a:alpha val="88000"/>
                      </a:srgbClr>
                    </a:solidFill>
                  </a:tcPr>
                </a:tc>
                <a:tc hMerge="1">
                  <a:txBody>
                    <a:bodyPr/>
                    <a:lstStyle/>
                    <a:p>
                      <a:endParaRPr lang="el-GR" dirty="0"/>
                    </a:p>
                  </a:txBody>
                  <a:tcPr/>
                </a:tc>
              </a:tr>
              <a:tr h="3173195">
                <a:tc>
                  <a:txBody>
                    <a:bodyPr/>
                    <a:lstStyle/>
                    <a:p>
                      <a:pPr algn="ctr"/>
                      <a:r>
                        <a:rPr lang="el-GR" dirty="0" smtClean="0">
                          <a:solidFill>
                            <a:schemeClr val="bg1">
                              <a:lumMod val="50000"/>
                            </a:schemeClr>
                          </a:solidFill>
                        </a:rPr>
                        <a:t>Γνωστό</a:t>
                      </a:r>
                    </a:p>
                    <a:p>
                      <a:endParaRPr lang="el-GR" sz="1000" dirty="0" smtClean="0">
                        <a:solidFill>
                          <a:schemeClr val="bg1">
                            <a:lumMod val="50000"/>
                          </a:schemeClr>
                        </a:solidFill>
                      </a:endParaRPr>
                    </a:p>
                    <a:p>
                      <a:endParaRPr lang="el-GR" sz="1200" dirty="0" smtClean="0">
                        <a:solidFill>
                          <a:schemeClr val="bg1">
                            <a:lumMod val="50000"/>
                          </a:schemeClr>
                        </a:solidFill>
                      </a:endParaRPr>
                    </a:p>
                    <a:p>
                      <a:endParaRPr lang="el-GR" sz="1200"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txBody>
                  <a:tcPr>
                    <a:solidFill>
                      <a:schemeClr val="bg1">
                        <a:lumMod val="75000"/>
                      </a:schemeClr>
                    </a:solidFill>
                  </a:tcPr>
                </a:tc>
                <a:tc>
                  <a:txBody>
                    <a:bodyPr/>
                    <a:lstStyle/>
                    <a:p>
                      <a:r>
                        <a:rPr lang="el-GR" dirty="0" smtClean="0">
                          <a:solidFill>
                            <a:schemeClr val="bg1">
                              <a:lumMod val="50000"/>
                            </a:schemeClr>
                          </a:solidFill>
                        </a:rPr>
                        <a:t>Νέο</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endParaRPr lang="el-GR" dirty="0">
                        <a:solidFill>
                          <a:schemeClr val="bg1">
                            <a:lumMod val="50000"/>
                          </a:schemeClr>
                        </a:solidFill>
                      </a:endParaRPr>
                    </a:p>
                  </a:txBody>
                  <a:tcPr>
                    <a:solidFill>
                      <a:schemeClr val="bg1">
                        <a:lumMod val="75000"/>
                      </a:schemeClr>
                    </a:solidFill>
                  </a:tcPr>
                </a:tc>
                <a:tc>
                  <a:txBody>
                    <a:bodyPr/>
                    <a:lstStyle/>
                    <a:p>
                      <a:r>
                        <a:rPr lang="el-GR" sz="1800" dirty="0" smtClean="0">
                          <a:solidFill>
                            <a:schemeClr val="tx1"/>
                          </a:solidFill>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charset="0"/>
                          <a:cs typeface="Arial" charset="0"/>
                        </a:rPr>
                        <a:t>Αφού ρωτήσουμε τα παιδιά να μας αναφέρουν τα ζώα που ζουν στο δάσος ζητάμε να μας αναπαραστήσουν τους ήχους των ζώων με τις φωνές τους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charset="0"/>
                          <a:cs typeface="Arial" charset="0"/>
                        </a:rPr>
                        <a:t>Συλλέγουμε από το δάσος ξυλάκια και προσπαθούν τα παιδιά να βρουν τρόπους να παράγουν ήχους με αυτά</a:t>
                      </a:r>
                    </a:p>
                    <a:p>
                      <a:endParaRPr lang="el-GR" dirty="0" smtClean="0">
                        <a:solidFill>
                          <a:schemeClr val="tx1"/>
                        </a:solidFill>
                      </a:endParaRPr>
                    </a:p>
                  </a:txBody>
                  <a:tcPr>
                    <a:solidFill>
                      <a:srgbClr val="D0D8E8">
                        <a:alpha val="88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tx1"/>
                          </a:solidFill>
                          <a:latin typeface="+mn-lt"/>
                          <a:ea typeface="+mn-ea"/>
                          <a:cs typeface="+mn-cs"/>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cs typeface="Arial" charset="0"/>
                        </a:rPr>
                        <a:t>Ζητάμε από  τα παιδιά να μας ζωγραφίσουν σε χαρτί από πού πιστεύουν ότι προέρχονται οι ήχοι που ακούγονται στο δάσος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cs typeface="Arial" charset="0"/>
                        </a:rPr>
                        <a:t>Αφού έχουμε συλλέξει κουκουνάρια από το δάσος ζητάμε από τα παιδιά να τα χρωματίσουν και να βρουν τρόπους παραγωγής ήχου με αυτά</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dk1"/>
                        </a:solidFill>
                        <a:latin typeface="+mn-lt"/>
                        <a:ea typeface="+mn-ea"/>
                        <a:cs typeface="+mn-cs"/>
                      </a:endParaRPr>
                    </a:p>
                  </a:txBody>
                  <a:tcPr>
                    <a:solidFill>
                      <a:srgbClr val="D0D8E8">
                        <a:alpha val="88000"/>
                      </a:srgbClr>
                    </a:solidFill>
                  </a:tcPr>
                </a:tc>
              </a:tr>
              <a:tr h="442960">
                <a:tc gridSpan="2">
                  <a:txBody>
                    <a:bodyPr/>
                    <a:lstStyle/>
                    <a:p>
                      <a:pPr algn="ctr"/>
                      <a:r>
                        <a:rPr lang="el-GR" b="1" dirty="0" smtClean="0">
                          <a:solidFill>
                            <a:schemeClr val="bg1">
                              <a:lumMod val="50000"/>
                            </a:schemeClr>
                          </a:solidFill>
                        </a:rPr>
                        <a:t>Εννοιολογώντας</a:t>
                      </a:r>
                      <a:endParaRPr lang="el-GR" dirty="0">
                        <a:solidFill>
                          <a:schemeClr val="bg1">
                            <a:lumMod val="50000"/>
                          </a:schemeClr>
                        </a:solidFill>
                      </a:endParaRPr>
                    </a:p>
                  </a:txBody>
                  <a:tcPr anchor="ctr">
                    <a:solidFill>
                      <a:schemeClr val="bg1">
                        <a:lumMod val="75000"/>
                      </a:schemeClr>
                    </a:solidFill>
                  </a:tcPr>
                </a:tc>
                <a:tc hMerge="1">
                  <a:txBody>
                    <a:bodyPr/>
                    <a:lstStyle/>
                    <a:p>
                      <a:endParaRPr lang="el-GR" dirty="0"/>
                    </a:p>
                  </a:txBody>
                  <a:tcPr/>
                </a:tc>
                <a:tc gridSpan="2">
                  <a:txBody>
                    <a:bodyPr/>
                    <a:lstStyle/>
                    <a:p>
                      <a:pPr algn="ctr"/>
                      <a:r>
                        <a:rPr lang="el-GR" b="1" dirty="0" smtClean="0">
                          <a:solidFill>
                            <a:schemeClr val="bg1">
                              <a:lumMod val="50000"/>
                            </a:schemeClr>
                          </a:solidFill>
                        </a:rPr>
                        <a:t>Αναλύοντας</a:t>
                      </a:r>
                      <a:endParaRPr lang="el-GR" b="1" dirty="0">
                        <a:solidFill>
                          <a:schemeClr val="bg1">
                            <a:lumMod val="50000"/>
                          </a:schemeClr>
                        </a:solidFill>
                      </a:endParaRPr>
                    </a:p>
                  </a:txBody>
                  <a:tcPr anchor="ctr">
                    <a:solidFill>
                      <a:schemeClr val="bg1">
                        <a:lumMod val="75000"/>
                        <a:alpha val="88000"/>
                      </a:schemeClr>
                    </a:solidFill>
                  </a:tcPr>
                </a:tc>
                <a:tc hMerge="1">
                  <a:txBody>
                    <a:bodyPr/>
                    <a:lstStyle/>
                    <a:p>
                      <a:endParaRPr lang="el-GR" dirty="0"/>
                    </a:p>
                  </a:txBody>
                  <a:tcPr/>
                </a:tc>
              </a:tr>
              <a:tr h="2531163">
                <a:tc>
                  <a:txBody>
                    <a:bodyPr/>
                    <a:lstStyle/>
                    <a:p>
                      <a:r>
                        <a:rPr lang="el-GR" dirty="0" smtClean="0">
                          <a:solidFill>
                            <a:schemeClr val="bg1">
                              <a:lumMod val="50000"/>
                            </a:schemeClr>
                          </a:solidFill>
                        </a:rPr>
                        <a:t>Θεωρία</a:t>
                      </a: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a:solidFill>
                          <a:schemeClr val="bg1">
                            <a:lumMod val="50000"/>
                          </a:schemeClr>
                        </a:solidFill>
                      </a:endParaRPr>
                    </a:p>
                  </a:txBody>
                  <a:tcPr>
                    <a:solidFill>
                      <a:schemeClr val="bg1">
                        <a:lumMod val="75000"/>
                      </a:schemeClr>
                    </a:solidFill>
                  </a:tcPr>
                </a:tc>
                <a:tc>
                  <a:txBody>
                    <a:bodyPr/>
                    <a:lstStyle/>
                    <a:p>
                      <a:r>
                        <a:rPr lang="el-GR" dirty="0" smtClean="0">
                          <a:solidFill>
                            <a:schemeClr val="bg1">
                              <a:lumMod val="50000"/>
                            </a:schemeClr>
                          </a:solidFill>
                        </a:rPr>
                        <a:t>Ορολογία</a:t>
                      </a:r>
                      <a:endParaRPr lang="el-GR" dirty="0">
                        <a:solidFill>
                          <a:schemeClr val="bg1">
                            <a:lumMod val="50000"/>
                          </a:schemeClr>
                        </a:solidFill>
                      </a:endParaRPr>
                    </a:p>
                  </a:txBody>
                  <a:tcPr>
                    <a:solidFill>
                      <a:schemeClr val="bg1">
                        <a:lumMod val="75000"/>
                      </a:schemeClr>
                    </a:solidFill>
                  </a:tcPr>
                </a:tc>
                <a:tc>
                  <a:txBody>
                    <a:bodyPr/>
                    <a:lstStyle/>
                    <a:p>
                      <a:r>
                        <a:rPr lang="el-GR" dirty="0" smtClean="0">
                          <a:solidFill>
                            <a:schemeClr val="bg1">
                              <a:lumMod val="50000"/>
                            </a:schemeClr>
                          </a:solidFill>
                        </a:rPr>
                        <a:t>Λειτουργικά</a:t>
                      </a:r>
                      <a:r>
                        <a:rPr lang="el-GR" baseline="0" dirty="0" smtClean="0">
                          <a:solidFill>
                            <a:schemeClr val="bg1">
                              <a:lumMod val="50000"/>
                            </a:schemeClr>
                          </a:solidFill>
                        </a:rPr>
                        <a:t> </a:t>
                      </a:r>
                      <a:endParaRPr lang="el-GR" dirty="0">
                        <a:solidFill>
                          <a:schemeClr val="bg1">
                            <a:lumMod val="50000"/>
                          </a:schemeClr>
                        </a:solidFill>
                      </a:endParaRPr>
                    </a:p>
                  </a:txBody>
                  <a:tcPr>
                    <a:solidFill>
                      <a:schemeClr val="bg1">
                        <a:lumMod val="75000"/>
                        <a:alpha val="88000"/>
                      </a:schemeClr>
                    </a:solidFill>
                  </a:tcPr>
                </a:tc>
                <a:tc>
                  <a:txBody>
                    <a:bodyPr/>
                    <a:lstStyle/>
                    <a:p>
                      <a:r>
                        <a:rPr lang="el-GR" dirty="0" smtClean="0">
                          <a:solidFill>
                            <a:schemeClr val="bg1">
                              <a:lumMod val="50000"/>
                            </a:schemeClr>
                          </a:solidFill>
                        </a:rPr>
                        <a:t>Κριτικά</a:t>
                      </a:r>
                      <a:endParaRPr lang="el-GR" dirty="0">
                        <a:solidFill>
                          <a:schemeClr val="bg1">
                            <a:lumMod val="50000"/>
                          </a:schemeClr>
                        </a:solidFill>
                      </a:endParaRPr>
                    </a:p>
                  </a:txBody>
                  <a:tcPr>
                    <a:solidFill>
                      <a:schemeClr val="bg1">
                        <a:lumMod val="75000"/>
                        <a:alpha val="88000"/>
                      </a:schemeClr>
                    </a:solidFill>
                  </a:tcPr>
                </a:tc>
              </a:tr>
            </a:tbl>
          </a:graphicData>
        </a:graphic>
      </p:graphicFrame>
      <p:sp>
        <p:nvSpPr>
          <p:cNvPr id="16" name="15 - Έλλειψη"/>
          <p:cNvSpPr/>
          <p:nvPr/>
        </p:nvSpPr>
        <p:spPr>
          <a:xfrm>
            <a:off x="3492500" y="3213100"/>
            <a:ext cx="2143125"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400" dirty="0">
                <a:solidFill>
                  <a:schemeClr val="tx1"/>
                </a:solidFill>
              </a:rPr>
              <a:t>Ήχοι και μουσικά όργανα στο δάσος</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endParaRPr lang="el-GR" smtClean="0"/>
          </a:p>
        </p:txBody>
      </p:sp>
      <p:sp>
        <p:nvSpPr>
          <p:cNvPr id="34818" name="Content Placeholder 2"/>
          <p:cNvSpPr>
            <a:spLocks noGrp="1"/>
          </p:cNvSpPr>
          <p:nvPr>
            <p:ph sz="half" idx="1"/>
          </p:nvPr>
        </p:nvSpPr>
        <p:spPr/>
        <p:txBody>
          <a:bodyPr/>
          <a:lstStyle/>
          <a:p>
            <a:endParaRPr lang="el-GR" smtClean="0"/>
          </a:p>
        </p:txBody>
      </p:sp>
      <p:sp>
        <p:nvSpPr>
          <p:cNvPr id="34819" name="Content Placeholder 3"/>
          <p:cNvSpPr>
            <a:spLocks noGrp="1"/>
          </p:cNvSpPr>
          <p:nvPr>
            <p:ph sz="half" idx="2"/>
          </p:nvPr>
        </p:nvSpPr>
        <p:spPr/>
        <p:txBody>
          <a:bodyPr/>
          <a:lstStyle/>
          <a:p>
            <a:endParaRPr lang="el-GR" smtClean="0"/>
          </a:p>
        </p:txBody>
      </p:sp>
      <p:graphicFrame>
        <p:nvGraphicFramePr>
          <p:cNvPr id="5" name="14 - Θέση περιεχομένου"/>
          <p:cNvGraphicFramePr>
            <a:graphicFrameLocks/>
          </p:cNvGraphicFramePr>
          <p:nvPr/>
        </p:nvGraphicFramePr>
        <p:xfrm>
          <a:off x="357188" y="188913"/>
          <a:ext cx="8501062" cy="6408712"/>
        </p:xfrm>
        <a:graphic>
          <a:graphicData uri="http://schemas.openxmlformats.org/drawingml/2006/table">
            <a:tbl>
              <a:tblPr/>
              <a:tblGrid>
                <a:gridCol w="4251325"/>
                <a:gridCol w="4249737"/>
              </a:tblGrid>
              <a:tr h="45840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cs typeface="Arial"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5950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cs typeface="Arial" charset="0"/>
                        </a:rPr>
                        <a:t>Αναλυτική περιγραφή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Arial"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Στόχος </a:t>
                      </a:r>
                      <a:r>
                        <a:rPr kumimoji="0" lang="el-GR" sz="1200" b="0" i="0" u="none" strike="noStrike" cap="none" normalizeH="0" baseline="0" dirty="0" smtClean="0">
                          <a:ln>
                            <a:noFill/>
                          </a:ln>
                          <a:solidFill>
                            <a:srgbClr val="000000"/>
                          </a:solidFill>
                          <a:effectLst/>
                          <a:latin typeface="Calibri" pitchFamily="34" charset="0"/>
                          <a:cs typeface="Arial" charset="0"/>
                        </a:rPr>
                        <a:t>είναι τα παιδιά να αποκτήσουν την ικανότητα παραγωγής ήχων με υλικά του δάσους όπως και να αναπαράγουν με τις φωνές τους τις αντίστοιχες των ζώων του δασικού χώρου.</a:t>
                      </a: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Περιγραφή Δραστηριότητας: </a:t>
                      </a:r>
                      <a:r>
                        <a:rPr kumimoji="0" lang="el-GR" sz="1200" b="0" i="0" u="none" strike="noStrike" cap="none" normalizeH="0" baseline="0" dirty="0" smtClean="0">
                          <a:ln>
                            <a:noFill/>
                          </a:ln>
                          <a:solidFill>
                            <a:schemeClr val="tx1"/>
                          </a:solidFill>
                          <a:effectLst/>
                          <a:latin typeface="Calibri" pitchFamily="34" charset="0"/>
                          <a:cs typeface="Arial" charset="0"/>
                        </a:rPr>
                        <a:t>Αφού τα παιδιά εξοικειωθούν με τους ήχους του δάσους προσπαθούν να τους αναπαραστήσουν με τις φωνές τους.  Η δραστηριότητα μπορεί να πραγματοποιηθεί  τόσο σε ακουστικό όσο και σε ψυχοκινητικό επίπεδο στη συνέχεια δεδομένου ότι οι ήχοι προέρχονται κατά βάση από ζώα και φύλλα των δέντρων. Επιπροσθέτως αναθέτουμε στα παιδιά να βρουν ξυλάκια από πεσμένα κλαδιά και να αναπαράγουν ήχο χτυπώντας τα μεταξύ τους ακανόνιστα, με τον τρόπο που θέλει το κάθε παιδί.</a:t>
                      </a: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Εκπαιδευτικό Υλικό:</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 </a:t>
                      </a:r>
                      <a:r>
                        <a:rPr kumimoji="0" lang="el-GR" sz="1200" b="0" i="0" u="none" strike="noStrike" cap="none" normalizeH="0" baseline="0" dirty="0" smtClean="0">
                          <a:ln>
                            <a:noFill/>
                          </a:ln>
                          <a:solidFill>
                            <a:schemeClr val="tx1"/>
                          </a:solidFill>
                          <a:effectLst/>
                          <a:latin typeface="Calibri" pitchFamily="34" charset="0"/>
                          <a:cs typeface="Arial" charset="0"/>
                        </a:rPr>
                        <a:t>-&gt; Πάνινες τσάντες για το μάζεμα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latin typeface="Calibri" pitchFamily="34" charset="0"/>
                          <a:cs typeface="Arial" charset="0"/>
                        </a:rPr>
                        <a:t>Αξιολόγηση: </a:t>
                      </a:r>
                      <a:r>
                        <a:rPr kumimoji="0" lang="el-GR" sz="1200" b="0" i="0" u="none" strike="noStrike" cap="none" normalizeH="0" baseline="0" smtClean="0">
                          <a:ln>
                            <a:noFill/>
                          </a:ln>
                          <a:solidFill>
                            <a:schemeClr val="tx1"/>
                          </a:solidFill>
                          <a:effectLst/>
                          <a:latin typeface="Calibri" pitchFamily="34" charset="0"/>
                          <a:cs typeface="Arial" charset="0"/>
                        </a:rPr>
                        <a:t>Τα παιδιά έδειξαν να κατανοούν τους ήχους του δάσους, κάτι που φάνηκε από την επιτυχημένη φωνητική αναπαράσταση τους. Επίσης, ήταν σε θέση να αντιληφθούν ότι τα ξυλάκια που μάζεψαν μπορούν να αποτελέσουν κρουστά μουσικά όργανα όπως και να τα χρησιμοποιήσουν ως μουσικά όργανα.</a:t>
                      </a:r>
                      <a:endParaRPr kumimoji="0" lang="el-GR" sz="1200" b="1"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4716016" y="1628800"/>
            <a:ext cx="4092856" cy="38854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half" idx="1"/>
          </p:nvPr>
        </p:nvSpPr>
        <p:spPr/>
        <p:txBody>
          <a:bodyPr/>
          <a:lstStyle/>
          <a:p>
            <a:endParaRPr lang="el-GR" smtClean="0"/>
          </a:p>
        </p:txBody>
      </p:sp>
      <p:sp>
        <p:nvSpPr>
          <p:cNvPr id="35843" name="Content Placeholder 3"/>
          <p:cNvSpPr>
            <a:spLocks noGrp="1"/>
          </p:cNvSpPr>
          <p:nvPr>
            <p:ph sz="half" idx="2"/>
          </p:nvPr>
        </p:nvSpPr>
        <p:spPr/>
        <p:txBody>
          <a:bodyPr/>
          <a:lstStyle/>
          <a:p>
            <a:endParaRPr lang="el-GR" smtClean="0"/>
          </a:p>
        </p:txBody>
      </p:sp>
      <p:graphicFrame>
        <p:nvGraphicFramePr>
          <p:cNvPr id="5" name="Group 34"/>
          <p:cNvGraphicFramePr>
            <a:graphicFrameLocks/>
          </p:cNvGraphicFramePr>
          <p:nvPr/>
        </p:nvGraphicFramePr>
        <p:xfrm>
          <a:off x="395536" y="1"/>
          <a:ext cx="8424936" cy="6797040"/>
        </p:xfrm>
        <a:graphic>
          <a:graphicData uri="http://schemas.openxmlformats.org/drawingml/2006/table">
            <a:tbl>
              <a:tblPr/>
              <a:tblGrid>
                <a:gridCol w="4114800"/>
                <a:gridCol w="4310136"/>
              </a:tblGrid>
              <a:tr h="35569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cs typeface="Arial"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alpha val="89018"/>
                      </a:srgbClr>
                    </a:solidFill>
                  </a:tcPr>
                </a:tc>
                <a:tc hMerge="1">
                  <a:txBody>
                    <a:bodyPr/>
                    <a:lstStyle/>
                    <a:p>
                      <a:endParaRPr lang="el-GR"/>
                    </a:p>
                  </a:txBody>
                  <a:tcPr/>
                </a:tc>
              </a:tr>
              <a:tr h="63136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cs typeface="Arial" charset="0"/>
                        </a:rPr>
                        <a:t>Αναλυτική περιγραφή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Arial"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Στόχος </a:t>
                      </a:r>
                      <a:r>
                        <a:rPr kumimoji="0" lang="el-GR" sz="1200" b="0" i="0" u="none" strike="noStrike" cap="none" normalizeH="0" baseline="0" dirty="0" smtClean="0">
                          <a:ln>
                            <a:noFill/>
                          </a:ln>
                          <a:solidFill>
                            <a:srgbClr val="000000"/>
                          </a:solidFill>
                          <a:effectLst/>
                          <a:latin typeface="Calibri" pitchFamily="34" charset="0"/>
                          <a:cs typeface="Arial" charset="0"/>
                        </a:rPr>
                        <a:t>είναι να κατορθώσουν τα παιδιά να αντιληφθούν και να αποτυπώσουν με τη μορφή ζωγραφιάς τους ήχους του δάσους και να αναζητήσουν  διάφορους τρόπους παραγωγής ήχου από υλικά που βρίσκουμε σε αυτό, ώστε να μπορούν να τα χρησιμοποιούν ως μουσικά όργανα.</a:t>
                      </a: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8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Περιγραφή Δραστηριότητας: </a:t>
                      </a:r>
                      <a:r>
                        <a:rPr kumimoji="0" lang="el-GR" sz="1200" b="0" i="0" u="none" strike="noStrike" cap="none" normalizeH="0" baseline="0" dirty="0" smtClean="0">
                          <a:ln>
                            <a:noFill/>
                          </a:ln>
                          <a:solidFill>
                            <a:srgbClr val="000000"/>
                          </a:solidFill>
                          <a:effectLst/>
                          <a:latin typeface="Calibri" pitchFamily="34" charset="0"/>
                          <a:cs typeface="Arial" charset="0"/>
                        </a:rPr>
                        <a:t>Αναθέτουμε, αρχικά, στα παιδιά</a:t>
                      </a:r>
                      <a:r>
                        <a:rPr kumimoji="0" lang="el-GR" sz="1800" b="0" i="0" u="none" strike="noStrike" cap="none" normalizeH="0" baseline="0" dirty="0" smtClean="0">
                          <a:ln>
                            <a:noFill/>
                          </a:ln>
                          <a:solidFill>
                            <a:srgbClr val="000000"/>
                          </a:solidFill>
                          <a:effectLst/>
                          <a:latin typeface="Calibri" pitchFamily="34" charset="0"/>
                          <a:cs typeface="Arial" charset="0"/>
                        </a:rPr>
                        <a:t> </a:t>
                      </a:r>
                      <a:r>
                        <a:rPr kumimoji="0" lang="el-GR" sz="1200" b="0" i="0" u="none" strike="noStrike" cap="none" normalizeH="0" baseline="0" dirty="0" smtClean="0">
                          <a:ln>
                            <a:noFill/>
                          </a:ln>
                          <a:solidFill>
                            <a:schemeClr val="tx1"/>
                          </a:solidFill>
                          <a:effectLst/>
                          <a:latin typeface="Calibri" pitchFamily="34" charset="0"/>
                          <a:cs typeface="Arial" charset="0"/>
                        </a:rPr>
                        <a:t>να συλλέξουν κουκουνάρια και να τα χρωματίσουν με πινέλα και τέμπερες. Η εντολή που ακολουθεί είναι να χρησιμοποιήσουν τα κουκουνάρια προκειμένου να  αναπαράγουν ήχους με οποιονδήποτε τρόπο μπορούν.  Στη συνέχεια αναθέτουμε στα παιδιά να ζωγραφίσουν με μαρκαδόρους ή ξυλομπογιές σε φύλλα Α4 τις πηγές των ήχων του δάσους κατά πως τα ίδια τις έχουν κατανοήσει. Ακολουθεί το κόψιμο των ζωγραφισμένων αναπαραστάσεων τους και η επικόλληση τους επάνω σε πράσινη επιφάνεια προκειμένου να δημιουργηθεί μια οπτική αναπαράσταση του δάσους τύπου "κολάζ".  </a:t>
                      </a: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Εκπαιδευτικό Υλικό:</a:t>
                      </a:r>
                      <a:r>
                        <a:rPr kumimoji="0" lang="el-GR" sz="1800" b="0" i="0" u="none" strike="noStrike" cap="none" normalizeH="0" baseline="0" dirty="0" smtClean="0">
                          <a:ln>
                            <a:noFill/>
                          </a:ln>
                          <a:solidFill>
                            <a:srgbClr val="000000"/>
                          </a:solidFill>
                          <a:effectLst/>
                          <a:latin typeface="Calibri" pitchFamily="34"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 </a:t>
                      </a:r>
                      <a:r>
                        <a:rPr kumimoji="0" lang="el-GR" sz="1200" b="0" i="0" u="none" strike="noStrike" cap="none" normalizeH="0" baseline="0" dirty="0" smtClean="0">
                          <a:ln>
                            <a:noFill/>
                          </a:ln>
                          <a:solidFill>
                            <a:schemeClr val="tx1"/>
                          </a:solidFill>
                          <a:effectLst/>
                          <a:latin typeface="Calibri" pitchFamily="34" charset="0"/>
                          <a:cs typeface="Arial" charset="0"/>
                        </a:rPr>
                        <a:t>-&gt; Πάνινες τσάντες για το μάζεμα    -&gt;τέμπερες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-&gt;Χαρτί μέτρου                                      -&gt;πινέλα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-&gt;φύλλα Α4                                             -&gt;ψαλίδια</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cap="none" normalizeH="0" baseline="0" dirty="0" smtClean="0">
                          <a:ln>
                            <a:noFill/>
                          </a:ln>
                          <a:solidFill>
                            <a:schemeClr val="tx1"/>
                          </a:solidFill>
                          <a:effectLst/>
                          <a:latin typeface="Calibri" pitchFamily="34" charset="0"/>
                          <a:cs typeface="Arial" charset="0"/>
                        </a:rPr>
                        <a:t> -&gt;μαρκαδόροι ή ξυλομπογιές</a:t>
                      </a:r>
                      <a:r>
                        <a:rPr kumimoji="0" lang="el-GR" sz="1200" b="0" i="0" u="none" strike="noStrike" cap="none" normalizeH="0" baseline="0" dirty="0" smtClean="0">
                          <a:ln>
                            <a:noFill/>
                          </a:ln>
                          <a:solidFill>
                            <a:srgbClr val="000000"/>
                          </a:solidFill>
                          <a:effectLst/>
                          <a:latin typeface="Calibri" pitchFamily="34" charset="0"/>
                          <a:cs typeface="Arial" charset="0"/>
                        </a:rPr>
                        <a:t>            </a:t>
                      </a:r>
                      <a:r>
                        <a:rPr kumimoji="0" lang="el-GR" sz="1200" b="0" i="0" u="none" strike="noStrike" cap="none" normalizeH="0" baseline="0" dirty="0" smtClean="0">
                          <a:ln>
                            <a:noFill/>
                          </a:ln>
                          <a:solidFill>
                            <a:schemeClr val="tx1"/>
                          </a:solidFill>
                          <a:effectLst/>
                          <a:latin typeface="Calibri" pitchFamily="34" charset="0"/>
                          <a:cs typeface="Arial" charset="0"/>
                        </a:rPr>
                        <a:t> -&gt;κόλλα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Αξιολόγηση: </a:t>
                      </a:r>
                      <a:r>
                        <a:rPr kumimoji="0" lang="el-GR" sz="1200" b="0" i="0" u="none" strike="noStrike" cap="none" normalizeH="0" baseline="0" dirty="0" smtClean="0">
                          <a:ln>
                            <a:noFill/>
                          </a:ln>
                          <a:solidFill>
                            <a:srgbClr val="000000"/>
                          </a:solidFill>
                          <a:effectLst/>
                          <a:latin typeface="Calibri" pitchFamily="34" charset="0"/>
                          <a:cs typeface="Arial" charset="0"/>
                        </a:rPr>
                        <a:t>Τα παιδιά έδειξαν να έχουν κατανοήσει πλήρως τις πηγές των ήχων του δάσους (ζώα, φύλλα, αέρας) όπως και να τις αποτυπώνουν ζωγραφίζοντας αυτές. Τέλος ήταν σε θέση να αντιληφθούν τρόπους παραγωγής ήχου με υλικά του δάσους αλλά και να τα χρησιμοποιούν (κυρίως τα κρουστά) αντί για παλαμάκια προκειμένου να κρατάνε το ρυθμό ενώ τραγουδάνε. </a:t>
                      </a:r>
                      <a:endParaRPr kumimoji="0" lang="el-GR" sz="1200" b="1" i="0" u="none" strike="noStrike" cap="none" normalizeH="0" baseline="0" dirty="0" smtClean="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35854" name="Picture 2" descr="F:\DCIM\Camera\IMG_20130326_110550.jpg"/>
          <p:cNvPicPr>
            <a:picLocks noChangeAspect="1" noChangeArrowheads="1"/>
          </p:cNvPicPr>
          <p:nvPr/>
        </p:nvPicPr>
        <p:blipFill>
          <a:blip r:embed="rId2" cstate="print"/>
          <a:srcRect/>
          <a:stretch>
            <a:fillRect/>
          </a:stretch>
        </p:blipFill>
        <p:spPr bwMode="auto">
          <a:xfrm>
            <a:off x="4644008" y="3717032"/>
            <a:ext cx="3960812" cy="2970212"/>
          </a:xfrm>
          <a:prstGeom prst="rect">
            <a:avLst/>
          </a:prstGeom>
          <a:noFill/>
          <a:ln w="9525">
            <a:noFill/>
            <a:miter lim="800000"/>
            <a:headEnd/>
            <a:tailEnd/>
          </a:ln>
        </p:spPr>
      </p:pic>
      <p:pic>
        <p:nvPicPr>
          <p:cNvPr id="35855" name="Picture 3" descr="F:\DCIM\Camera\IMG_20130320_114208.jpg"/>
          <p:cNvPicPr>
            <a:picLocks noChangeAspect="1" noChangeArrowheads="1"/>
          </p:cNvPicPr>
          <p:nvPr/>
        </p:nvPicPr>
        <p:blipFill>
          <a:blip r:embed="rId3" cstate="print"/>
          <a:srcRect/>
          <a:stretch>
            <a:fillRect/>
          </a:stretch>
        </p:blipFill>
        <p:spPr bwMode="auto">
          <a:xfrm>
            <a:off x="6300192" y="404664"/>
            <a:ext cx="2447925" cy="1368425"/>
          </a:xfrm>
          <a:prstGeom prst="rect">
            <a:avLst/>
          </a:prstGeom>
          <a:noFill/>
          <a:ln w="9525">
            <a:noFill/>
            <a:miter lim="800000"/>
            <a:headEnd/>
            <a:tailEnd/>
          </a:ln>
        </p:spPr>
      </p:pic>
      <p:pic>
        <p:nvPicPr>
          <p:cNvPr id="35856" name="Picture 4" descr="C:\Users\Μαρίνα\Desktop\IMG_20130320_113930.jpg"/>
          <p:cNvPicPr>
            <a:picLocks noChangeAspect="1" noChangeArrowheads="1"/>
          </p:cNvPicPr>
          <p:nvPr/>
        </p:nvPicPr>
        <p:blipFill>
          <a:blip r:embed="rId4" cstate="print"/>
          <a:srcRect/>
          <a:stretch>
            <a:fillRect/>
          </a:stretch>
        </p:blipFill>
        <p:spPr bwMode="auto">
          <a:xfrm>
            <a:off x="4644008" y="1772816"/>
            <a:ext cx="2592387"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357188"/>
          <a:ext cx="8429656" cy="6168157"/>
        </p:xfrm>
        <a:graphic>
          <a:graphicData uri="http://schemas.openxmlformats.org/drawingml/2006/table">
            <a:tbl>
              <a:tblPr firstRow="1" bandRow="1">
                <a:tableStyleId>{5C22544A-7EE6-4342-B048-85BDC9FD1C3A}</a:tableStyleId>
              </a:tblPr>
              <a:tblGrid>
                <a:gridCol w="2107414"/>
                <a:gridCol w="2107414"/>
                <a:gridCol w="2107414"/>
                <a:gridCol w="2107414"/>
              </a:tblGrid>
              <a:tr h="552969">
                <a:tc gridSpan="2">
                  <a:txBody>
                    <a:bodyPr/>
                    <a:lstStyle/>
                    <a:p>
                      <a:pPr algn="ctr"/>
                      <a:r>
                        <a:rPr lang="el-GR" dirty="0" smtClean="0">
                          <a:solidFill>
                            <a:schemeClr val="bg1">
                              <a:lumMod val="50000"/>
                            </a:schemeClr>
                          </a:solidFill>
                        </a:rPr>
                        <a:t>Βιώνοντας</a:t>
                      </a:r>
                      <a:endParaRPr lang="el-GR" dirty="0">
                        <a:solidFill>
                          <a:schemeClr val="bg1">
                            <a:lumMod val="50000"/>
                          </a:schemeClr>
                        </a:solidFill>
                      </a:endParaRPr>
                    </a:p>
                  </a:txBody>
                  <a:tcPr anchor="ctr">
                    <a:solidFill>
                      <a:schemeClr val="bg1">
                        <a:lumMod val="75000"/>
                        <a:alpha val="90000"/>
                      </a:schemeClr>
                    </a:solidFill>
                  </a:tcPr>
                </a:tc>
                <a:tc hMerge="1">
                  <a:txBody>
                    <a:bodyPr/>
                    <a:lstStyle/>
                    <a:p>
                      <a:endParaRPr lang="el-GR" dirty="0"/>
                    </a:p>
                  </a:txBody>
                  <a:tcPr/>
                </a:tc>
                <a:tc gridSpan="2">
                  <a:txBody>
                    <a:bodyPr/>
                    <a:lstStyle/>
                    <a:p>
                      <a:pPr algn="ctr"/>
                      <a:r>
                        <a:rPr lang="el-GR" dirty="0" smtClean="0">
                          <a:solidFill>
                            <a:schemeClr val="bg1">
                              <a:lumMod val="50000"/>
                            </a:schemeClr>
                          </a:solidFill>
                        </a:rPr>
                        <a:t>Εφαρμόζοντας</a:t>
                      </a:r>
                      <a:endParaRPr lang="el-GR" dirty="0">
                        <a:solidFill>
                          <a:schemeClr val="bg1">
                            <a:lumMod val="50000"/>
                          </a:schemeClr>
                        </a:solidFill>
                      </a:endParaRPr>
                    </a:p>
                  </a:txBody>
                  <a:tcPr anchor="ctr">
                    <a:solidFill>
                      <a:schemeClr val="bg1">
                        <a:lumMod val="75000"/>
                        <a:alpha val="90000"/>
                      </a:schemeClr>
                    </a:solidFill>
                  </a:tcPr>
                </a:tc>
                <a:tc hMerge="1">
                  <a:txBody>
                    <a:bodyPr/>
                    <a:lstStyle/>
                    <a:p>
                      <a:endParaRPr lang="el-GR" dirty="0"/>
                    </a:p>
                  </a:txBody>
                  <a:tcPr/>
                </a:tc>
              </a:tr>
              <a:tr h="2464868">
                <a:tc>
                  <a:txBody>
                    <a:bodyPr/>
                    <a:lstStyle/>
                    <a:p>
                      <a:pPr algn="ctr"/>
                      <a:r>
                        <a:rPr lang="el-GR" dirty="0" smtClean="0">
                          <a:solidFill>
                            <a:schemeClr val="bg1">
                              <a:lumMod val="50000"/>
                            </a:schemeClr>
                          </a:solidFill>
                        </a:rPr>
                        <a:t>Γνωστό</a:t>
                      </a:r>
                    </a:p>
                    <a:p>
                      <a:endParaRPr lang="el-GR" sz="1000" dirty="0" smtClean="0">
                        <a:solidFill>
                          <a:schemeClr val="bg1">
                            <a:lumMod val="50000"/>
                          </a:schemeClr>
                        </a:solidFill>
                      </a:endParaRPr>
                    </a:p>
                    <a:p>
                      <a:endParaRPr lang="el-GR" sz="1200"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txBody>
                  <a:tcPr>
                    <a:solidFill>
                      <a:schemeClr val="bg1">
                        <a:lumMod val="75000"/>
                        <a:alpha val="90000"/>
                      </a:schemeClr>
                    </a:solidFill>
                  </a:tcPr>
                </a:tc>
                <a:tc>
                  <a:txBody>
                    <a:bodyPr/>
                    <a:lstStyle/>
                    <a:p>
                      <a:r>
                        <a:rPr lang="el-GR" dirty="0" smtClean="0">
                          <a:solidFill>
                            <a:schemeClr val="bg1">
                              <a:lumMod val="50000"/>
                            </a:schemeClr>
                          </a:solidFill>
                        </a:rPr>
                        <a:t>Νέο</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endParaRPr lang="el-GR" dirty="0">
                        <a:solidFill>
                          <a:schemeClr val="bg1">
                            <a:lumMod val="50000"/>
                          </a:schemeClr>
                        </a:solidFill>
                      </a:endParaRPr>
                    </a:p>
                  </a:txBody>
                  <a:tcPr>
                    <a:solidFill>
                      <a:schemeClr val="bg1">
                        <a:lumMod val="75000"/>
                        <a:alpha val="90000"/>
                      </a:schemeClr>
                    </a:solidFill>
                  </a:tcPr>
                </a:tc>
                <a:tc>
                  <a:txBody>
                    <a:bodyPr/>
                    <a:lstStyle/>
                    <a:p>
                      <a:r>
                        <a:rPr lang="el-GR" dirty="0" smtClean="0">
                          <a:solidFill>
                            <a:schemeClr val="bg1">
                              <a:lumMod val="50000"/>
                            </a:schemeClr>
                          </a:solidFill>
                        </a:rPr>
                        <a:t>Κατάλληλα</a:t>
                      </a:r>
                    </a:p>
                    <a:p>
                      <a:endParaRPr lang="el-GR" dirty="0" smtClean="0">
                        <a:solidFill>
                          <a:schemeClr val="bg1">
                            <a:lumMod val="50000"/>
                          </a:schemeClr>
                        </a:solidFill>
                      </a:endParaRPr>
                    </a:p>
                    <a:p>
                      <a:endParaRPr lang="el-GR" dirty="0">
                        <a:solidFill>
                          <a:schemeClr val="bg1">
                            <a:lumMod val="50000"/>
                          </a:schemeClr>
                        </a:solidFill>
                      </a:endParaRPr>
                    </a:p>
                  </a:txBody>
                  <a:tcPr>
                    <a:solidFill>
                      <a:schemeClr val="bg1">
                        <a:lumMod val="75000"/>
                        <a:alpha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bg1">
                              <a:lumMod val="50000"/>
                            </a:schemeClr>
                          </a:solidFill>
                          <a:latin typeface="+mn-lt"/>
                          <a:ea typeface="+mn-ea"/>
                          <a:cs typeface="+mn-cs"/>
                        </a:rPr>
                        <a:t>Δημιουργικά</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kern="1200" dirty="0" smtClean="0">
                        <a:solidFill>
                          <a:schemeClr val="bg1">
                            <a:lumMod val="50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bg1">
                            <a:lumMod val="50000"/>
                          </a:schemeClr>
                        </a:solidFill>
                        <a:latin typeface="+mn-lt"/>
                        <a:ea typeface="+mn-ea"/>
                        <a:cs typeface="+mn-cs"/>
                      </a:endParaRPr>
                    </a:p>
                  </a:txBody>
                  <a:tcPr>
                    <a:solidFill>
                      <a:schemeClr val="bg1">
                        <a:lumMod val="75000"/>
                        <a:alpha val="90000"/>
                      </a:schemeClr>
                    </a:solidFill>
                  </a:tcPr>
                </a:tc>
              </a:tr>
              <a:tr h="469203">
                <a:tc gridSpan="2">
                  <a:txBody>
                    <a:bodyPr/>
                    <a:lstStyle/>
                    <a:p>
                      <a:pPr algn="ctr"/>
                      <a:r>
                        <a:rPr lang="el-GR" b="1" dirty="0" smtClean="0">
                          <a:solidFill>
                            <a:schemeClr val="bg1">
                              <a:lumMod val="50000"/>
                            </a:schemeClr>
                          </a:solidFill>
                        </a:rPr>
                        <a:t>Εννοιολογώντας</a:t>
                      </a:r>
                      <a:endParaRPr lang="el-GR" dirty="0">
                        <a:solidFill>
                          <a:schemeClr val="bg1">
                            <a:lumMod val="50000"/>
                          </a:schemeClr>
                        </a:solidFill>
                      </a:endParaRPr>
                    </a:p>
                  </a:txBody>
                  <a:tcPr anchor="ctr">
                    <a:solidFill>
                      <a:schemeClr val="bg1">
                        <a:lumMod val="75000"/>
                        <a:alpha val="90000"/>
                      </a:schemeClr>
                    </a:solidFill>
                  </a:tcPr>
                </a:tc>
                <a:tc hMerge="1">
                  <a:txBody>
                    <a:bodyPr/>
                    <a:lstStyle/>
                    <a:p>
                      <a:endParaRPr lang="el-GR" dirty="0"/>
                    </a:p>
                  </a:txBody>
                  <a:tcPr/>
                </a:tc>
                <a:tc gridSpan="2">
                  <a:txBody>
                    <a:bodyPr/>
                    <a:lstStyle/>
                    <a:p>
                      <a:pPr algn="ctr"/>
                      <a:r>
                        <a:rPr lang="el-GR" b="1" dirty="0" smtClean="0">
                          <a:solidFill>
                            <a:schemeClr val="tx1"/>
                          </a:solidFill>
                        </a:rPr>
                        <a:t>Αναλύοντας</a:t>
                      </a:r>
                      <a:endParaRPr lang="el-GR" b="1" dirty="0">
                        <a:solidFill>
                          <a:schemeClr val="tx1"/>
                        </a:solidFill>
                      </a:endParaRPr>
                    </a:p>
                  </a:txBody>
                  <a:tcPr anchor="ctr">
                    <a:solidFill>
                      <a:srgbClr val="8D1F1F">
                        <a:alpha val="90000"/>
                      </a:srgbClr>
                    </a:solidFill>
                  </a:tcPr>
                </a:tc>
                <a:tc hMerge="1">
                  <a:txBody>
                    <a:bodyPr/>
                    <a:lstStyle/>
                    <a:p>
                      <a:endParaRPr lang="el-GR" dirty="0"/>
                    </a:p>
                  </a:txBody>
                  <a:tcPr/>
                </a:tc>
              </a:tr>
              <a:tr h="2681117">
                <a:tc>
                  <a:txBody>
                    <a:bodyPr/>
                    <a:lstStyle/>
                    <a:p>
                      <a:r>
                        <a:rPr lang="el-GR" dirty="0" smtClean="0">
                          <a:solidFill>
                            <a:schemeClr val="bg1">
                              <a:lumMod val="50000"/>
                            </a:schemeClr>
                          </a:solidFill>
                        </a:rPr>
                        <a:t>Θεωρία</a:t>
                      </a:r>
                    </a:p>
                    <a:p>
                      <a:endParaRPr lang="el-GR"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smtClean="0">
                        <a:solidFill>
                          <a:schemeClr val="bg1">
                            <a:lumMod val="50000"/>
                          </a:schemeClr>
                        </a:solidFill>
                      </a:endParaRPr>
                    </a:p>
                    <a:p>
                      <a:endParaRPr lang="el-GR" dirty="0">
                        <a:solidFill>
                          <a:schemeClr val="bg1">
                            <a:lumMod val="50000"/>
                          </a:schemeClr>
                        </a:solidFill>
                      </a:endParaRPr>
                    </a:p>
                  </a:txBody>
                  <a:tcPr>
                    <a:solidFill>
                      <a:schemeClr val="bg1">
                        <a:lumMod val="75000"/>
                        <a:alpha val="90000"/>
                      </a:schemeClr>
                    </a:solidFill>
                  </a:tcPr>
                </a:tc>
                <a:tc>
                  <a:txBody>
                    <a:bodyPr/>
                    <a:lstStyle/>
                    <a:p>
                      <a:r>
                        <a:rPr lang="el-GR" dirty="0" smtClean="0">
                          <a:solidFill>
                            <a:schemeClr val="bg1">
                              <a:lumMod val="50000"/>
                            </a:schemeClr>
                          </a:solidFill>
                        </a:rPr>
                        <a:t>Ορολογία</a:t>
                      </a:r>
                    </a:p>
                    <a:p>
                      <a:endParaRPr lang="el-GR" dirty="0" smtClean="0">
                        <a:solidFill>
                          <a:schemeClr val="bg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endParaRPr lang="el-GR" dirty="0">
                        <a:solidFill>
                          <a:schemeClr val="bg1">
                            <a:lumMod val="50000"/>
                          </a:schemeClr>
                        </a:solidFill>
                      </a:endParaRPr>
                    </a:p>
                  </a:txBody>
                  <a:tcPr>
                    <a:solidFill>
                      <a:schemeClr val="bg1">
                        <a:lumMod val="75000"/>
                        <a:alpha val="90000"/>
                      </a:schemeClr>
                    </a:solidFill>
                  </a:tcPr>
                </a:tc>
                <a:tc>
                  <a:txBody>
                    <a:bodyPr/>
                    <a:lstStyle/>
                    <a:p>
                      <a:r>
                        <a:rPr lang="el-GR" dirty="0" smtClean="0">
                          <a:solidFill>
                            <a:schemeClr val="tx1"/>
                          </a:solidFill>
                        </a:rPr>
                        <a:t>Λειτουργικά</a:t>
                      </a:r>
                      <a:r>
                        <a:rPr lang="el-GR" baseline="0" dirty="0" smtClean="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cap="none" normalizeH="0" baseline="0" dirty="0" smtClean="0">
                          <a:ln>
                            <a:noFill/>
                          </a:ln>
                          <a:solidFill>
                            <a:schemeClr val="tx1"/>
                          </a:solidFill>
                          <a:effectLst/>
                          <a:latin typeface="Arial" charset="0"/>
                          <a:cs typeface="Arial" charset="0"/>
                        </a:rPr>
                        <a:t>Με την βοήθεια των παιδιών και χρησιμοποιώντας διάφορα κλαδιά και φύλλα κατασκευάζουμε ένα αυτοσχέδιο δέντρο στο οποίο προσδίδουμε την ιδιότητα του «μουσικού δέντρου»</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endParaRPr lang="el-GR" dirty="0">
                        <a:solidFill>
                          <a:schemeClr val="tx1"/>
                        </a:solidFill>
                      </a:endParaRPr>
                    </a:p>
                  </a:txBody>
                  <a:tcPr>
                    <a:solidFill>
                      <a:srgbClr val="D0D8E8">
                        <a:alpha val="90000"/>
                      </a:srgbClr>
                    </a:solidFill>
                  </a:tcPr>
                </a:tc>
                <a:tc>
                  <a:txBody>
                    <a:bodyPr/>
                    <a:lstStyle/>
                    <a:p>
                      <a:r>
                        <a:rPr lang="el-GR" dirty="0" smtClean="0">
                          <a:solidFill>
                            <a:schemeClr val="tx1"/>
                          </a:solidFill>
                        </a:rPr>
                        <a:t>Κριτικά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cap="none" normalizeH="0" baseline="0" dirty="0" smtClean="0">
                          <a:ln>
                            <a:noFill/>
                          </a:ln>
                          <a:solidFill>
                            <a:schemeClr val="tx1"/>
                          </a:solidFill>
                          <a:effectLst/>
                          <a:latin typeface="Arial" charset="0"/>
                          <a:cs typeface="Arial" charset="0"/>
                        </a:rPr>
                        <a:t>Τα ίδια τα παιδιά μας παρέθεσαν τις απόψεις τους για την προστασία του δάσους και αφού τις καταγράψαμε δημιουργήσαμε  τραγούδι για την προστασία του καθώς επίσης και μια παρουσίαση</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smtClean="0">
                        <a:solidFill>
                          <a:schemeClr val="bg1">
                            <a:lumMod val="50000"/>
                          </a:schemeClr>
                        </a:solidFill>
                        <a:latin typeface="+mn-lt"/>
                        <a:ea typeface="+mn-ea"/>
                        <a:cs typeface="+mn-cs"/>
                      </a:endParaRPr>
                    </a:p>
                    <a:p>
                      <a:endParaRPr lang="el-GR" dirty="0">
                        <a:solidFill>
                          <a:schemeClr val="tx1"/>
                        </a:solidFill>
                      </a:endParaRPr>
                    </a:p>
                  </a:txBody>
                  <a:tcPr>
                    <a:solidFill>
                      <a:srgbClr val="D0D8E8">
                        <a:alpha val="90000"/>
                      </a:srgbClr>
                    </a:solidFill>
                  </a:tcPr>
                </a:tc>
              </a:tr>
            </a:tbl>
          </a:graphicData>
        </a:graphic>
      </p:graphicFrame>
      <p:sp>
        <p:nvSpPr>
          <p:cNvPr id="16" name="15 - Έλλειψη"/>
          <p:cNvSpPr/>
          <p:nvPr/>
        </p:nvSpPr>
        <p:spPr>
          <a:xfrm>
            <a:off x="3429000" y="2717800"/>
            <a:ext cx="2143125"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400" dirty="0">
                <a:solidFill>
                  <a:schemeClr val="tx1"/>
                </a:solidFill>
              </a:rPr>
              <a:t>Ήχοι και μουσικά όργανα στο δάσος</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428625"/>
          <a:ext cx="8501062" cy="6061901"/>
        </p:xfrm>
        <a:graphic>
          <a:graphicData uri="http://schemas.openxmlformats.org/drawingml/2006/table">
            <a:tbl>
              <a:tblPr/>
              <a:tblGrid>
                <a:gridCol w="4251325"/>
                <a:gridCol w="4249737"/>
              </a:tblGrid>
              <a:tr h="5572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1F1F">
                        <a:alpha val="89018"/>
                      </a:srgbClr>
                    </a:solidFill>
                  </a:tcPr>
                </a:tc>
                <a:tc hMerge="1">
                  <a:txBody>
                    <a:bodyPr/>
                    <a:lstStyle/>
                    <a:p>
                      <a:endParaRPr lang="el-GR"/>
                    </a:p>
                  </a:txBody>
                  <a:tcPr/>
                </a:tc>
              </a:tr>
              <a:tr h="5467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Αναλυτική Περιγραφή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Λειτουργικά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Στόχος</a:t>
                      </a:r>
                      <a:r>
                        <a:rPr kumimoji="0" lang="el-GR" sz="1200" b="0" i="0" u="none" strike="noStrike" cap="none" normalizeH="0" baseline="0" dirty="0" smtClean="0">
                          <a:ln>
                            <a:noFill/>
                          </a:ln>
                          <a:solidFill>
                            <a:srgbClr val="000000"/>
                          </a:solidFill>
                          <a:effectLst/>
                          <a:latin typeface="Calibri" pitchFamily="34" charset="0"/>
                          <a:cs typeface="Arial" charset="0"/>
                        </a:rPr>
                        <a:t>: </a:t>
                      </a:r>
                      <a:r>
                        <a:rPr kumimoji="0" lang="el-GR" sz="1200" b="0" i="0" u="none" strike="noStrike" cap="none" normalizeH="0" baseline="0" dirty="0" smtClean="0">
                          <a:ln>
                            <a:noFill/>
                          </a:ln>
                          <a:solidFill>
                            <a:srgbClr val="000000"/>
                          </a:solidFill>
                          <a:effectLst/>
                          <a:latin typeface="Arial" charset="0"/>
                          <a:cs typeface="Arial" charset="0"/>
                        </a:rPr>
                        <a:t>Να αποκτήσουν τα παιδιά το αίσθημα της περιέργειας, να προβούν σε ερωτήσεις και να κατορθώσουν όσο είναι εφικτό να δώσουν μόνα τους τις απαντήσεις σχετικά με το δάσος και με όσα έχουν μάθει μέχρι τώρα.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Περιγραφή Δραστηριότητας</a:t>
                      </a:r>
                      <a:r>
                        <a:rPr kumimoji="0" lang="el-GR" sz="1200" b="0" i="0" u="none" strike="noStrike" cap="none" normalizeH="0" baseline="0" dirty="0" smtClean="0">
                          <a:ln>
                            <a:noFill/>
                          </a:ln>
                          <a:solidFill>
                            <a:srgbClr val="000000"/>
                          </a:solidFill>
                          <a:effectLst/>
                          <a:latin typeface="Calibri" pitchFamily="34" charset="0"/>
                          <a:cs typeface="Arial" charset="0"/>
                        </a:rPr>
                        <a:t>: </a:t>
                      </a:r>
                      <a:r>
                        <a:rPr kumimoji="0" lang="el-GR" sz="1200" b="0" i="0" u="none" strike="noStrike" cap="none" normalizeH="0" baseline="0" dirty="0" smtClean="0">
                          <a:ln>
                            <a:noFill/>
                          </a:ln>
                          <a:solidFill>
                            <a:schemeClr val="tx1"/>
                          </a:solidFill>
                          <a:effectLst/>
                          <a:latin typeface="Arial" charset="0"/>
                        </a:rPr>
                        <a:t>Με τη βοήθεια των παιδιών </a:t>
                      </a:r>
                      <a:r>
                        <a:rPr kumimoji="0" lang="en-US" sz="1200" b="0" i="0" u="none" strike="noStrike" cap="none" normalizeH="0" baseline="0" dirty="0" smtClean="0">
                          <a:ln>
                            <a:noFill/>
                          </a:ln>
                          <a:solidFill>
                            <a:schemeClr val="tx1"/>
                          </a:solidFill>
                          <a:effectLst/>
                          <a:latin typeface="Arial" charset="0"/>
                        </a:rPr>
                        <a:t>κατασκευάσαμε ένα </a:t>
                      </a:r>
                      <a:r>
                        <a:rPr kumimoji="0" lang="el-GR" sz="1200" b="0" i="0" u="none" strike="noStrike" cap="none" normalizeH="0" baseline="0" dirty="0" smtClean="0">
                          <a:ln>
                            <a:noFill/>
                          </a:ln>
                          <a:solidFill>
                            <a:schemeClr val="tx1"/>
                          </a:solidFill>
                          <a:effectLst/>
                          <a:latin typeface="Arial" charset="0"/>
                        </a:rPr>
                        <a:t>αυτοσχέδιο </a:t>
                      </a:r>
                      <a:r>
                        <a:rPr kumimoji="0" lang="en-US" sz="1200" b="0" i="0" u="none" strike="noStrike" cap="none" normalizeH="0" baseline="0" dirty="0" smtClean="0">
                          <a:ln>
                            <a:noFill/>
                          </a:ln>
                          <a:solidFill>
                            <a:schemeClr val="tx1"/>
                          </a:solidFill>
                          <a:effectLst/>
                          <a:latin typeface="Arial" charset="0"/>
                        </a:rPr>
                        <a:t>δεντράκι το οποίο το ονομάσαμε "μουσικό" και </a:t>
                      </a:r>
                      <a:r>
                        <a:rPr kumimoji="0" lang="el-GR" sz="1200" b="0" i="0" u="none" strike="noStrike" cap="none" normalizeH="0" baseline="0" dirty="0" smtClean="0">
                          <a:ln>
                            <a:noFill/>
                          </a:ln>
                          <a:solidFill>
                            <a:schemeClr val="tx1"/>
                          </a:solidFill>
                          <a:effectLst/>
                          <a:latin typeface="Arial" charset="0"/>
                        </a:rPr>
                        <a:t>το ενισχύσαμε </a:t>
                      </a:r>
                      <a:r>
                        <a:rPr kumimoji="0" lang="en-US" sz="1200" b="0" i="0" u="none" strike="noStrike" cap="none" normalizeH="0" baseline="0" dirty="0" smtClean="0">
                          <a:ln>
                            <a:noFill/>
                          </a:ln>
                          <a:solidFill>
                            <a:schemeClr val="tx1"/>
                          </a:solidFill>
                          <a:effectLst/>
                          <a:latin typeface="Arial" charset="0"/>
                        </a:rPr>
                        <a:t>με διάφορα</a:t>
                      </a:r>
                      <a:r>
                        <a:rPr kumimoji="0" lang="el-GR"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φύλλ</a:t>
                      </a:r>
                      <a:r>
                        <a:rPr kumimoji="0" lang="el-GR" sz="1200" b="0" i="0" u="none" strike="noStrike" cap="none" normalizeH="0" baseline="0" dirty="0" smtClean="0">
                          <a:ln>
                            <a:noFill/>
                          </a:ln>
                          <a:solidFill>
                            <a:schemeClr val="tx1"/>
                          </a:solidFill>
                          <a:effectLst/>
                          <a:latin typeface="Arial" charset="0"/>
                        </a:rPr>
                        <a:t>α </a:t>
                      </a:r>
                      <a:r>
                        <a:rPr kumimoji="0" lang="en-US" sz="1200" b="0" i="0" u="none" strike="noStrike" cap="none" normalizeH="0" baseline="0" dirty="0" smtClean="0">
                          <a:ln>
                            <a:noFill/>
                          </a:ln>
                          <a:solidFill>
                            <a:schemeClr val="tx1"/>
                          </a:solidFill>
                          <a:effectLst/>
                          <a:latin typeface="Arial" charset="0"/>
                        </a:rPr>
                        <a:t>και</a:t>
                      </a:r>
                      <a:r>
                        <a:rPr kumimoji="0" lang="el-GR" sz="1200" b="0" i="0" u="none" strike="noStrike" cap="none" normalizeH="0" baseline="0" dirty="0" smtClean="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κλαδιά</a:t>
                      </a:r>
                      <a:r>
                        <a:rPr kumimoji="0" lang="el-GR" sz="1200" b="0" i="0" u="none" strike="noStrike" cap="none" normalizeH="0" baseline="0" dirty="0" smtClean="0">
                          <a:ln>
                            <a:noFill/>
                          </a:ln>
                          <a:solidFill>
                            <a:schemeClr val="tx1"/>
                          </a:solidFill>
                          <a:effectLst/>
                          <a:latin typeface="Calibri" pitchFamily="34" charset="0"/>
                        </a:rPr>
                        <a:t>. </a:t>
                      </a:r>
                      <a:r>
                        <a:rPr kumimoji="0" lang="el-GR" sz="1200" b="0" i="0" u="none" strike="noStrike" cap="none" normalizeH="0" baseline="0" dirty="0" smtClean="0">
                          <a:ln>
                            <a:noFill/>
                          </a:ln>
                          <a:solidFill>
                            <a:schemeClr val="tx1"/>
                          </a:solidFill>
                          <a:effectLst/>
                          <a:latin typeface="Arial" charset="0"/>
                        </a:rPr>
                        <a:t>Τα παιδιά μας παραθέτουν διάφορες ερωτήσεις ως προς την χρησιμότητα ενός τέτοιου δέντρου καθώς και τα αίτια της κατασκευής του.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Εκπαιδευτικό Υλικό:</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-&gt; Κλαδιά και φύλλα</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-&gt; Σπάγγος</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smtClean="0">
                          <a:ln>
                            <a:noFill/>
                          </a:ln>
                          <a:solidFill>
                            <a:schemeClr val="tx1"/>
                          </a:solidFill>
                          <a:effectLst/>
                          <a:latin typeface="Calibri" pitchFamily="34" charset="0"/>
                        </a:rPr>
                        <a:t>-&gt; Χαρτόκουτα</a:t>
                      </a: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rPr>
                        <a:t>Αξιολόγηση</a:t>
                      </a:r>
                      <a:r>
                        <a:rPr kumimoji="0" lang="el-GR" sz="1200" b="0" i="0" u="none" strike="noStrike" cap="none" normalizeH="0" baseline="0" dirty="0" smtClean="0">
                          <a:ln>
                            <a:noFill/>
                          </a:ln>
                          <a:solidFill>
                            <a:srgbClr val="000000"/>
                          </a:solidFill>
                          <a:effectLst/>
                          <a:latin typeface="Calibri"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Η κατασκευή του «μουσικού δέντρου» είχε ως αποτέλεσμα να εξάψει την περιέργεια των παιδιών ώστε να εκμαιεύσουν τις απαντήσεις από τις ίδιες τους τις ερωτήσεις  σχετικά με τις μέχρι τώρα γνώσεις τους για τους ήχους, τον τρόπο παραγωγής και τις πηγές τους</a:t>
                      </a:r>
                      <a:r>
                        <a:rPr kumimoji="0" lang="en-US" sz="1200" b="0" i="0" u="none" strike="noStrike" cap="none" normalizeH="0" baseline="0" dirty="0" smtClean="0">
                          <a:ln>
                            <a:noFill/>
                          </a:ln>
                          <a:solidFill>
                            <a:srgbClr val="000000"/>
                          </a:solidFill>
                          <a:effectLst/>
                          <a:latin typeface="Calibri" pitchFamily="34" charset="0"/>
                        </a:rPr>
                        <a:t>.</a:t>
                      </a: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29707" name="Picture 2" descr="F:\DCIM\Camera\IMG_20130410_080034.jpg"/>
          <p:cNvPicPr>
            <a:picLocks noChangeAspect="1" noChangeArrowheads="1"/>
          </p:cNvPicPr>
          <p:nvPr/>
        </p:nvPicPr>
        <p:blipFill>
          <a:blip r:embed="rId3" cstate="print"/>
          <a:srcRect/>
          <a:stretch>
            <a:fillRect/>
          </a:stretch>
        </p:blipFill>
        <p:spPr bwMode="auto">
          <a:xfrm>
            <a:off x="5508625" y="1196975"/>
            <a:ext cx="2592388" cy="3455988"/>
          </a:xfrm>
          <a:prstGeom prst="rect">
            <a:avLst/>
          </a:prstGeom>
          <a:noFill/>
          <a:ln w="9525">
            <a:noFill/>
            <a:miter lim="800000"/>
            <a:headEnd/>
            <a:tailEnd/>
          </a:ln>
        </p:spPr>
      </p:pic>
      <p:pic>
        <p:nvPicPr>
          <p:cNvPr id="29708" name="Picture 3" descr="F:\DCIM\Camera\IMG_20130410_080010.jpg"/>
          <p:cNvPicPr>
            <a:picLocks noChangeAspect="1" noChangeArrowheads="1"/>
          </p:cNvPicPr>
          <p:nvPr/>
        </p:nvPicPr>
        <p:blipFill>
          <a:blip r:embed="rId4" cstate="print"/>
          <a:srcRect/>
          <a:stretch>
            <a:fillRect/>
          </a:stretch>
        </p:blipFill>
        <p:spPr bwMode="auto">
          <a:xfrm>
            <a:off x="5508625" y="4365625"/>
            <a:ext cx="2592388"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el-GR" smtClean="0"/>
          </a:p>
        </p:txBody>
      </p:sp>
      <p:sp>
        <p:nvSpPr>
          <p:cNvPr id="31746" name="Content Placeholder 2"/>
          <p:cNvSpPr>
            <a:spLocks noGrp="1"/>
          </p:cNvSpPr>
          <p:nvPr>
            <p:ph sz="half" idx="1"/>
          </p:nvPr>
        </p:nvSpPr>
        <p:spPr/>
        <p:txBody>
          <a:bodyPr/>
          <a:lstStyle/>
          <a:p>
            <a:endParaRPr lang="el-GR" smtClean="0"/>
          </a:p>
        </p:txBody>
      </p:sp>
      <p:sp>
        <p:nvSpPr>
          <p:cNvPr id="31747" name="Content Placeholder 3"/>
          <p:cNvSpPr>
            <a:spLocks noGrp="1"/>
          </p:cNvSpPr>
          <p:nvPr>
            <p:ph sz="half" idx="2"/>
          </p:nvPr>
        </p:nvSpPr>
        <p:spPr/>
        <p:txBody>
          <a:bodyPr/>
          <a:lstStyle/>
          <a:p>
            <a:endParaRPr lang="el-GR" smtClean="0"/>
          </a:p>
        </p:txBody>
      </p:sp>
      <p:graphicFrame>
        <p:nvGraphicFramePr>
          <p:cNvPr id="5" name="14 - Θέση περιεχομένου"/>
          <p:cNvGraphicFramePr>
            <a:graphicFrameLocks/>
          </p:cNvGraphicFramePr>
          <p:nvPr/>
        </p:nvGraphicFramePr>
        <p:xfrm>
          <a:off x="357188" y="188913"/>
          <a:ext cx="8501062" cy="6489607"/>
        </p:xfrm>
        <a:graphic>
          <a:graphicData uri="http://schemas.openxmlformats.org/drawingml/2006/table">
            <a:tbl>
              <a:tblPr/>
              <a:tblGrid>
                <a:gridCol w="4251325"/>
                <a:gridCol w="4249737"/>
              </a:tblGrid>
              <a:tr h="44143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rPr>
                        <a:t>Αναλύοντας</a:t>
                      </a:r>
                      <a:endParaRPr kumimoji="0" lang="en-US" sz="1800" b="1"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D1F1F">
                        <a:alpha val="89018"/>
                      </a:srgbClr>
                    </a:solidFill>
                  </a:tcPr>
                </a:tc>
                <a:tc hMerge="1">
                  <a:txBody>
                    <a:bodyPr/>
                    <a:lstStyle/>
                    <a:p>
                      <a:endParaRPr lang="el-GR"/>
                    </a:p>
                  </a:txBody>
                  <a:tcPr/>
                </a:tc>
              </a:tr>
              <a:tr h="60481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Αναλυτική περιγραφή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rPr>
                        <a:t>Στόχος</a:t>
                      </a:r>
                      <a:r>
                        <a:rPr kumimoji="0" lang="el-GR" sz="1200" b="0" i="0" u="none" strike="noStrike" cap="none" normalizeH="0" baseline="0" dirty="0" smtClean="0">
                          <a:ln>
                            <a:noFill/>
                          </a:ln>
                          <a:solidFill>
                            <a:srgbClr val="000000"/>
                          </a:solidFill>
                          <a:effectLst/>
                          <a:latin typeface="Calibri" pitchFamily="34" charset="0"/>
                        </a:rPr>
                        <a:t>:  Η  καταγραφή  των απόψεων των παιδιών για την προστασία του δάσους και των ήχων του και η κατανόηση των κανόνων που απαιτούνται για τη σωστή και ασφαλή χρήση του δασικού χώρου αποφεύγοντας την κατάχρηση του.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rPr>
                        <a:t>Περιγραφή Δραστηριότητας:</a:t>
                      </a:r>
                      <a:r>
                        <a:rPr kumimoji="0" lang="el-GR" sz="1200" b="0" i="0" u="none" strike="noStrike" cap="none" normalizeH="0" baseline="0" dirty="0" smtClean="0">
                          <a:ln>
                            <a:noFill/>
                          </a:ln>
                          <a:solidFill>
                            <a:srgbClr val="000000"/>
                          </a:solidFill>
                          <a:effectLst/>
                          <a:latin typeface="Calibri" pitchFamily="34" charset="0"/>
                        </a:rPr>
                        <a:t> Σε ερώτηση μας σχετικά με τη διαφύλαξη  των δασικών ήχων, αλλά και κατ’επέκταση του δάσους, τ</a:t>
                      </a:r>
                      <a:r>
                        <a:rPr kumimoji="0" lang="el-GR" sz="1200" b="0" i="0" u="none" strike="noStrike" cap="none" normalizeH="0" baseline="0" dirty="0" smtClean="0">
                          <a:ln>
                            <a:noFill/>
                          </a:ln>
                          <a:solidFill>
                            <a:schemeClr val="tx1"/>
                          </a:solidFill>
                          <a:effectLst/>
                          <a:latin typeface="Calibri" pitchFamily="34" charset="0"/>
                        </a:rPr>
                        <a:t>α παιδιά μας παρουσιάσαν τις απόψεις τους για την προστασία του και τους κανόνες τήρησης στο χώρο του. Οι απόψεις που καταγράψαμε ήταν ιδιαίτερα εύστοχες . Με τις απόψεις των παιδιών καταφύγαμε στην δημιουργία ενός τραγουδιού για την προστασία του δάσους καθώς και σε μια παρουσίαση.</a:t>
                      </a: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rPr>
                        <a:t>Αξιολόγηση</a:t>
                      </a:r>
                      <a:r>
                        <a:rPr kumimoji="0" lang="el-GR" sz="1200" b="0" i="0" u="none" strike="noStrike" cap="none" normalizeH="0" baseline="0" dirty="0" smtClean="0">
                          <a:ln>
                            <a:noFill/>
                          </a:ln>
                          <a:solidFill>
                            <a:srgbClr val="000000"/>
                          </a:solidFill>
                          <a:effectLst/>
                          <a:latin typeface="Calibri" pitchFamily="34" charset="0"/>
                        </a:rPr>
                        <a:t>: Σε επίσκεψη που πραγματοποιήσαμε στο δάσος τα παιδιά ακολούθησαν τις απόψεις τους και άρχισαν να τηρούν τους κανόνες προστασίας  για σωστή τήρηση του χώρου καθώς επιδόθηκαν σε άμεσο καθαρισμό ενός μικρού μέρους.</a:t>
                      </a: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00"/>
                          </a:solidFill>
                          <a:effectLst/>
                          <a:latin typeface="Calibri" pitchFamily="34" charset="0"/>
                        </a:rPr>
                        <a:t>Τραγούδι για το δάσος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«Το σχολείο μου το αγαπάω, ειδικά τώρα που είναι δασικό,</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το δάσος βγάζει κάτι μαγικό.</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Τα ζώα είναι μια παρέα, μαζί θέλω να παίζω και εγώ,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το δάσος είναι για παιχνίδι και χορό.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Έτσι, λοιπόν, βάζω σκοπό με την προστασία του να πιαστώ</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γιατί  είναι το σπίτι των ζώων και των φυτών.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Το δάσος το αγαπώ, εκεί παίζω και παρατηρώ,</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Ποτέ δεν πετάμε σκουπίδια για να ‘ναι καθαρό..!»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alibri" pitchFamily="34" charset="0"/>
                        </a:rPr>
                        <a:t>(Let it be, The Beatles)</a:t>
                      </a: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Μουσική: </a:t>
                      </a:r>
                      <a:r>
                        <a:rPr lang="en-US" sz="1200" b="0" i="0" kern="1200" dirty="0" smtClean="0">
                          <a:solidFill>
                            <a:schemeClr val="tx1"/>
                          </a:solidFill>
                          <a:latin typeface="+mn-lt"/>
                          <a:ea typeface="+mn-ea"/>
                          <a:cs typeface="+mn-cs"/>
                        </a:rPr>
                        <a:t>Lennon/McCartney, Harrison, Starr, Medley/Russell</a:t>
                      </a:r>
                    </a:p>
                    <a:p>
                      <a:pPr marL="0" marR="0" lvl="0" indent="0" algn="r" defTabSz="914400" rtl="0" eaLnBrk="1" fontAlgn="base" latinLnBrk="0" hangingPunct="1">
                        <a:lnSpc>
                          <a:spcPct val="100000"/>
                        </a:lnSpc>
                        <a:spcBef>
                          <a:spcPct val="0"/>
                        </a:spcBef>
                        <a:spcAft>
                          <a:spcPct val="0"/>
                        </a:spcAft>
                        <a:buClrTx/>
                        <a:buSzTx/>
                        <a:buFontTx/>
                        <a:buNone/>
                        <a:tabLst/>
                      </a:pPr>
                      <a:r>
                        <a:rPr kumimoji="0" lang="el-GR" sz="1200" b="0" i="0" u="none" strike="noStrike" kern="1200" cap="none" normalizeH="0" baseline="0" dirty="0" smtClean="0">
                          <a:ln>
                            <a:noFill/>
                          </a:ln>
                          <a:solidFill>
                            <a:schemeClr val="tx1"/>
                          </a:solidFill>
                          <a:effectLst/>
                          <a:latin typeface="+mn-lt"/>
                          <a:ea typeface="+mn-ea"/>
                          <a:cs typeface="+mn-cs"/>
                        </a:rPr>
                        <a:t>Στίχοι: Μαντάς Μιχαήλ</a:t>
                      </a:r>
                      <a:endParaRPr kumimoji="0" lang="el-GR" sz="12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2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2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2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2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200" b="0" i="0" u="none" strike="noStrike" kern="1200" cap="none" normalizeH="0" baseline="0" dirty="0" smtClean="0">
                        <a:ln>
                          <a:noFill/>
                        </a:ln>
                        <a:solidFill>
                          <a:srgbClr val="000000"/>
                        </a:solidFill>
                        <a:effectLst/>
                        <a:latin typeface="Calibri"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ASIKO PHOTOS ΑΝΑΣΤΑΣΙΑ11\Φωτογραφία0100.jpg"/>
          <p:cNvPicPr>
            <a:picLocks noChangeAspect="1" noChangeArrowheads="1"/>
          </p:cNvPicPr>
          <p:nvPr/>
        </p:nvPicPr>
        <p:blipFill>
          <a:blip r:embed="rId2" cstate="print"/>
          <a:srcRect/>
          <a:stretch>
            <a:fillRect/>
          </a:stretch>
        </p:blipFill>
        <p:spPr bwMode="auto">
          <a:xfrm>
            <a:off x="2123728" y="332656"/>
            <a:ext cx="4572000" cy="6096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4 - Εικόνα" descr="logoLeft1.jpg"/>
          <p:cNvPicPr>
            <a:picLocks noChangeAspect="1"/>
          </p:cNvPicPr>
          <p:nvPr/>
        </p:nvPicPr>
        <p:blipFill>
          <a:blip r:embed="rId2" cstate="print"/>
          <a:srcRect/>
          <a:stretch>
            <a:fillRect/>
          </a:stretch>
        </p:blipFill>
        <p:spPr bwMode="auto">
          <a:xfrm>
            <a:off x="468313" y="2924175"/>
            <a:ext cx="8472487" cy="1208088"/>
          </a:xfrm>
          <a:prstGeom prst="rect">
            <a:avLst/>
          </a:prstGeom>
          <a:noFill/>
          <a:ln w="9525">
            <a:noFill/>
            <a:miter lim="800000"/>
            <a:headEnd/>
            <a:tailEnd/>
          </a:ln>
        </p:spPr>
      </p:pic>
      <p:sp>
        <p:nvSpPr>
          <p:cNvPr id="10" name="9 - Υπότιτλος"/>
          <p:cNvSpPr>
            <a:spLocks noGrp="1"/>
          </p:cNvSpPr>
          <p:nvPr>
            <p:ph type="subTitle" idx="1"/>
          </p:nvPr>
        </p:nvSpPr>
        <p:spPr>
          <a:xfrm>
            <a:off x="1357313" y="2643188"/>
            <a:ext cx="6400800" cy="1752600"/>
          </a:xfrm>
        </p:spPr>
        <p:txBody>
          <a:bodyPr rtlCol="0">
            <a:normAutofit/>
          </a:bodyPr>
          <a:lstStyle/>
          <a:p>
            <a:pPr eaLnBrk="1" fontAlgn="auto" hangingPunct="1">
              <a:spcAft>
                <a:spcPts val="0"/>
              </a:spcAft>
              <a:buFont typeface="Arial" pitchFamily="34" charset="0"/>
              <a:buNone/>
              <a:defRPr/>
            </a:pPr>
            <a:r>
              <a:rPr lang="el-GR" sz="4400" dirty="0" smtClean="0"/>
              <a:t>Ευχαριστούμε!</a:t>
            </a:r>
            <a:endParaRPr lang="el-GR"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6 - Εικόνα" descr="logoLeft1.jpg"/>
          <p:cNvPicPr>
            <a:picLocks noChangeAspect="1"/>
          </p:cNvPicPr>
          <p:nvPr/>
        </p:nvPicPr>
        <p:blipFill>
          <a:blip r:embed="rId2" cstate="print"/>
          <a:srcRect/>
          <a:stretch>
            <a:fillRect/>
          </a:stretch>
        </p:blipFill>
        <p:spPr bwMode="auto">
          <a:xfrm>
            <a:off x="360363" y="908050"/>
            <a:ext cx="8472487" cy="1208088"/>
          </a:xfrm>
          <a:prstGeom prst="rect">
            <a:avLst/>
          </a:prstGeom>
          <a:noFill/>
          <a:ln w="9525">
            <a:noFill/>
            <a:miter lim="800000"/>
            <a:headEnd/>
            <a:tailEnd/>
          </a:ln>
        </p:spPr>
      </p:pic>
      <p:sp>
        <p:nvSpPr>
          <p:cNvPr id="15362" name="5 - Τίτλος"/>
          <p:cNvSpPr>
            <a:spLocks noGrp="1"/>
          </p:cNvSpPr>
          <p:nvPr>
            <p:ph type="title"/>
          </p:nvPr>
        </p:nvSpPr>
        <p:spPr/>
        <p:txBody>
          <a:bodyPr/>
          <a:lstStyle/>
          <a:p>
            <a:pPr eaLnBrk="1" hangingPunct="1"/>
            <a:r>
              <a:rPr lang="el-GR" sz="4800" smtClean="0"/>
              <a:t> Ήχοι και μουσικά όργανα στο δάσος</a:t>
            </a:r>
          </a:p>
        </p:txBody>
      </p:sp>
      <p:sp>
        <p:nvSpPr>
          <p:cNvPr id="15363" name="10 - Υπότιτλος"/>
          <p:cNvSpPr>
            <a:spLocks noGrp="1"/>
          </p:cNvSpPr>
          <p:nvPr>
            <p:ph idx="1"/>
          </p:nvPr>
        </p:nvSpPr>
        <p:spPr>
          <a:xfrm>
            <a:off x="806450" y="2287588"/>
            <a:ext cx="8229600" cy="4525962"/>
          </a:xfrm>
        </p:spPr>
        <p:txBody>
          <a:bodyPr/>
          <a:lstStyle/>
          <a:p>
            <a:pPr eaLnBrk="1" hangingPunct="1">
              <a:buFont typeface="Arial" charset="0"/>
              <a:buNone/>
            </a:pPr>
            <a:r>
              <a:rPr lang="el-GR" sz="1600" smtClean="0">
                <a:latin typeface="Arial" charset="0"/>
              </a:rPr>
              <a:t>    Γενικός σκοπός Μαθησιακής Ενότητας:  </a:t>
            </a:r>
          </a:p>
          <a:p>
            <a:pPr eaLnBrk="1" hangingPunct="1">
              <a:buFont typeface="Arial" charset="0"/>
              <a:buNone/>
            </a:pPr>
            <a:endParaRPr lang="el-GR" sz="1600" smtClean="0">
              <a:latin typeface="Arial" charset="0"/>
            </a:endParaRPr>
          </a:p>
          <a:p>
            <a:pPr eaLnBrk="1" hangingPunct="1">
              <a:buFont typeface="Arial" charset="0"/>
              <a:buNone/>
            </a:pPr>
            <a:r>
              <a:rPr lang="el-GR" sz="1600" smtClean="0">
                <a:latin typeface="Arial" charset="0"/>
              </a:rPr>
              <a:t>1. Σκοπός είναι τα παιδιά να έρθουν σε επαφή με τους ήχους σε γενικότερο επίπεδο και να εξοικειωθούν με αυτούς σε συνδυασμό με κίνηση και παιχνίδι μέσα στο δάσος</a:t>
            </a:r>
          </a:p>
          <a:p>
            <a:pPr eaLnBrk="1" hangingPunct="1">
              <a:buFont typeface="Arial" charset="0"/>
              <a:buNone/>
            </a:pPr>
            <a:r>
              <a:rPr lang="el-GR" sz="1600" smtClean="0">
                <a:latin typeface="Arial" charset="0"/>
              </a:rPr>
              <a:t>2. Να κατανοήσουν τα χαρακτηριστικά των ήχων του δάσους </a:t>
            </a:r>
          </a:p>
          <a:p>
            <a:pPr eaLnBrk="1" hangingPunct="1">
              <a:buFont typeface="Arial" charset="0"/>
              <a:buNone/>
            </a:pPr>
            <a:r>
              <a:rPr lang="el-GR" sz="1600" smtClean="0">
                <a:latin typeface="Arial" charset="0"/>
              </a:rPr>
              <a:t>3. Να έρθουν σε επαφή με υλικά του δάσους, να τα επεξεργαστούν και να επινοήσουν τρόπους παραγωγής ήχων από αυτά </a:t>
            </a:r>
          </a:p>
          <a:p>
            <a:pPr eaLnBrk="1" hangingPunct="1">
              <a:buFont typeface="Arial" charset="0"/>
              <a:buNone/>
            </a:pPr>
            <a:r>
              <a:rPr lang="el-GR" sz="1600" smtClean="0">
                <a:latin typeface="Arial" charset="0"/>
              </a:rPr>
              <a:t>4. Να κατορθώσουν να τα χρησιμοποιοούν σε συνδυασμό με τραγόυδια ή άλλες μουσικές δραστηριότητες.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3 - Τίτλος"/>
          <p:cNvSpPr>
            <a:spLocks noGrp="1"/>
          </p:cNvSpPr>
          <p:nvPr>
            <p:ph type="title"/>
          </p:nvPr>
        </p:nvSpPr>
        <p:spPr/>
        <p:txBody>
          <a:bodyPr/>
          <a:lstStyle/>
          <a:p>
            <a:pPr algn="l" eaLnBrk="1" hangingPunct="1"/>
            <a:r>
              <a:rPr lang="en-US" smtClean="0"/>
              <a:t>Placemat</a:t>
            </a:r>
            <a:endParaRPr lang="el-GR" smtClean="0"/>
          </a:p>
        </p:txBody>
      </p:sp>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510" name="Group 30"/>
          <p:cNvGraphicFramePr>
            <a:graphicFrameLocks noGrp="1"/>
          </p:cNvGraphicFramePr>
          <p:nvPr>
            <p:ph sz="half" idx="2"/>
          </p:nvPr>
        </p:nvGraphicFramePr>
        <p:xfrm>
          <a:off x="357188" y="357188"/>
          <a:ext cx="8429625" cy="6096148"/>
        </p:xfrm>
        <a:graphic>
          <a:graphicData uri="http://schemas.openxmlformats.org/drawingml/2006/table">
            <a:tbl>
              <a:tblPr/>
              <a:tblGrid>
                <a:gridCol w="2108200"/>
                <a:gridCol w="2106612"/>
                <a:gridCol w="2108200"/>
                <a:gridCol w="2106613"/>
              </a:tblGrid>
              <a:tr h="57011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rPr>
                        <a:t>Βιώνοντας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chemeClr val="tx1"/>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C11B"/>
                    </a:solidFill>
                  </a:tcPr>
                </a:tc>
                <a:tc hMerge="1">
                  <a:txBody>
                    <a:bodyPr/>
                    <a:lstStyle/>
                    <a:p>
                      <a:endParaRPr lang="el-GR"/>
                    </a:p>
                  </a:txBody>
                  <a:tcPr/>
                </a:tc>
              </a:tr>
              <a:tr h="22821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Συζήτηση με τα παιδιά σχετικά με τις γνώσεις τους για το δάσος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Πρώτη επαφή με μουσικά όργανα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Εμπλουτισμός των γνώσεων των παιδιών σχετικά με τη γενικότερη έννοια του δάσους και τους ήχους του</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Επέκταση των γνώσεων των παιδιών μέσα από εκπαιδευτικό υλικό για τα μουσικά όργανα.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Αναπαραγωγή των ήχων του δάσους από τα παιδιά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Παραγωγή ήχων με κλαδιά του δάσους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Ζωγραφίζοντας τις πηγές των ήχων του δάσους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Χρωματισμός κουκουναριών και αναζήτηση τρόπων παραγωγής  ήχων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254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8163D">
                        <a:alpha val="89018"/>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D1F1F"/>
                    </a:solidFill>
                  </a:tcPr>
                </a:tc>
                <a:tc hMerge="1">
                  <a:txBody>
                    <a:bodyPr/>
                    <a:lstStyle/>
                    <a:p>
                      <a:endParaRPr lang="el-GR"/>
                    </a:p>
                  </a:txBody>
                  <a:tcPr/>
                </a:tc>
              </a:tr>
              <a:tr h="2761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Ηχογράφηση της φωνής των παιδιών και αναπαραγωγή ηχογραφημένων ήχων του δάσους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«Το τυφλό δεντράκι»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0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cap="none" normalizeH="0" baseline="0" dirty="0" smtClean="0">
                          <a:ln>
                            <a:noFill/>
                          </a:ln>
                          <a:solidFill>
                            <a:srgbClr val="000000"/>
                          </a:solidFill>
                          <a:effectLst/>
                          <a:latin typeface="Calibri" pitchFamily="34" charset="0"/>
                        </a:rPr>
                        <a:t>Τραγούδι και πρώτη επαφή με το ρυθμό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Τραγούδι με τη χρήση μουσικών οργάνων.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Λειτουργικά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Κατασκευή "μουσικού δέντρου"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Κριτικά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1200" b="0" i="0" u="none" strike="noStrike" cap="none" normalizeH="0" baseline="0" dirty="0" smtClean="0">
                          <a:ln>
                            <a:noFill/>
                          </a:ln>
                          <a:solidFill>
                            <a:srgbClr val="000000"/>
                          </a:solidFill>
                          <a:effectLst/>
                          <a:latin typeface="Calibri" pitchFamily="34" charset="0"/>
                        </a:rPr>
                        <a:t>«Πώς  προστατεύουμε το δάσος και τους ήχους του;»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6" name="15 - Έλλειψη"/>
          <p:cNvSpPr/>
          <p:nvPr/>
        </p:nvSpPr>
        <p:spPr>
          <a:xfrm>
            <a:off x="3203575" y="2852738"/>
            <a:ext cx="2089150" cy="9985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400" dirty="0">
                <a:solidFill>
                  <a:schemeClr val="tx1"/>
                </a:solidFill>
              </a:rPr>
              <a:t>Ήχοι και μουσικά όργανα στο δάσος</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3 - Τίτλος"/>
          <p:cNvSpPr>
            <a:spLocks noGrp="1"/>
          </p:cNvSpPr>
          <p:nvPr>
            <p:ph type="title"/>
          </p:nvPr>
        </p:nvSpPr>
        <p:spPr/>
        <p:txBody>
          <a:bodyPr/>
          <a:lstStyle/>
          <a:p>
            <a:pPr algn="l" eaLnBrk="1" hangingPunct="1"/>
            <a:r>
              <a:rPr lang="en-US" smtClean="0"/>
              <a:t>Placemat</a:t>
            </a:r>
            <a:endParaRPr lang="el-GR" smtClean="0"/>
          </a:p>
        </p:txBody>
      </p:sp>
      <p:cxnSp>
        <p:nvCxnSpPr>
          <p:cNvPr id="7" name="6 - Ευθεία γραμμή σύνδεσης"/>
          <p:cNvCxnSpPr/>
          <p:nvPr/>
        </p:nvCxnSpPr>
        <p:spPr>
          <a:xfrm>
            <a:off x="428625" y="1500188"/>
            <a:ext cx="8286750"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559" name="Group 31"/>
          <p:cNvGraphicFramePr>
            <a:graphicFrameLocks noGrp="1"/>
          </p:cNvGraphicFramePr>
          <p:nvPr>
            <p:ph sz="half" idx="2"/>
          </p:nvPr>
        </p:nvGraphicFramePr>
        <p:xfrm>
          <a:off x="395288" y="177800"/>
          <a:ext cx="8429625" cy="6579243"/>
        </p:xfrm>
        <a:graphic>
          <a:graphicData uri="http://schemas.openxmlformats.org/drawingml/2006/table">
            <a:tbl>
              <a:tblPr/>
              <a:tblGrid>
                <a:gridCol w="2108200"/>
                <a:gridCol w="2106612"/>
                <a:gridCol w="2108200"/>
                <a:gridCol w="2106613"/>
              </a:tblGrid>
              <a:tr h="52330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rPr>
                        <a:t>Βιώνοντας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7F7F7F"/>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hMerge="1">
                  <a:txBody>
                    <a:bodyPr/>
                    <a:lstStyle/>
                    <a:p>
                      <a:endParaRPr lang="el-GR"/>
                    </a:p>
                  </a:txBody>
                  <a:tcPr/>
                </a:tc>
              </a:tr>
              <a:tr h="2991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charset="0"/>
                          <a:cs typeface="Arial" charset="0"/>
                        </a:rPr>
                        <a:t>-Ρωτάμε τι γνωρίζουν τα ίδια τα παιδιά για το δάσος γενικότερα</a:t>
                      </a:r>
                      <a:r>
                        <a:rPr kumimoji="0" lang="en-US" sz="1200" b="0" i="0" u="none" strike="noStrike" cap="none" normalizeH="0" baseline="0" dirty="0" smtClean="0">
                          <a:ln>
                            <a:noFill/>
                          </a:ln>
                          <a:solidFill>
                            <a:schemeClr val="tx1"/>
                          </a:solidFill>
                          <a:effectLst/>
                          <a:latin typeface="Arial" charset="0"/>
                          <a:cs typeface="Arial" charset="0"/>
                        </a:rPr>
                        <a:t> </a:t>
                      </a:r>
                      <a:r>
                        <a:rPr kumimoji="0" lang="el-GR" sz="1200" b="0" i="0" u="none" strike="noStrike" cap="none" normalizeH="0" baseline="0" dirty="0" smtClean="0">
                          <a:ln>
                            <a:noFill/>
                          </a:ln>
                          <a:solidFill>
                            <a:schemeClr val="tx1"/>
                          </a:solidFill>
                          <a:effectLst/>
                          <a:latin typeface="Arial" charset="0"/>
                          <a:cs typeface="Arial" charset="0"/>
                        </a:rPr>
                        <a:t>και τους ήχους του ειδικότερα. Τα παιδιά παραθέτουν τις γνώσεις που ήδη έχουν σχετικά με το δάσος καθώς και τους ήχους που ενυπάρχουν σε αυτό και αναφέρονται στις εμπειρίες που ενδέχεται να έχουν.</a:t>
                      </a:r>
                      <a:endParaRPr kumimoji="0" lang="el-GR" sz="12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charset="0"/>
                          <a:cs typeface="Arial" charset="0"/>
                        </a:rPr>
                        <a:t>-</a:t>
                      </a:r>
                      <a:r>
                        <a:rPr kumimoji="0" lang="el-GR" sz="1200" b="0" i="0" u="none" strike="noStrike" cap="none" normalizeH="0" baseline="0" dirty="0" smtClean="0">
                          <a:ln>
                            <a:noFill/>
                          </a:ln>
                          <a:solidFill>
                            <a:schemeClr val="tx1"/>
                          </a:solidFill>
                          <a:effectLst/>
                          <a:latin typeface="Arial" charset="0"/>
                        </a:rPr>
                        <a:t>Πρώτη επαφή με τα μουσικά όργανα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charset="0"/>
                        </a:rPr>
                        <a:t>-Με </a:t>
                      </a:r>
                      <a:r>
                        <a:rPr kumimoji="0" lang="el-GR" sz="1200" b="0" i="0" u="none" strike="noStrike" cap="none" normalizeH="0" baseline="0" dirty="0" smtClean="0">
                          <a:ln>
                            <a:noFill/>
                          </a:ln>
                          <a:solidFill>
                            <a:schemeClr val="tx1"/>
                          </a:solidFill>
                          <a:effectLst/>
                          <a:latin typeface="Arial" charset="0"/>
                        </a:rPr>
                        <a:t>τη βοήθεια </a:t>
                      </a:r>
                      <a:r>
                        <a:rPr kumimoji="0" lang="el-GR" sz="1200" b="0" i="0" u="none" strike="noStrike" cap="none" normalizeH="0" baseline="0" dirty="0" smtClean="0">
                          <a:ln>
                            <a:noFill/>
                          </a:ln>
                          <a:solidFill>
                            <a:schemeClr val="tx1"/>
                          </a:solidFill>
                          <a:effectLst/>
                          <a:latin typeface="Arial" charset="0"/>
                        </a:rPr>
                        <a:t>φωτογραφικού υλικού </a:t>
                      </a:r>
                      <a:r>
                        <a:rPr kumimoji="0" lang="el-GR" sz="1200" b="0" i="0" u="none" strike="noStrike" cap="none" normalizeH="0" baseline="0" dirty="0" smtClean="0">
                          <a:ln>
                            <a:noFill/>
                          </a:ln>
                          <a:solidFill>
                            <a:schemeClr val="tx1"/>
                          </a:solidFill>
                          <a:effectLst/>
                          <a:latin typeface="Arial" charset="0"/>
                        </a:rPr>
                        <a:t>και </a:t>
                      </a:r>
                      <a:r>
                        <a:rPr kumimoji="0" lang="el-GR" sz="1200" b="0" i="0" u="none" strike="noStrike" cap="none" normalizeH="0" baseline="0" dirty="0" smtClean="0">
                          <a:ln>
                            <a:noFill/>
                          </a:ln>
                          <a:solidFill>
                            <a:schemeClr val="tx1"/>
                          </a:solidFill>
                          <a:effectLst/>
                          <a:latin typeface="Arial" charset="0"/>
                        </a:rPr>
                        <a:t>του </a:t>
                      </a:r>
                      <a:r>
                        <a:rPr kumimoji="0" lang="en-US" sz="1200" b="0" i="0" u="none" strike="noStrike" cap="none" normalizeH="0" baseline="0" dirty="0" smtClean="0">
                          <a:ln>
                            <a:noFill/>
                          </a:ln>
                          <a:solidFill>
                            <a:schemeClr val="tx1"/>
                          </a:solidFill>
                          <a:effectLst/>
                          <a:latin typeface="Arial" charset="0"/>
                        </a:rPr>
                        <a:t>internet</a:t>
                      </a:r>
                      <a:r>
                        <a:rPr kumimoji="0" lang="el-GR" sz="1200" b="0" i="0" u="none" strike="noStrike" cap="none" normalizeH="0" baseline="0" dirty="0" smtClean="0">
                          <a:ln>
                            <a:noFill/>
                          </a:ln>
                          <a:solidFill>
                            <a:schemeClr val="tx1"/>
                          </a:solidFill>
                          <a:effectLst/>
                          <a:latin typeface="Arial" charset="0"/>
                        </a:rPr>
                        <a:t> παρουσιάζουμε στα παιδιά περισσότερους ήχους σχετικά με το δάσος.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charset="0"/>
                        </a:rPr>
                        <a:t>-Με την βοήθεια ενός υπολογιστή δείχνουμε στα παιδιά εικόνες και βίντεο για να αντιληφθούν την ποικιλία των μουσικών οργάνων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Δημιουργικά</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r>
              <a:tr h="44291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7F7F7F"/>
                          </a:solidFill>
                          <a:effectLst/>
                          <a:latin typeface="Calibri" pitchFamily="34" charset="0"/>
                        </a:rPr>
                        <a:t>Εννοιολογώντας</a:t>
                      </a:r>
                      <a:endParaRPr kumimoji="0" lang="el-GR" sz="1800" b="0" i="0" u="none" strike="noStrike" cap="none" normalizeH="0" baseline="0" smtClean="0">
                        <a:ln>
                          <a:noFill/>
                        </a:ln>
                        <a:solidFill>
                          <a:srgbClr val="7F7F7F"/>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7F7F7F"/>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hMerge="1">
                  <a:txBody>
                    <a:bodyPr/>
                    <a:lstStyle/>
                    <a:p>
                      <a:endParaRPr lang="el-GR"/>
                    </a:p>
                  </a:txBody>
                  <a:tcPr/>
                </a:tc>
              </a:tr>
              <a:tr h="25345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7F7F7F"/>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rgbClr val="7F7F7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Ορολογία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Λειτουργικά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Κριτικά</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r>
            </a:tbl>
          </a:graphicData>
        </a:graphic>
      </p:graphicFrame>
      <p:sp>
        <p:nvSpPr>
          <p:cNvPr id="16" name="15 - Έλλειψη"/>
          <p:cNvSpPr/>
          <p:nvPr/>
        </p:nvSpPr>
        <p:spPr>
          <a:xfrm>
            <a:off x="3708400" y="3429000"/>
            <a:ext cx="2143125"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400" dirty="0">
                <a:solidFill>
                  <a:schemeClr val="tx1"/>
                </a:solidFill>
              </a:rPr>
              <a:t>Ήχοι και μουσικά όργανα στο δάσος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14 - Θέση περιεχομένου"/>
          <p:cNvGraphicFramePr>
            <a:graphicFrameLocks noGrp="1"/>
          </p:cNvGraphicFramePr>
          <p:nvPr>
            <p:ph sz="half" idx="2"/>
          </p:nvPr>
        </p:nvGraphicFramePr>
        <p:xfrm>
          <a:off x="357188" y="188913"/>
          <a:ext cx="8501062" cy="6109456"/>
        </p:xfrm>
        <a:graphic>
          <a:graphicData uri="http://schemas.openxmlformats.org/drawingml/2006/table">
            <a:tbl>
              <a:tblPr/>
              <a:tblGrid>
                <a:gridCol w="4251325"/>
                <a:gridCol w="4249737"/>
              </a:tblGrid>
              <a:tr h="3049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rPr>
                        <a:t>Βιώνοντας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r>
              <a:tr h="57436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Arial" charset="0"/>
                        </a:rPr>
                        <a:t>Αναλυτική Περιγραφή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rPr>
                        <a:t>Στόχος</a:t>
                      </a:r>
                      <a:r>
                        <a:rPr kumimoji="0" lang="el-GR" sz="1200" b="0" i="0" u="none" strike="noStrike" cap="none" normalizeH="0" baseline="0" dirty="0" smtClean="0">
                          <a:ln>
                            <a:noFill/>
                          </a:ln>
                          <a:solidFill>
                            <a:srgbClr val="000000"/>
                          </a:solidFill>
                          <a:effectLst/>
                          <a:latin typeface="Calibri" pitchFamily="34" charset="0"/>
                        </a:rPr>
                        <a:t> είναι να αναφέρουν τα παιδιά, αλλά και να παρατηρήσουμε εμείς, ποιες είναι οι γνώσεις τους σχετικά με το δάσος, τους ήχους του, όπως και τα μουσικά όργανα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rPr>
                        <a:t>Περιγραφή Δραστηριότητας: </a:t>
                      </a:r>
                      <a:r>
                        <a:rPr lang="el-GR" sz="1200" b="0" i="0" kern="1200" dirty="0" smtClean="0">
                          <a:solidFill>
                            <a:schemeClr val="tx1"/>
                          </a:solidFill>
                          <a:latin typeface="+mn-lt"/>
                          <a:ea typeface="+mn-ea"/>
                          <a:cs typeface="+mn-cs"/>
                        </a:rPr>
                        <a:t> Ρωτάμε τι γνωρίζουν τα παιδιά για το δάσος γενικότερα και τους ήχους</a:t>
                      </a:r>
                      <a:r>
                        <a:rPr lang="el-GR" sz="1200" b="0" i="0" kern="1200" baseline="0" dirty="0" smtClean="0">
                          <a:solidFill>
                            <a:schemeClr val="tx1"/>
                          </a:solidFill>
                          <a:latin typeface="+mn-lt"/>
                          <a:ea typeface="+mn-ea"/>
                          <a:cs typeface="+mn-cs"/>
                        </a:rPr>
                        <a:t> του</a:t>
                      </a:r>
                      <a:r>
                        <a:rPr lang="el-GR" sz="1200" b="0" i="0" kern="1200" dirty="0" smtClean="0">
                          <a:solidFill>
                            <a:schemeClr val="tx1"/>
                          </a:solidFill>
                          <a:latin typeface="+mn-lt"/>
                          <a:ea typeface="+mn-ea"/>
                          <a:cs typeface="+mn-cs"/>
                        </a:rPr>
                        <a:t>. Εκτυλίσσεται μια συζήτηση ανάμεσα στα παιδιά και εμάς κατά την οποία παραθέτουν τις γνώσεις που ήδη έχουν σχετικά με το δάσος, τους φυτικούς και ζωικούς οργανισμούς που ενυπάρχουν σε αυτό και αναφέρονται στις τυχόν εμπειρίες που ενδέχεται να έχουν. Παράλληλα</a:t>
                      </a:r>
                      <a:r>
                        <a:rPr lang="el-GR" sz="1200" b="0" i="0" kern="1200" baseline="0" dirty="0" smtClean="0">
                          <a:solidFill>
                            <a:schemeClr val="tx1"/>
                          </a:solidFill>
                          <a:latin typeface="+mn-lt"/>
                          <a:ea typeface="+mn-ea"/>
                          <a:cs typeface="+mn-cs"/>
                        </a:rPr>
                        <a:t> καταγράφουμε τις πληροφορίες που μας δίνουν τα παιδιά. Η ίδια διαδικασία ακολουθείται και για τα μουσικά όργανα χρησιμοποιώντας ως εκπαιδευτικό υλικό τα μουσικά όργανα που υπάρχουν στο χώρο της τάξης. </a:t>
                      </a:r>
                      <a:endParaRPr kumimoji="0" lang="el-GR" sz="1200" b="0" i="0" u="none" strike="noStrike" cap="none" normalizeH="0" baseline="0" dirty="0" smtClean="0">
                        <a:ln>
                          <a:noFill/>
                        </a:ln>
                        <a:solidFill>
                          <a:srgbClr val="000000"/>
                        </a:solidFill>
                        <a:effectLst/>
                        <a:latin typeface="Calibri" pitchFamily="34" charset="0"/>
                      </a:endParaRPr>
                    </a:p>
                    <a:p>
                      <a:endParaRPr kumimoji="0" lang="el-GR" sz="1200" b="1" i="0" u="none" strike="noStrike" cap="none" normalizeH="0" baseline="0" dirty="0" smtClean="0">
                        <a:ln>
                          <a:noFill/>
                        </a:ln>
                        <a:solidFill>
                          <a:srgbClr val="000000"/>
                        </a:solidFill>
                        <a:effectLst/>
                        <a:latin typeface="Calibri" pitchFamily="34" charset="0"/>
                      </a:endParaRPr>
                    </a:p>
                    <a:p>
                      <a:r>
                        <a:rPr kumimoji="0" lang="el-GR" sz="1200" b="1" i="0" u="none" strike="noStrike" cap="none" normalizeH="0" baseline="0" dirty="0" smtClean="0">
                          <a:ln>
                            <a:noFill/>
                          </a:ln>
                          <a:solidFill>
                            <a:srgbClr val="000000"/>
                          </a:solidFill>
                          <a:effectLst/>
                          <a:latin typeface="Calibri" pitchFamily="34" charset="0"/>
                        </a:rPr>
                        <a:t>Εκπαιδευτικό Υλικό</a:t>
                      </a:r>
                      <a:r>
                        <a:rPr kumimoji="0" lang="el-GR" sz="1200" b="0" i="0" u="none" strike="noStrike" cap="none" normalizeH="0" baseline="0" dirty="0" smtClean="0">
                          <a:ln>
                            <a:noFill/>
                          </a:ln>
                          <a:solidFill>
                            <a:srgbClr val="000000"/>
                          </a:solidFill>
                          <a:effectLst/>
                          <a:latin typeface="Calibri" pitchFamily="34" charset="0"/>
                        </a:rPr>
                        <a:t>:</a:t>
                      </a:r>
                    </a:p>
                    <a:p>
                      <a:r>
                        <a:rPr lang="el-GR" sz="1200" b="0" i="0" kern="1200" dirty="0" smtClean="0">
                          <a:solidFill>
                            <a:schemeClr val="tx1"/>
                          </a:solidFill>
                          <a:latin typeface="+mn-lt"/>
                          <a:ea typeface="+mn-ea"/>
                          <a:cs typeface="+mn-cs"/>
                        </a:rPr>
                        <a:t>-&gt;Μουσικά</a:t>
                      </a:r>
                      <a:r>
                        <a:rPr lang="el-GR" sz="1200" b="0" i="0" kern="1200" baseline="0" dirty="0" smtClean="0">
                          <a:solidFill>
                            <a:schemeClr val="tx1"/>
                          </a:solidFill>
                          <a:latin typeface="+mn-lt"/>
                          <a:ea typeface="+mn-ea"/>
                          <a:cs typeface="+mn-cs"/>
                        </a:rPr>
                        <a:t> όργανα </a:t>
                      </a:r>
                      <a:endParaRPr lang="el-GR" sz="1200" b="0" i="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rPr>
                        <a:t>Αξιολόγηση:</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rPr>
                        <a:t>Τα παιδιά ήταν σε θέση να ενεργοποιήσουν τη φαντασία τους και να οργανώσουν μόνα τους τη συζήτηση σχετικά με το δάσος και τα μουσικά όργανα. Παρ’όλα αυτά, συχνά, «ξέφευγαν» από αυτή με αποτέλεσμα να παρεμβαίνουμε προκειμένου να εκτυλιχθεί  προς την κατεύθυνση, όσο αυτό ήταν δυνατό, του στόχου μας.</a:t>
                      </a:r>
                      <a:endParaRPr kumimoji="0" lang="el-GR" sz="18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Calibr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20491" name="Picture 5" descr="F:\DCIM\Camera\IMG_20130328_075435.jpg"/>
          <p:cNvPicPr>
            <a:picLocks noGrp="1" noChangeAspect="1" noChangeArrowheads="1"/>
          </p:cNvPicPr>
          <p:nvPr>
            <p:ph sz="half" idx="2"/>
          </p:nvPr>
        </p:nvPicPr>
        <p:blipFill>
          <a:blip r:embed="rId3" cstate="print"/>
          <a:srcRect/>
          <a:stretch>
            <a:fillRect/>
          </a:stretch>
        </p:blipFill>
        <p:spPr>
          <a:xfrm>
            <a:off x="4643438" y="549275"/>
            <a:ext cx="2016125" cy="2735263"/>
          </a:xfrm>
        </p:spPr>
      </p:pic>
      <p:pic>
        <p:nvPicPr>
          <p:cNvPr id="20492" name="Picture 13" descr="F:\DCIM\Camera\IMG_20130326_111220.jpg"/>
          <p:cNvPicPr>
            <a:picLocks noChangeAspect="1" noChangeArrowheads="1"/>
          </p:cNvPicPr>
          <p:nvPr/>
        </p:nvPicPr>
        <p:blipFill>
          <a:blip r:embed="rId4" cstate="print"/>
          <a:srcRect/>
          <a:stretch>
            <a:fillRect/>
          </a:stretch>
        </p:blipFill>
        <p:spPr bwMode="auto">
          <a:xfrm>
            <a:off x="6875463" y="549275"/>
            <a:ext cx="1981200" cy="2735263"/>
          </a:xfrm>
          <a:prstGeom prst="rect">
            <a:avLst/>
          </a:prstGeom>
          <a:noFill/>
          <a:ln w="9525">
            <a:noFill/>
            <a:miter lim="800000"/>
            <a:headEnd/>
            <a:tailEnd/>
          </a:ln>
        </p:spPr>
      </p:pic>
      <p:pic>
        <p:nvPicPr>
          <p:cNvPr id="20493" name="Picture 14" descr="F:\DCIM\Camera\IMG_20130410_075825.jpg"/>
          <p:cNvPicPr>
            <a:picLocks noChangeAspect="1" noChangeArrowheads="1"/>
          </p:cNvPicPr>
          <p:nvPr/>
        </p:nvPicPr>
        <p:blipFill>
          <a:blip r:embed="rId5" cstate="print"/>
          <a:srcRect/>
          <a:stretch>
            <a:fillRect/>
          </a:stretch>
        </p:blipFill>
        <p:spPr bwMode="auto">
          <a:xfrm>
            <a:off x="4859338" y="3357563"/>
            <a:ext cx="3841750"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l-GR" smtClean="0"/>
          </a:p>
        </p:txBody>
      </p:sp>
      <p:sp>
        <p:nvSpPr>
          <p:cNvPr id="22530" name="Content Placeholder 2"/>
          <p:cNvSpPr>
            <a:spLocks noGrp="1"/>
          </p:cNvSpPr>
          <p:nvPr>
            <p:ph idx="1"/>
          </p:nvPr>
        </p:nvSpPr>
        <p:spPr/>
        <p:txBody>
          <a:bodyPr/>
          <a:lstStyle/>
          <a:p>
            <a:endParaRPr lang="el-GR" smtClean="0"/>
          </a:p>
        </p:txBody>
      </p:sp>
      <p:graphicFrame>
        <p:nvGraphicFramePr>
          <p:cNvPr id="22545" name="Group 17"/>
          <p:cNvGraphicFramePr>
            <a:graphicFrameLocks noGrp="1"/>
          </p:cNvGraphicFramePr>
          <p:nvPr/>
        </p:nvGraphicFramePr>
        <p:xfrm>
          <a:off x="395288" y="0"/>
          <a:ext cx="8501062" cy="6751638"/>
        </p:xfrm>
        <a:graphic>
          <a:graphicData uri="http://schemas.openxmlformats.org/drawingml/2006/table">
            <a:tbl>
              <a:tblPr/>
              <a:tblGrid>
                <a:gridCol w="4251325"/>
                <a:gridCol w="4249737"/>
              </a:tblGrid>
              <a:tr h="4762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Calibri" pitchFamily="34" charset="0"/>
                          <a:cs typeface="Arial" charset="0"/>
                        </a:rPr>
                        <a:t>Βιώνοντας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3F7835"/>
                    </a:solidFill>
                  </a:tcPr>
                </a:tc>
                <a:tc hMerge="1">
                  <a:txBody>
                    <a:bodyPr/>
                    <a:lstStyle/>
                    <a:p>
                      <a:endParaRPr lang="el-GR"/>
                    </a:p>
                  </a:txBody>
                  <a:tcPr/>
                </a:tc>
              </a:tr>
              <a:tr h="6275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Arial" charset="0"/>
                          <a:cs typeface="Arial" charset="0"/>
                        </a:rPr>
                        <a:t>Αναλυτική Περιγραφή</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00"/>
                          </a:solidFill>
                          <a:effectLst/>
                          <a:latin typeface="Calibri" pitchFamily="34" charset="0"/>
                          <a:cs typeface="Arial" charset="0"/>
                        </a:rPr>
                        <a:t>Νέο</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Στόχος  </a:t>
                      </a:r>
                      <a:r>
                        <a:rPr kumimoji="0" lang="el-GR" sz="1200" b="0" i="0" u="none" strike="noStrike" cap="none" normalizeH="0" baseline="0" dirty="0" smtClean="0">
                          <a:ln>
                            <a:noFill/>
                          </a:ln>
                          <a:solidFill>
                            <a:srgbClr val="000000"/>
                          </a:solidFill>
                          <a:effectLst/>
                          <a:latin typeface="Calibri" pitchFamily="34" charset="0"/>
                          <a:cs typeface="Arial" charset="0"/>
                        </a:rPr>
                        <a:t>είναι τα παιδιά να εμπλουτύνουν τις γνώσεις τους πάνω στο θέμα του δάσους και τών ήχων του αλλά και να έρθουν σε επαφή με νέες για αυτά γνώσεις πάνω στα μουσικά όργανα. </a:t>
                      </a: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Περιγραφή Δραστηριότητας:</a:t>
                      </a:r>
                      <a:r>
                        <a:rPr kumimoji="0" lang="el-GR" sz="1200" b="0" i="0" u="none" strike="noStrike" cap="none" normalizeH="0" baseline="0" dirty="0" smtClean="0">
                          <a:ln>
                            <a:noFill/>
                          </a:ln>
                          <a:solidFill>
                            <a:srgbClr val="000000"/>
                          </a:solidFill>
                          <a:effectLst/>
                          <a:latin typeface="Calibri" pitchFamily="34" charset="0"/>
                          <a:cs typeface="Arial" charset="0"/>
                        </a:rPr>
                        <a:t> </a:t>
                      </a:r>
                      <a:r>
                        <a:rPr kumimoji="0" lang="el-GR" sz="1200" b="0" i="0" u="none" strike="noStrike" cap="none" normalizeH="0" baseline="0" dirty="0" smtClean="0">
                          <a:ln>
                            <a:noFill/>
                          </a:ln>
                          <a:solidFill>
                            <a:schemeClr val="tx1"/>
                          </a:solidFill>
                          <a:effectLst/>
                          <a:latin typeface="Calibri" pitchFamily="34" charset="0"/>
                          <a:cs typeface="Arial" charset="0"/>
                        </a:rPr>
                        <a:t>Αφού έχουμε μάθει  τι γνωρίζουν για το δάσος και τις εμπειρίες τους σχετικά με αυτό μπορούμε να αναφερθούμε σε θέματα που δε γνωρίζουν τα παιδιά. Με τη βοήθεια κάποιου φωτογραφικού υλικού, προερχόμενο από βιβλία, καρτέλες ή προσωπικών μας φωτογραφιών, παρουσιάζουμε τις εμπειρίες μας και προσπαθούμε να γίνουν αντιληπτές από τα παιδιά. Μέσα σε αυτές τις γνώσεις εμπεριέχεται και η ενότητα των ήχων και της "μουσικής" στο δάσος στις οποίες δίνουμε και μεγαλύτερη έμφαση. Την ίδια διαδικασία ακολουθούμε και για τα μουσικά όργανα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χρησιμοποιώντας εκπαιδευτικό υλικο (οπτικό, ακουστικό, οπτικοακουστικό) και κυρίως  όργανα που δεν υπάρχουν στο νηπιαγωγείο.</a:t>
                      </a:r>
                      <a:endParaRPr kumimoji="0" lang="el-GR" sz="12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Εκπαιδευτικό Υλικό: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-&gt; Φωτογραφικό υλικό σχετικό με το δάσος και με μουσικά όργανα</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-&gt;Βιβλίο σχετικό με το δάσος, εικονογραφημένο, πλόυσιο σε  φωτογραφίες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-&gt;Προσωπικές φωτογραφίες από εμπειρίες του "ειδικού" στο δασικό περιβάλλον</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-&gt;Καρτέλες με διάφορα δέντρα, ζώα ή φυτά του δάσους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Calibri" pitchFamily="34" charset="0"/>
                          <a:cs typeface="Arial" charset="0"/>
                        </a:rPr>
                        <a:t>-&gt;Μουσικά όργανα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22541" name="Picture 2" descr="F:\DCIM\Camera\IMG_20130326_114143.jpg"/>
          <p:cNvPicPr>
            <a:picLocks noChangeAspect="1" noChangeArrowheads="1"/>
          </p:cNvPicPr>
          <p:nvPr/>
        </p:nvPicPr>
        <p:blipFill>
          <a:blip r:embed="rId2" cstate="print"/>
          <a:srcRect/>
          <a:stretch>
            <a:fillRect/>
          </a:stretch>
        </p:blipFill>
        <p:spPr bwMode="auto">
          <a:xfrm>
            <a:off x="4787900" y="1052513"/>
            <a:ext cx="4032250" cy="3024187"/>
          </a:xfrm>
          <a:prstGeom prst="rect">
            <a:avLst/>
          </a:prstGeom>
          <a:noFill/>
          <a:ln w="9525">
            <a:noFill/>
            <a:miter lim="800000"/>
            <a:headEnd/>
            <a:tailEnd/>
          </a:ln>
        </p:spPr>
      </p:pic>
      <p:sp>
        <p:nvSpPr>
          <p:cNvPr id="22546" name="Text Box 18"/>
          <p:cNvSpPr txBox="1">
            <a:spLocks noChangeArrowheads="1"/>
          </p:cNvSpPr>
          <p:nvPr/>
        </p:nvSpPr>
        <p:spPr bwMode="auto">
          <a:xfrm>
            <a:off x="4787900" y="4843463"/>
            <a:ext cx="3979863" cy="1187450"/>
          </a:xfrm>
          <a:prstGeom prst="rect">
            <a:avLst/>
          </a:prstGeom>
          <a:noFill/>
          <a:ln w="9525">
            <a:noFill/>
            <a:miter lim="800000"/>
            <a:headEnd/>
            <a:tailEnd/>
          </a:ln>
          <a:effectLst/>
        </p:spPr>
        <p:txBody>
          <a:bodyPr>
            <a:spAutoFit/>
          </a:bodyPr>
          <a:lstStyle/>
          <a:p>
            <a:r>
              <a:rPr lang="el-GR" sz="1200" b="1">
                <a:solidFill>
                  <a:srgbClr val="000000"/>
                </a:solidFill>
              </a:rPr>
              <a:t>Αξιολόγηση</a:t>
            </a:r>
          </a:p>
          <a:p>
            <a:r>
              <a:rPr lang="el-GR" sz="1200">
                <a:solidFill>
                  <a:srgbClr val="000000"/>
                </a:solidFill>
              </a:rPr>
              <a:t>Τα παιδιά  ήταν σε θέση να λάβουν νέες πληροφορίες σχετικές  με ήχους του δάσους που δεν είχαν τα ίδια αναφέρει όπως και σχετικές με μουσικά όργανα που δεν γνώριζαν. </a:t>
            </a:r>
          </a:p>
          <a:p>
            <a:endParaRPr lang="el-GR" sz="1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52" name="Group 28"/>
          <p:cNvGraphicFramePr>
            <a:graphicFrameLocks noGrp="1"/>
          </p:cNvGraphicFramePr>
          <p:nvPr>
            <p:ph sz="half" idx="2"/>
          </p:nvPr>
        </p:nvGraphicFramePr>
        <p:xfrm>
          <a:off x="323850" y="0"/>
          <a:ext cx="8429625" cy="6669360"/>
        </p:xfrm>
        <a:graphic>
          <a:graphicData uri="http://schemas.openxmlformats.org/drawingml/2006/table">
            <a:tbl>
              <a:tblPr/>
              <a:tblGrid>
                <a:gridCol w="2108200"/>
                <a:gridCol w="2211958"/>
                <a:gridCol w="2002854"/>
                <a:gridCol w="2106613"/>
              </a:tblGrid>
              <a:tr h="45091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7F7F7F"/>
                          </a:solidFill>
                          <a:effectLst/>
                          <a:latin typeface="Calibri" pitchFamily="34" charset="0"/>
                        </a:rPr>
                        <a:t>Βιώνοντας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7F7F7F"/>
                          </a:solidFill>
                          <a:effectLst/>
                          <a:latin typeface="Calibri" pitchFamily="34" charset="0"/>
                        </a:rPr>
                        <a:t>Εφαρμόζοντας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hMerge="1">
                  <a:txBody>
                    <a:bodyPr/>
                    <a:lstStyle/>
                    <a:p>
                      <a:endParaRPr lang="el-GR"/>
                    </a:p>
                  </a:txBody>
                  <a:tcPr/>
                </a:tc>
              </a:tr>
              <a:tr h="2426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Γνωστό</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Νέο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Κατάλληλα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Δημιουργικά</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7F7F7F"/>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rgbClr val="7F7F7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r>
              <a:tr h="38164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8163D">
                        <a:alpha val="89018"/>
                      </a:srgbClr>
                    </a:solidFill>
                  </a:tcPr>
                </a:tc>
                <a:tc hMerge="1">
                  <a:txBody>
                    <a:bodyPr/>
                    <a:lstStyle/>
                    <a:p>
                      <a:endParaRPr lang="el-G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smtClean="0">
                          <a:ln>
                            <a:noFill/>
                          </a:ln>
                          <a:solidFill>
                            <a:srgbClr val="7F7F7F"/>
                          </a:solidFill>
                          <a:effectLst/>
                          <a:latin typeface="Calibri" pitchFamily="34" charset="0"/>
                        </a:rPr>
                        <a:t>Αναλύοντας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hMerge="1">
                  <a:txBody>
                    <a:bodyPr/>
                    <a:lstStyle/>
                    <a:p>
                      <a:endParaRPr lang="el-GR"/>
                    </a:p>
                  </a:txBody>
                  <a:tcPr/>
                </a:tc>
              </a:tr>
              <a:tr h="34101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rPr>
                        <a:t>Ορολογία</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charset="0"/>
                        </a:rPr>
                        <a:t>-Με τη βοήθεια φωτογραφικού υλικού και τη βοήθεια του </a:t>
                      </a:r>
                      <a:r>
                        <a:rPr kumimoji="0" lang="en-US" sz="1200" b="0" i="0" u="none" strike="noStrike" cap="none" normalizeH="0" baseline="0" dirty="0" smtClean="0">
                          <a:ln>
                            <a:noFill/>
                          </a:ln>
                          <a:solidFill>
                            <a:schemeClr val="tx1"/>
                          </a:solidFill>
                          <a:effectLst/>
                          <a:latin typeface="Arial" charset="0"/>
                        </a:rPr>
                        <a:t>internet</a:t>
                      </a:r>
                      <a:r>
                        <a:rPr kumimoji="0" lang="el-GR" sz="1200" b="0" i="0" u="none" strike="noStrike" cap="none" normalizeH="0" baseline="0" dirty="0" smtClean="0">
                          <a:ln>
                            <a:noFill/>
                          </a:ln>
                          <a:solidFill>
                            <a:schemeClr val="tx1"/>
                          </a:solidFill>
                          <a:effectLst/>
                          <a:latin typeface="Arial" charset="0"/>
                        </a:rPr>
                        <a:t> παρουσιάζουμε στα παιδιά περισσότερους ήχους σχετικά με το δάσος.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Arial" charset="0"/>
                        </a:rPr>
                        <a:t>-Πραγματοποιείται δραστηριότητα κατά την οποία το παιδί χωρίς να βλέπει κινείται προς την κατεύθυνση του ήχου.</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Calibri" pitchFamily="34" charset="0"/>
                        </a:rPr>
                        <a:t>Θεωρία</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charset="0"/>
                          <a:cs typeface="Arial" charset="0"/>
                        </a:rPr>
                        <a:t>-Τραγουδάμε έτσι ώστε να έρθουν τα παιδιά σε μια πρώτη επαφή με τον ρυθμό χρησιμοποιώντας χέρια και πόδια.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dirty="0" smtClean="0">
                          <a:ln>
                            <a:noFill/>
                          </a:ln>
                          <a:solidFill>
                            <a:schemeClr val="tx1"/>
                          </a:solidFill>
                          <a:effectLst/>
                          <a:latin typeface="Arial" charset="0"/>
                          <a:cs typeface="Arial" charset="0"/>
                        </a:rPr>
                        <a:t>-Τραγουδάμε χρησιμοποιώντας παράλληλα και μουσικά όργανα για να αποκτήσουν τα παιδιά μεγαλύτερη εξοικείωση με αυτά καθώς και μεγαλύτερη αυτοπεποίθηση για την χρήση τους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Λειτουργικά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7F7F7F"/>
                          </a:solidFill>
                          <a:effectLst/>
                          <a:latin typeface="Calibri" pitchFamily="34" charset="0"/>
                        </a:rPr>
                        <a:t>Κριτικά</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FBFBF">
                        <a:alpha val="90195"/>
                      </a:srgbClr>
                    </a:solidFill>
                  </a:tcPr>
                </a:tc>
              </a:tr>
            </a:tbl>
          </a:graphicData>
        </a:graphic>
      </p:graphicFrame>
      <p:sp>
        <p:nvSpPr>
          <p:cNvPr id="16" name="15 - Έλλειψη"/>
          <p:cNvSpPr/>
          <p:nvPr/>
        </p:nvSpPr>
        <p:spPr>
          <a:xfrm>
            <a:off x="3635375" y="2565400"/>
            <a:ext cx="2143125"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1400" dirty="0">
                <a:solidFill>
                  <a:schemeClr val="tx1"/>
                </a:solidFill>
              </a:rPr>
              <a:t>Ήχοι και μουσικά όργανα στο δάσος</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sz="half" idx="1"/>
          </p:nvPr>
        </p:nvSpPr>
        <p:spPr/>
        <p:txBody>
          <a:bodyPr/>
          <a:lstStyle/>
          <a:p>
            <a:endParaRPr lang="el-GR" smtClean="0"/>
          </a:p>
        </p:txBody>
      </p:sp>
      <p:sp>
        <p:nvSpPr>
          <p:cNvPr id="25603" name="Content Placeholder 3"/>
          <p:cNvSpPr>
            <a:spLocks noGrp="1"/>
          </p:cNvSpPr>
          <p:nvPr>
            <p:ph sz="half" idx="2"/>
          </p:nvPr>
        </p:nvSpPr>
        <p:spPr/>
        <p:txBody>
          <a:bodyPr/>
          <a:lstStyle/>
          <a:p>
            <a:endParaRPr lang="el-GR" smtClean="0"/>
          </a:p>
        </p:txBody>
      </p:sp>
      <p:graphicFrame>
        <p:nvGraphicFramePr>
          <p:cNvPr id="5" name="Group 34"/>
          <p:cNvGraphicFramePr>
            <a:graphicFrameLocks/>
          </p:cNvGraphicFramePr>
          <p:nvPr/>
        </p:nvGraphicFramePr>
        <p:xfrm>
          <a:off x="323528" y="116632"/>
          <a:ext cx="8501062" cy="6436324"/>
        </p:xfrm>
        <a:graphic>
          <a:graphicData uri="http://schemas.openxmlformats.org/drawingml/2006/table">
            <a:tbl>
              <a:tblPr/>
              <a:tblGrid>
                <a:gridCol w="4251325"/>
                <a:gridCol w="4249737"/>
              </a:tblGrid>
              <a:tr h="38667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cs typeface="Arial"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8163D">
                        <a:alpha val="79999"/>
                      </a:srgbClr>
                    </a:solidFill>
                  </a:tcPr>
                </a:tc>
                <a:tc hMerge="1">
                  <a:txBody>
                    <a:bodyPr/>
                    <a:lstStyle/>
                    <a:p>
                      <a:endParaRPr lang="el-GR"/>
                    </a:p>
                  </a:txBody>
                  <a:tcPr/>
                </a:tc>
              </a:tr>
              <a:tr h="60496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Calibri" pitchFamily="34" charset="0"/>
                          <a:cs typeface="Arial" charset="0"/>
                        </a:rPr>
                        <a:t>Αναλυτική Περιγραφή</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                           </a:t>
                      </a:r>
                      <a:r>
                        <a:rPr kumimoji="0" lang="el-GR" sz="1800" b="0" i="0" u="none" strike="noStrike" cap="none" normalizeH="0" baseline="0" dirty="0" smtClean="0">
                          <a:ln>
                            <a:noFill/>
                          </a:ln>
                          <a:solidFill>
                            <a:srgbClr val="000000"/>
                          </a:solidFill>
                          <a:effectLst/>
                          <a:latin typeface="Arial" charset="0"/>
                          <a:cs typeface="Arial" charset="0"/>
                        </a:rPr>
                        <a:t>Ορολογία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Στόχος</a:t>
                      </a:r>
                      <a:r>
                        <a:rPr kumimoji="0" lang="el-GR" sz="1200" b="0" i="0" u="none" strike="noStrike" cap="none" normalizeH="0" baseline="0" dirty="0" smtClean="0">
                          <a:ln>
                            <a:noFill/>
                          </a:ln>
                          <a:solidFill>
                            <a:schemeClr val="tx1"/>
                          </a:solidFill>
                          <a:effectLst/>
                          <a:latin typeface="Calibri" pitchFamily="34" charset="0"/>
                          <a:cs typeface="Arial" charset="0"/>
                        </a:rPr>
                        <a:t> είναι τα παιδιά να έρθουν σε </a:t>
                      </a:r>
                      <a:r>
                        <a:rPr kumimoji="0" lang="el-GR" sz="1200" b="0" i="0" u="none" strike="noStrike" cap="none" normalizeH="0" baseline="0" dirty="0" smtClean="0">
                          <a:ln>
                            <a:noFill/>
                          </a:ln>
                          <a:solidFill>
                            <a:schemeClr val="tx1"/>
                          </a:solidFill>
                          <a:effectLst/>
                          <a:latin typeface="Arial" charset="0"/>
                          <a:cs typeface="Arial" charset="0"/>
                        </a:rPr>
                        <a:t>στενότερη </a:t>
                      </a:r>
                      <a:r>
                        <a:rPr kumimoji="0" lang="el-GR" sz="1200" b="0" i="0" u="none" strike="noStrike" cap="none" normalizeH="0" baseline="0" dirty="0" smtClean="0">
                          <a:ln>
                            <a:noFill/>
                          </a:ln>
                          <a:solidFill>
                            <a:schemeClr val="tx1"/>
                          </a:solidFill>
                          <a:effectLst/>
                          <a:latin typeface="Calibri" pitchFamily="34" charset="0"/>
                          <a:cs typeface="Arial" charset="0"/>
                        </a:rPr>
                        <a:t>επαφή με </a:t>
                      </a:r>
                      <a:r>
                        <a:rPr kumimoji="0" lang="el-GR" sz="1200" b="0" i="0" u="none" strike="noStrike" cap="none" normalizeH="0" baseline="0" dirty="0" smtClean="0">
                          <a:ln>
                            <a:noFill/>
                          </a:ln>
                          <a:solidFill>
                            <a:schemeClr val="tx1"/>
                          </a:solidFill>
                          <a:effectLst/>
                          <a:latin typeface="Arial" charset="0"/>
                          <a:cs typeface="Arial" charset="0"/>
                        </a:rPr>
                        <a:t>τον ήχο και σε μια πρώτη επαφή με έννοιες </a:t>
                      </a:r>
                      <a:r>
                        <a:rPr kumimoji="0" lang="el-GR" sz="1200" b="0" i="0" u="none" strike="noStrike" cap="none" normalizeH="0" baseline="0" dirty="0" smtClean="0">
                          <a:ln>
                            <a:noFill/>
                          </a:ln>
                          <a:solidFill>
                            <a:schemeClr val="tx1"/>
                          </a:solidFill>
                          <a:effectLst/>
                          <a:latin typeface="Calibri" pitchFamily="34" charset="0"/>
                          <a:cs typeface="Arial" charset="0"/>
                        </a:rPr>
                        <a:t>όπως η ηχογράφηση</a:t>
                      </a:r>
                      <a:r>
                        <a:rPr kumimoji="0" lang="el-GR" sz="1200" b="0" i="0" u="none" strike="noStrike" cap="none" normalizeH="0" baseline="0" dirty="0" smtClean="0">
                          <a:ln>
                            <a:noFill/>
                          </a:ln>
                          <a:solidFill>
                            <a:schemeClr val="tx1"/>
                          </a:solidFill>
                          <a:effectLst/>
                          <a:latin typeface="Arial" charset="0"/>
                          <a:cs typeface="Arial" charset="0"/>
                        </a:rPr>
                        <a:t>.</a:t>
                      </a:r>
                      <a:endParaRPr kumimoji="0" lang="el-GR" sz="12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Περιγραφή Δραστηριότητας: </a:t>
                      </a:r>
                      <a:r>
                        <a:rPr kumimoji="0" lang="el-GR" sz="1200" b="0" i="0" u="none" strike="noStrike" cap="none" normalizeH="0" baseline="0" dirty="0" smtClean="0">
                          <a:ln>
                            <a:noFill/>
                          </a:ln>
                          <a:solidFill>
                            <a:schemeClr val="tx1"/>
                          </a:solidFill>
                          <a:effectLst/>
                          <a:latin typeface="Calibri" pitchFamily="34" charset="0"/>
                          <a:cs typeface="Arial" charset="0"/>
                        </a:rPr>
                        <a:t>Με τη βοήθεια του φορητού υπολογιστή  ηχογραφούμε τις φωνές των παιδιών ενώ λένε</a:t>
                      </a:r>
                      <a:r>
                        <a:rPr kumimoji="0" lang="el-GR" sz="1200" b="0" i="0" u="none" strike="noStrike" cap="none" normalizeH="0" baseline="0" dirty="0" smtClean="0">
                          <a:ln>
                            <a:noFill/>
                          </a:ln>
                          <a:solidFill>
                            <a:schemeClr val="tx1"/>
                          </a:solidFill>
                          <a:effectLst/>
                          <a:latin typeface="Arial" charset="0"/>
                          <a:cs typeface="Arial" charset="0"/>
                        </a:rPr>
                        <a:t> μια απλή φράση</a:t>
                      </a:r>
                      <a:r>
                        <a:rPr kumimoji="0" lang="el-GR" sz="1200" b="0" i="0" u="none" strike="noStrike" cap="none" normalizeH="0" baseline="0" dirty="0" smtClean="0">
                          <a:ln>
                            <a:noFill/>
                          </a:ln>
                          <a:solidFill>
                            <a:schemeClr val="tx1"/>
                          </a:solidFill>
                          <a:effectLst/>
                          <a:latin typeface="Calibri" pitchFamily="34" charset="0"/>
                          <a:cs typeface="Arial" charset="0"/>
                        </a:rPr>
                        <a:t>, και στη συνέχεια αναπαράγουμε τους ήχους με τις φωνές τους προκειμένου να αντιληφθού</a:t>
                      </a:r>
                      <a:r>
                        <a:rPr kumimoji="0" lang="el-GR" sz="1200" b="0" i="0" u="none" strike="noStrike" cap="none" normalizeH="0" baseline="0" dirty="0" smtClean="0">
                          <a:ln>
                            <a:noFill/>
                          </a:ln>
                          <a:solidFill>
                            <a:schemeClr val="tx1"/>
                          </a:solidFill>
                          <a:effectLst/>
                          <a:latin typeface="Arial" charset="0"/>
                          <a:cs typeface="Arial" charset="0"/>
                        </a:rPr>
                        <a:t>με</a:t>
                      </a:r>
                      <a:r>
                        <a:rPr kumimoji="0" lang="el-GR" sz="1200" b="0" i="0" u="none" strike="noStrike" cap="none" normalizeH="0" baseline="0" dirty="0" smtClean="0">
                          <a:ln>
                            <a:noFill/>
                          </a:ln>
                          <a:solidFill>
                            <a:schemeClr val="tx1"/>
                          </a:solidFill>
                          <a:effectLst/>
                          <a:latin typeface="Calibri" pitchFamily="34" charset="0"/>
                          <a:cs typeface="Arial" charset="0"/>
                        </a:rPr>
                        <a:t> το ηχόχρωμα της φωνής του κάθε παιδιού δίνοντας βάση στα ιδιαίτερα χαρακτηριστικά της καθεμ</a:t>
                      </a:r>
                      <a:r>
                        <a:rPr kumimoji="0" lang="el-GR" sz="1200" b="0" i="0" u="none" strike="noStrike" cap="none" normalizeH="0" baseline="0" dirty="0" smtClean="0">
                          <a:ln>
                            <a:noFill/>
                          </a:ln>
                          <a:solidFill>
                            <a:schemeClr val="tx1"/>
                          </a:solidFill>
                          <a:effectLst/>
                          <a:latin typeface="Arial" charset="0"/>
                          <a:cs typeface="Arial" charset="0"/>
                        </a:rPr>
                        <a:t>ί</a:t>
                      </a:r>
                      <a:r>
                        <a:rPr kumimoji="0" lang="el-GR" sz="1200" b="0" i="0" u="none" strike="noStrike" cap="none" normalizeH="0" baseline="0" dirty="0" smtClean="0">
                          <a:ln>
                            <a:noFill/>
                          </a:ln>
                          <a:solidFill>
                            <a:schemeClr val="tx1"/>
                          </a:solidFill>
                          <a:effectLst/>
                          <a:latin typeface="Calibri" pitchFamily="34" charset="0"/>
                          <a:cs typeface="Arial" charset="0"/>
                        </a:rPr>
                        <a:t>ας. Τέλος για την καλύτερη κατανόηση της έννοιας του ήχου, με τη βοήθεια παιχνιδιού (το τυφλό δεντράκι) προσπαθούμε να φέρουμε τα παιδιά σε μια πρώτη επαφή με τον ακουστικό προσανατολισμό </a:t>
                      </a:r>
                      <a:r>
                        <a:rPr kumimoji="0" lang="el-GR" sz="1200" b="0" i="0" u="none" strike="noStrike" cap="none" normalizeH="0" baseline="0" dirty="0" smtClean="0">
                          <a:ln>
                            <a:noFill/>
                          </a:ln>
                          <a:solidFill>
                            <a:schemeClr val="tx1"/>
                          </a:solidFill>
                          <a:effectLst/>
                          <a:latin typeface="Arial" charset="0"/>
                          <a:cs typeface="Arial" charset="0"/>
                        </a:rPr>
                        <a:t>και </a:t>
                      </a:r>
                      <a:r>
                        <a:rPr kumimoji="0" lang="el-GR" sz="1200" b="0" i="0" u="none" strike="noStrike" cap="none" normalizeH="0" baseline="0" dirty="0" smtClean="0">
                          <a:ln>
                            <a:noFill/>
                          </a:ln>
                          <a:solidFill>
                            <a:schemeClr val="tx1"/>
                          </a:solidFill>
                          <a:effectLst/>
                          <a:latin typeface="Calibri" pitchFamily="34" charset="0"/>
                          <a:cs typeface="Arial" charset="0"/>
                        </a:rPr>
                        <a:t>να κινηθούν μόνο προς την πλευρά που ακούγεται ο ήχος</a:t>
                      </a:r>
                      <a:r>
                        <a:rPr kumimoji="0" lang="el-GR" sz="1200" b="0" i="0" u="none" strike="noStrike" cap="none" normalizeH="0" baseline="0" dirty="0" smtClean="0">
                          <a:ln>
                            <a:noFill/>
                          </a:ln>
                          <a:solidFill>
                            <a:schemeClr val="tx1"/>
                          </a:solidFill>
                          <a:effectLst/>
                          <a:latin typeface="Arial" charset="0"/>
                          <a:cs typeface="Arial" charset="0"/>
                        </a:rPr>
                        <a:t> έχοντας δεμένα τα μάτια τους με ένα μαντήλι</a:t>
                      </a:r>
                      <a:r>
                        <a:rPr kumimoji="0" lang="el-GR" sz="1200" b="0" i="0" u="none" strike="noStrike" cap="none" normalizeH="0" baseline="0" dirty="0" smtClean="0">
                          <a:ln>
                            <a:noFill/>
                          </a:ln>
                          <a:solidFill>
                            <a:schemeClr val="tx1"/>
                          </a:solidFill>
                          <a:effectLst/>
                          <a:latin typeface="Calibri" pitchFamily="34" charset="0"/>
                          <a:cs typeface="Arial" charset="0"/>
                        </a:rPr>
                        <a:t>.</a:t>
                      </a: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Εκπαιδευτικό Υλικό: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-&gt; Λάπτοπ με πρόγραμμα ηχογράφησης φωνής</a:t>
                      </a:r>
                      <a:endParaRPr kumimoji="0" lang="el-GR" sz="12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alibri" pitchFamily="34" charset="0"/>
                          <a:cs typeface="Arial" charset="0"/>
                        </a:rPr>
                        <a:t>-&gt; Τα μουσικά όργανα του νηπιαγωγείου</a:t>
                      </a:r>
                      <a:endParaRPr kumimoji="0" lang="el-GR" sz="12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Arial" charset="0"/>
                          <a:cs typeface="Arial" charset="0"/>
                        </a:rPr>
                        <a:t>-&gt; Μαντήλι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Arial" charset="0"/>
                          <a:cs typeface="Arial" charset="0"/>
                        </a:rPr>
                        <a:t>Αξιολόγηση</a:t>
                      </a:r>
                      <a:r>
                        <a:rPr kumimoji="0" lang="el-GR" sz="1200" b="0" i="0" u="none" strike="noStrike" cap="none" normalizeH="0" baseline="0" dirty="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Arial" charset="0"/>
                          <a:cs typeface="Arial" charset="0"/>
                        </a:rPr>
                        <a:t>Τα παιδιά αντέδρασαν θετικά στη διαδικασία της ηχογράφησης καθώς εντυπωσιάστηκαν με το γεγονός ότι άκουγαν τα ίδια τις φωνές τους, κάτι που τα οδήγησε σε μια εύκολη και γρήγορη κατανόηση της διαφορετικότητας της κάθε φωνής. Επίσης τα παιδιά εξοικειώθηκαν με τον ηχητικό προσανατολισμό και ήταν σε θέση να αντιληφθούν την προέλευση  του ήχου αλλά και το μουσικό όργανο που παρήγαγε τον ήχο στο χώρο.</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sz="half" idx="1"/>
          </p:nvPr>
        </p:nvSpPr>
        <p:spPr/>
        <p:txBody>
          <a:bodyPr/>
          <a:lstStyle/>
          <a:p>
            <a:endParaRPr lang="el-GR" smtClean="0"/>
          </a:p>
        </p:txBody>
      </p:sp>
      <p:sp>
        <p:nvSpPr>
          <p:cNvPr id="26627" name="Content Placeholder 3"/>
          <p:cNvSpPr>
            <a:spLocks noGrp="1"/>
          </p:cNvSpPr>
          <p:nvPr>
            <p:ph sz="half" idx="2"/>
          </p:nvPr>
        </p:nvSpPr>
        <p:spPr/>
        <p:txBody>
          <a:bodyPr/>
          <a:lstStyle/>
          <a:p>
            <a:endParaRPr lang="el-GR" smtClean="0"/>
          </a:p>
        </p:txBody>
      </p:sp>
      <p:graphicFrame>
        <p:nvGraphicFramePr>
          <p:cNvPr id="5" name="Group 51"/>
          <p:cNvGraphicFramePr>
            <a:graphicFrameLocks noGrp="1"/>
          </p:cNvGraphicFramePr>
          <p:nvPr>
            <p:ph type="title"/>
          </p:nvPr>
        </p:nvGraphicFramePr>
        <p:xfrm>
          <a:off x="395536" y="188640"/>
          <a:ext cx="8374385" cy="6470957"/>
        </p:xfrm>
        <a:graphic>
          <a:graphicData uri="http://schemas.openxmlformats.org/drawingml/2006/table">
            <a:tbl>
              <a:tblPr/>
              <a:tblGrid>
                <a:gridCol w="4259585"/>
                <a:gridCol w="4114800"/>
              </a:tblGrid>
              <a:tr h="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bg1"/>
                          </a:solidFill>
                          <a:effectLst/>
                          <a:latin typeface="Calibri" pitchFamily="34" charset="0"/>
                          <a:cs typeface="Arial" charset="0"/>
                        </a:rPr>
                        <a:t>Εννοιολογώντας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8163D">
                        <a:alpha val="79999"/>
                      </a:srgbClr>
                    </a:solidFill>
                  </a:tcPr>
                </a:tc>
                <a:tc hMerge="1">
                  <a:txBody>
                    <a:bodyPr/>
                    <a:lstStyle/>
                    <a:p>
                      <a:endParaRPr lang="el-GR"/>
                    </a:p>
                  </a:txBody>
                  <a:tcPr/>
                </a:tc>
              </a:tr>
              <a:tr h="6105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Arial" charset="0"/>
                          <a:cs typeface="Arial" charset="0"/>
                        </a:rPr>
                        <a:t>Αναλυτική περιγραφή</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00"/>
                          </a:solidFill>
                          <a:effectLst/>
                          <a:latin typeface="Arial" charset="0"/>
                          <a:cs typeface="Arial" charset="0"/>
                        </a:rPr>
                        <a:t>                        </a:t>
                      </a:r>
                      <a:r>
                        <a:rPr kumimoji="0" lang="el-GR" sz="1800" b="0" i="0" u="none" strike="noStrike" cap="none" normalizeH="0" baseline="0" dirty="0" smtClean="0">
                          <a:ln>
                            <a:noFill/>
                          </a:ln>
                          <a:solidFill>
                            <a:srgbClr val="000000"/>
                          </a:solidFill>
                          <a:effectLst/>
                          <a:latin typeface="Arial" charset="0"/>
                          <a:cs typeface="Arial" charset="0"/>
                        </a:rPr>
                        <a:t>Θεωρία</a:t>
                      </a:r>
                      <a:endParaRPr kumimoji="0" lang="el-GR" sz="18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Calibri" pitchFamily="34" charset="0"/>
                          <a:cs typeface="Arial" charset="0"/>
                        </a:rPr>
                        <a:t>Στόχο</a:t>
                      </a:r>
                      <a:r>
                        <a:rPr kumimoji="0" lang="el-GR" sz="1200" b="1" i="0" u="none" strike="noStrike" cap="none" normalizeH="0" baseline="0" dirty="0" smtClean="0">
                          <a:ln>
                            <a:noFill/>
                          </a:ln>
                          <a:solidFill>
                            <a:srgbClr val="000000"/>
                          </a:solidFill>
                          <a:effectLst/>
                          <a:latin typeface="Arial" charset="0"/>
                          <a:cs typeface="Arial" charset="0"/>
                        </a:rPr>
                        <a:t>ς </a:t>
                      </a:r>
                      <a:r>
                        <a:rPr kumimoji="0" lang="el-GR" sz="1200" b="0" i="0" u="none" strike="noStrike" cap="none" normalizeH="0" baseline="0" dirty="0" smtClean="0">
                          <a:ln>
                            <a:noFill/>
                          </a:ln>
                          <a:solidFill>
                            <a:srgbClr val="000000"/>
                          </a:solidFill>
                          <a:effectLst/>
                          <a:latin typeface="Arial" charset="0"/>
                          <a:cs typeface="Arial" charset="0"/>
                        </a:rPr>
                        <a:t>είναι να έρθουν τα παιδιά σε μια πρώτη επαφή με το ρυθμό που δίνεται μέσω των κινήσεων του σώματος τους και σε επόμενο στάδιο μέσω μουσικών οργάνων.</a:t>
                      </a:r>
                      <a:endParaRPr kumimoji="0" lang="el-GR" sz="12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Arial" charset="0"/>
                          <a:cs typeface="Arial" charset="0"/>
                        </a:rPr>
                        <a:t>Περιγραφή Δραστηριότητας</a:t>
                      </a:r>
                      <a:r>
                        <a:rPr kumimoji="0" lang="el-GR" sz="1200" b="0" i="0" u="none" strike="noStrike" cap="none" normalizeH="0" baseline="0" dirty="0" smtClean="0">
                          <a:ln>
                            <a:noFill/>
                          </a:ln>
                          <a:solidFill>
                            <a:srgbClr val="000000"/>
                          </a:solidFill>
                          <a:effectLst/>
                          <a:latin typeface="Arial" charset="0"/>
                          <a:cs typeface="Arial" charset="0"/>
                        </a:rPr>
                        <a:t>:</a:t>
                      </a:r>
                      <a:r>
                        <a:rPr kumimoji="0" lang="el-GR" sz="1800" b="1" i="0" u="none" strike="noStrike" cap="none" normalizeH="0" baseline="0" dirty="0" smtClean="0">
                          <a:ln>
                            <a:noFill/>
                          </a:ln>
                          <a:solidFill>
                            <a:srgbClr val="000000"/>
                          </a:solidFill>
                          <a:effectLst/>
                          <a:latin typeface="Arial" charset="0"/>
                          <a:cs typeface="Arial" charset="0"/>
                        </a:rPr>
                        <a:t> </a:t>
                      </a:r>
                      <a:r>
                        <a:rPr kumimoji="0" lang="el-GR" sz="1200" b="0" i="0" u="none" strike="noStrike" cap="none" normalizeH="0" baseline="0" dirty="0" smtClean="0">
                          <a:ln>
                            <a:noFill/>
                          </a:ln>
                          <a:solidFill>
                            <a:srgbClr val="000000"/>
                          </a:solidFill>
                          <a:effectLst/>
                          <a:latin typeface="Arial" charset="0"/>
                          <a:cs typeface="Arial" charset="0"/>
                        </a:rPr>
                        <a:t>Τραγουδάμε με τα παιδιά ένα τραγούδι για το δάσος </a:t>
                      </a:r>
                      <a:r>
                        <a:rPr kumimoji="0" lang="el-GR" sz="1200" b="0" i="0" u="none" strike="noStrike" cap="none" normalizeH="0" baseline="0" dirty="0" smtClean="0">
                          <a:ln>
                            <a:noFill/>
                          </a:ln>
                          <a:solidFill>
                            <a:schemeClr val="tx1"/>
                          </a:solidFill>
                          <a:effectLst/>
                          <a:latin typeface="Calibri" pitchFamily="34" charset="0"/>
                          <a:cs typeface="Arial" charset="0"/>
                        </a:rPr>
                        <a:t>κρατώντας το ρυθμό με παλαμάκια</a:t>
                      </a:r>
                      <a:r>
                        <a:rPr kumimoji="0" lang="el-GR" sz="1200" b="0" i="0" u="none" strike="noStrike" cap="none" normalizeH="0" baseline="0" dirty="0" smtClean="0">
                          <a:ln>
                            <a:noFill/>
                          </a:ln>
                          <a:solidFill>
                            <a:schemeClr val="tx1"/>
                          </a:solidFill>
                          <a:effectLst/>
                          <a:latin typeface="Arial" charset="0"/>
                          <a:cs typeface="Arial" charset="0"/>
                        </a:rPr>
                        <a:t> ή χτυπώντας τα πόδια μας. Κατά τη διάρκεια του τραγουδιού βλέπουμε ότι τα παιδιά παρατηρούν προσεκτικά τις κινήσεις μας και προσπαθούν να τις μιμηθούν.</a:t>
                      </a:r>
                      <a:r>
                        <a:rPr kumimoji="0" lang="el-GR" sz="1200" b="0" i="0" u="none" strike="noStrike" cap="none" normalizeH="0" baseline="0" dirty="0" smtClean="0">
                          <a:ln>
                            <a:noFill/>
                          </a:ln>
                          <a:solidFill>
                            <a:schemeClr val="tx1"/>
                          </a:solidFill>
                          <a:effectLst/>
                          <a:latin typeface="Calibri" pitchFamily="34" charset="0"/>
                          <a:cs typeface="Arial" charset="0"/>
                        </a:rPr>
                        <a:t> </a:t>
                      </a:r>
                      <a:r>
                        <a:rPr kumimoji="0" lang="el-GR" sz="1200" b="0" i="0" u="none" strike="noStrike" cap="none" normalizeH="0" baseline="0" dirty="0" smtClean="0">
                          <a:ln>
                            <a:noFill/>
                          </a:ln>
                          <a:solidFill>
                            <a:schemeClr val="tx1"/>
                          </a:solidFill>
                          <a:effectLst/>
                          <a:latin typeface="Arial" charset="0"/>
                          <a:cs typeface="Arial" charset="0"/>
                        </a:rPr>
                        <a:t> Σ</a:t>
                      </a:r>
                      <a:r>
                        <a:rPr kumimoji="0" lang="el-GR" sz="1200" b="0" i="0" u="none" strike="noStrike" cap="none" normalizeH="0" baseline="0" dirty="0" smtClean="0">
                          <a:ln>
                            <a:noFill/>
                          </a:ln>
                          <a:solidFill>
                            <a:schemeClr val="tx1"/>
                          </a:solidFill>
                          <a:effectLst/>
                          <a:latin typeface="Calibri" pitchFamily="34" charset="0"/>
                          <a:cs typeface="Arial" charset="0"/>
                        </a:rPr>
                        <a:t>τη συνέχεια </a:t>
                      </a:r>
                      <a:r>
                        <a:rPr kumimoji="0" lang="el-GR" sz="1200" b="0" i="0" u="none" strike="noStrike" cap="none" normalizeH="0" baseline="0" dirty="0" smtClean="0">
                          <a:ln>
                            <a:noFill/>
                          </a:ln>
                          <a:solidFill>
                            <a:schemeClr val="tx1"/>
                          </a:solidFill>
                          <a:effectLst/>
                          <a:latin typeface="Arial" charset="0"/>
                          <a:cs typeface="Arial" charset="0"/>
                        </a:rPr>
                        <a:t>τραγουδάμε </a:t>
                      </a:r>
                      <a:r>
                        <a:rPr kumimoji="0" lang="el-GR" sz="1200" b="0" i="0" u="none" strike="noStrike" cap="none" normalizeH="0" baseline="0" dirty="0" smtClean="0">
                          <a:ln>
                            <a:noFill/>
                          </a:ln>
                          <a:solidFill>
                            <a:schemeClr val="tx1"/>
                          </a:solidFill>
                          <a:effectLst/>
                          <a:latin typeface="Calibri" pitchFamily="34" charset="0"/>
                          <a:cs typeface="Arial" charset="0"/>
                        </a:rPr>
                        <a:t>χρησιμοποιώντας </a:t>
                      </a:r>
                      <a:r>
                        <a:rPr kumimoji="0" lang="el-GR" sz="1200" b="0" i="0" u="none" strike="noStrike" cap="none" normalizeH="0" baseline="0" dirty="0" smtClean="0">
                          <a:ln>
                            <a:noFill/>
                          </a:ln>
                          <a:solidFill>
                            <a:schemeClr val="tx1"/>
                          </a:solidFill>
                          <a:effectLst/>
                          <a:latin typeface="Arial" charset="0"/>
                          <a:cs typeface="Arial" charset="0"/>
                        </a:rPr>
                        <a:t>τα </a:t>
                      </a:r>
                      <a:r>
                        <a:rPr kumimoji="0" lang="el-GR" sz="1200" b="0" i="0" u="none" strike="noStrike" cap="none" normalizeH="0" baseline="0" dirty="0" smtClean="0">
                          <a:ln>
                            <a:noFill/>
                          </a:ln>
                          <a:solidFill>
                            <a:schemeClr val="tx1"/>
                          </a:solidFill>
                          <a:effectLst/>
                          <a:latin typeface="Calibri" pitchFamily="34" charset="0"/>
                          <a:cs typeface="Arial" charset="0"/>
                        </a:rPr>
                        <a:t>μουσικά ό</a:t>
                      </a:r>
                      <a:r>
                        <a:rPr kumimoji="0" lang="el-GR" sz="1200" b="0" i="0" u="none" strike="noStrike" cap="none" normalizeH="0" baseline="0" dirty="0" smtClean="0">
                          <a:ln>
                            <a:noFill/>
                          </a:ln>
                          <a:solidFill>
                            <a:schemeClr val="tx1"/>
                          </a:solidFill>
                          <a:effectLst/>
                          <a:latin typeface="Arial" charset="0"/>
                          <a:cs typeface="Arial" charset="0"/>
                        </a:rPr>
                        <a:t>ρ</a:t>
                      </a:r>
                      <a:r>
                        <a:rPr kumimoji="0" lang="el-GR" sz="1200" b="0" i="0" u="none" strike="noStrike" cap="none" normalizeH="0" baseline="0" dirty="0" smtClean="0">
                          <a:ln>
                            <a:noFill/>
                          </a:ln>
                          <a:solidFill>
                            <a:schemeClr val="tx1"/>
                          </a:solidFill>
                          <a:effectLst/>
                          <a:latin typeface="Calibri" pitchFamily="34" charset="0"/>
                          <a:cs typeface="Arial" charset="0"/>
                        </a:rPr>
                        <a:t>γανα</a:t>
                      </a:r>
                      <a:r>
                        <a:rPr kumimoji="0" lang="el-GR" sz="1200" b="0" i="0" u="none" strike="noStrike" cap="none" normalizeH="0" baseline="0" dirty="0" smtClean="0">
                          <a:ln>
                            <a:noFill/>
                          </a:ln>
                          <a:solidFill>
                            <a:schemeClr val="tx1"/>
                          </a:solidFill>
                          <a:effectLst/>
                          <a:latin typeface="Arial" charset="0"/>
                          <a:cs typeface="Arial" charset="0"/>
                        </a:rPr>
                        <a:t> της τάξης, κυρίως κρουστά προκειμένου να κρατηθεί ο ρυθμός.</a:t>
                      </a:r>
                      <a:endParaRPr kumimoji="0" lang="el-GR" sz="18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Arial" charset="0"/>
                          <a:cs typeface="Arial" charset="0"/>
                        </a:rPr>
                        <a:t>Εκπαιδευτικό Υλικό</a:t>
                      </a:r>
                      <a:r>
                        <a:rPr kumimoji="0" lang="el-GR" sz="1200" b="0" i="0" u="none" strike="noStrike" cap="none" normalizeH="0" baseline="0" dirty="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Arial" charset="0"/>
                          <a:cs typeface="Arial" charset="0"/>
                        </a:rPr>
                        <a:t>-&gt; Μουσικά όργανα της τάξης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000000"/>
                          </a:solidFill>
                          <a:effectLst/>
                          <a:latin typeface="Arial" charset="0"/>
                          <a:cs typeface="Arial" charset="0"/>
                        </a:rPr>
                        <a:t>Αξιολόγηση</a:t>
                      </a:r>
                      <a:r>
                        <a:rPr kumimoji="0" lang="el-GR" sz="1200" b="0" i="0" u="none" strike="noStrike" cap="none" normalizeH="0" baseline="0" dirty="0" smtClean="0">
                          <a:ln>
                            <a:noFill/>
                          </a:ln>
                          <a:solidFill>
                            <a:srgbClr val="000000"/>
                          </a:solidFill>
                          <a:effectLst/>
                          <a:latin typeface="Arial" charset="0"/>
                          <a:cs typeface="Arial" charset="0"/>
                        </a:rPr>
                        <a:t>:</a:t>
                      </a:r>
                      <a:endParaRPr kumimoji="0" lang="el-GR" sz="1200" b="1"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smtClean="0">
                          <a:ln>
                            <a:noFill/>
                          </a:ln>
                          <a:solidFill>
                            <a:srgbClr val="000000"/>
                          </a:solidFill>
                          <a:effectLst/>
                          <a:latin typeface="Arial" charset="0"/>
                          <a:cs typeface="Arial" charset="0"/>
                        </a:rPr>
                        <a:t>Τα παιδιά, ενώ αρχικά</a:t>
                      </a:r>
                      <a:r>
                        <a:rPr kumimoji="0" lang="el-GR" sz="1200" b="0" i="0" u="none" strike="noStrike" cap="none" normalizeH="0" baseline="0" dirty="0" smtClean="0">
                          <a:ln>
                            <a:noFill/>
                          </a:ln>
                          <a:solidFill>
                            <a:schemeClr val="tx1"/>
                          </a:solidFill>
                          <a:effectLst/>
                          <a:latin typeface="Arial" charset="0"/>
                          <a:cs typeface="Arial" charset="0"/>
                        </a:rPr>
                        <a:t> αντιμετώπισαν δυσκολίες, </a:t>
                      </a:r>
                      <a:r>
                        <a:rPr kumimoji="0" lang="el-GR" sz="1200" b="0" i="0" u="none" strike="noStrike" cap="none" normalizeH="0" baseline="0" dirty="0" smtClean="0">
                          <a:ln>
                            <a:noFill/>
                          </a:ln>
                          <a:solidFill>
                            <a:srgbClr val="000000"/>
                          </a:solidFill>
                          <a:effectLst/>
                          <a:latin typeface="Arial" charset="0"/>
                          <a:cs typeface="Arial" charset="0"/>
                        </a:rPr>
                        <a:t>έδειξαν να ανταποκρίνονται θετικά στην πρώτη επαφή τους με τον ρυθμό καθώς πραγματοποίησαν τις κινήσεις που απαιτούνται για την επίτευξη του στο αντίστοιχο τραγούδι και φάνηκε να έχουν εξοικειωθεί περισσότερο με την χρήση των μουσικών οργάνων δείχνοντας ιδιαίτερη ευχαρίστηση στη χρησιμοποίησή τους.</a:t>
                      </a:r>
                      <a:endParaRPr kumimoji="0" lang="el-GR" sz="18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rgbClr val="000000"/>
                          </a:solidFill>
                          <a:effectLst/>
                          <a:latin typeface="Calibri" pitchFamily="34" charset="0"/>
                          <a:cs typeface="Arial" charset="0"/>
                        </a:rPr>
                        <a:t>Το Δέντρο</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hlinkClick r:id="rId2"/>
                        </a:rPr>
                        <a:t>http://www.youtube.com/watch?v=yUumfFMr1Z8</a:t>
                      </a:r>
                      <a:endParaRPr kumimoji="0" lang="el-GR" sz="12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1"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l-GR" sz="1200" b="0" i="0" kern="1200" dirty="0" smtClean="0">
                          <a:solidFill>
                            <a:schemeClr val="tx1"/>
                          </a:solidFill>
                          <a:latin typeface="+mn-lt"/>
                          <a:ea typeface="+mn-ea"/>
                          <a:cs typeface="+mn-cs"/>
                        </a:rPr>
                        <a:t>Μουσική,</a:t>
                      </a:r>
                      <a:r>
                        <a:rPr lang="el-GR" sz="1200" b="0" i="0" kern="1200" baseline="0" dirty="0" smtClean="0">
                          <a:solidFill>
                            <a:schemeClr val="tx1"/>
                          </a:solidFill>
                          <a:latin typeface="+mn-lt"/>
                          <a:ea typeface="+mn-ea"/>
                          <a:cs typeface="+mn-cs"/>
                        </a:rPr>
                        <a:t> στίχοι:</a:t>
                      </a:r>
                      <a:r>
                        <a:rPr lang="el-GR" sz="1200" b="0" i="0" kern="1200" dirty="0" smtClean="0">
                          <a:solidFill>
                            <a:schemeClr val="tx1"/>
                          </a:solidFill>
                          <a:latin typeface="+mn-lt"/>
                          <a:ea typeface="+mn-ea"/>
                          <a:cs typeface="+mn-cs"/>
                        </a:rPr>
                        <a:t> ΓΙΩΡΓΟΣ ΧΑΤΖΗΠΙΕΡΗΣ. </a:t>
                      </a:r>
                    </a:p>
                    <a:p>
                      <a:pPr marL="0" marR="0" lvl="0" indent="0" algn="ctr" defTabSz="914400" rtl="0" eaLnBrk="1" fontAlgn="base" latinLnBrk="0" hangingPunct="1">
                        <a:lnSpc>
                          <a:spcPct val="100000"/>
                        </a:lnSpc>
                        <a:spcBef>
                          <a:spcPct val="0"/>
                        </a:spcBef>
                        <a:spcAft>
                          <a:spcPct val="0"/>
                        </a:spcAft>
                        <a:buClrTx/>
                        <a:buSzTx/>
                        <a:buFontTx/>
                        <a:buNone/>
                        <a:tabLst/>
                      </a:pPr>
                      <a:r>
                        <a:rPr lang="el-GR" sz="1200" b="0" i="0" kern="1200" dirty="0" smtClean="0">
                          <a:solidFill>
                            <a:schemeClr val="tx1"/>
                          </a:solidFill>
                          <a:latin typeface="+mn-lt"/>
                          <a:ea typeface="+mn-ea"/>
                          <a:cs typeface="+mn-cs"/>
                        </a:rPr>
                        <a:t>Από το δίσκο "Η ΕΠΙΣΤΡΟΦΗ ΤΟΥ ΤΕΜΠΕΛΗ ΔΡΑΚΟΥ"!!!! </a:t>
                      </a:r>
                      <a:r>
                        <a:rPr lang="el-GR" sz="1200" dirty="0" smtClean="0"/>
                        <a:t/>
                      </a:r>
                      <a:br>
                        <a:rPr lang="el-GR" sz="1200" dirty="0" smtClean="0"/>
                      </a:br>
                      <a:r>
                        <a:rPr lang="el-GR" sz="1200" b="0" i="0" kern="1200" dirty="0" smtClean="0">
                          <a:solidFill>
                            <a:schemeClr val="tx1"/>
                          </a:solidFill>
                          <a:latin typeface="+mn-lt"/>
                          <a:ea typeface="+mn-ea"/>
                          <a:cs typeface="+mn-cs"/>
                        </a:rPr>
                        <a:t>Τραγουδούν οι Φοίβος Δεληβορριάς, Αλκίνοος Ιωαννίδης, Γιώργος και Πέτρος Χατζηπιερής και η χορωδία!!!</a:t>
                      </a:r>
                      <a:endParaRPr kumimoji="0" lang="el-GR" sz="1200" b="1" i="0" u="none" strike="noStrike" cap="none" normalizeH="0" baseline="0" dirty="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1456</TotalTime>
  <Words>2054</Words>
  <Application>Microsoft Office PowerPoint</Application>
  <PresentationFormat>On-screen Show (4:3)</PresentationFormat>
  <Paragraphs>321</Paragraphs>
  <Slides>17</Slides>
  <Notes>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Πανεπιστήμιο Ιωαννίνων Σχολή Επιστημών Αγωγής Παιδαγωγικό Τμήμα Νηπιαγωγών</vt:lpstr>
      <vt:lpstr> Ήχοι και μουσικά όργανα στο δάσος</vt:lpstr>
      <vt:lpstr>Placemat</vt:lpstr>
      <vt:lpstr>Placemat</vt:lpstr>
      <vt:lpstr>Slide 5</vt:lpstr>
      <vt:lpstr>Slide 6</vt:lpstr>
      <vt:lpstr>Slide 7</vt:lpstr>
      <vt:lpstr>Slide 8</vt:lpstr>
      <vt:lpstr>Slide 9</vt:lpstr>
      <vt:lpstr>Placemat</vt:lpstr>
      <vt:lpstr>Slide 11</vt:lpstr>
      <vt:lpstr>Slide 12</vt:lpstr>
      <vt:lpstr>Slide 13</vt:lpstr>
      <vt:lpstr>Slide 14</vt:lpstr>
      <vt:lpstr>Slide 15</vt:lpstr>
      <vt:lpstr>Slide 16</vt:lpstr>
      <vt:lpstr>Slide 17</vt:lpstr>
    </vt:vector>
  </TitlesOfParts>
  <Company>UOI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Μαρίνα Γιαννέλη</cp:lastModifiedBy>
  <cp:revision>140</cp:revision>
  <dcterms:created xsi:type="dcterms:W3CDTF">2013-04-24T09:07:49Z</dcterms:created>
  <dcterms:modified xsi:type="dcterms:W3CDTF">2013-05-21T13:19:10Z</dcterms:modified>
</cp:coreProperties>
</file>