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87" r:id="rId3"/>
    <p:sldId id="294" r:id="rId4"/>
    <p:sldId id="260" r:id="rId5"/>
    <p:sldId id="305" r:id="rId6"/>
    <p:sldId id="306" r:id="rId7"/>
    <p:sldId id="261" r:id="rId8"/>
    <p:sldId id="307" r:id="rId9"/>
    <p:sldId id="296" r:id="rId10"/>
    <p:sldId id="288" r:id="rId11"/>
    <p:sldId id="308" r:id="rId12"/>
    <p:sldId id="309" r:id="rId13"/>
    <p:sldId id="310" r:id="rId14"/>
    <p:sldId id="300" r:id="rId15"/>
    <p:sldId id="289" r:id="rId16"/>
    <p:sldId id="297" r:id="rId17"/>
    <p:sldId id="298" r:id="rId18"/>
    <p:sldId id="316" r:id="rId19"/>
    <p:sldId id="318" r:id="rId20"/>
    <p:sldId id="317" r:id="rId21"/>
    <p:sldId id="311" r:id="rId22"/>
    <p:sldId id="312" r:id="rId23"/>
    <p:sldId id="313" r:id="rId24"/>
    <p:sldId id="314" r:id="rId25"/>
    <p:sldId id="315" r:id="rId26"/>
    <p:sldId id="299" r:id="rId27"/>
    <p:sldId id="319" r:id="rId28"/>
    <p:sldId id="322" r:id="rId29"/>
    <p:sldId id="323" r:id="rId30"/>
    <p:sldId id="324" r:id="rId31"/>
    <p:sldId id="302" r:id="rId32"/>
    <p:sldId id="303" r:id="rId33"/>
    <p:sldId id="259" r:id="rId34"/>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F7835"/>
    <a:srgbClr val="8D1F1F"/>
    <a:srgbClr val="800000"/>
    <a:srgbClr val="EEC11B"/>
    <a:srgbClr val="18163D"/>
    <a:srgbClr val="D0D8E8"/>
    <a:srgbClr val="FFFF66"/>
  </p:clrMru>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Μεσαίο στυλ 2 - Έμφασ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Μεσαίο στυλ 2 - Έμφαση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Μεσαίο στυλ 2 - Έμφαση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7353" autoAdjust="0"/>
    <p:restoredTop sz="81004" autoAdjust="0"/>
  </p:normalViewPr>
  <p:slideViewPr>
    <p:cSldViewPr>
      <p:cViewPr>
        <p:scale>
          <a:sx n="64" d="100"/>
          <a:sy n="64" d="100"/>
        </p:scale>
        <p:origin x="-1410"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C1C368CB-8940-406F-9F34-BD2F6CD6AEAA}" type="datetimeFigureOut">
              <a:rPr lang="el-GR"/>
              <a:pPr>
                <a:defRPr/>
              </a:pPr>
              <a:t>20/5/2013</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noProof="0" smtClean="0"/>
              <a:t>Kλικ για επεξεργασία των στυλ του υποδείγματος</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endParaRPr lang="el-GR" noProof="0"/>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C0D232D4-74D7-44B0-9A2A-D5D6E667A857}" type="slidenum">
              <a:rPr lang="el-GR"/>
              <a:pPr>
                <a:defRPr/>
              </a:pPr>
              <a:t>‹#›</a:t>
            </a:fld>
            <a:endParaRPr lang="el-G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algn="just"/>
            <a:r>
              <a:rPr lang="el-GR" dirty="0" smtClean="0"/>
              <a:t>       </a:t>
            </a:r>
            <a:endParaRPr lang="el-GR" dirty="0"/>
          </a:p>
        </p:txBody>
      </p:sp>
      <p:sp>
        <p:nvSpPr>
          <p:cNvPr id="4" name="3 - Θέση αριθμού διαφάνειας"/>
          <p:cNvSpPr>
            <a:spLocks noGrp="1"/>
          </p:cNvSpPr>
          <p:nvPr>
            <p:ph type="sldNum" sz="quarter" idx="10"/>
          </p:nvPr>
        </p:nvSpPr>
        <p:spPr/>
        <p:txBody>
          <a:bodyPr/>
          <a:lstStyle/>
          <a:p>
            <a:pPr>
              <a:defRPr/>
            </a:pPr>
            <a:fld id="{C0D232D4-74D7-44B0-9A2A-D5D6E667A857}" type="slidenum">
              <a:rPr lang="el-GR" smtClean="0"/>
              <a:pPr>
                <a:defRPr/>
              </a:pPr>
              <a:t>1</a:t>
            </a:fld>
            <a:endParaRPr 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1 - Θέση εικόνας διαφάνειας"/>
          <p:cNvSpPr>
            <a:spLocks noGrp="1" noRot="1" noChangeAspect="1"/>
          </p:cNvSpPr>
          <p:nvPr>
            <p:ph type="sldImg"/>
          </p:nvPr>
        </p:nvSpPr>
        <p:spPr bwMode="auto">
          <a:noFill/>
          <a:ln>
            <a:solidFill>
              <a:srgbClr val="000000"/>
            </a:solidFill>
            <a:miter lim="800000"/>
            <a:headEnd/>
            <a:tailEnd/>
          </a:ln>
        </p:spPr>
      </p:sp>
      <p:sp>
        <p:nvSpPr>
          <p:cNvPr id="25602"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algn="just" eaLnBrk="1" hangingPunct="1">
              <a:spcBef>
                <a:spcPct val="0"/>
              </a:spcBef>
            </a:pPr>
            <a:endParaRPr lang="el-GR" dirty="0" smtClean="0"/>
          </a:p>
        </p:txBody>
      </p:sp>
      <p:sp>
        <p:nvSpPr>
          <p:cNvPr id="29699"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D5F7CC0-418D-4314-B979-DB336902D044}" type="slidenum">
              <a:rPr lang="el-GR"/>
              <a:pPr fontAlgn="base">
                <a:spcBef>
                  <a:spcPct val="0"/>
                </a:spcBef>
                <a:spcAft>
                  <a:spcPct val="0"/>
                </a:spcAft>
                <a:defRPr/>
              </a:pPr>
              <a:t>10</a:t>
            </a:fld>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1 - Θέση εικόνας διαφάνειας"/>
          <p:cNvSpPr>
            <a:spLocks noGrp="1" noRot="1" noChangeAspect="1"/>
          </p:cNvSpPr>
          <p:nvPr>
            <p:ph type="sldImg"/>
          </p:nvPr>
        </p:nvSpPr>
        <p:spPr bwMode="auto">
          <a:noFill/>
          <a:ln>
            <a:solidFill>
              <a:srgbClr val="000000"/>
            </a:solidFill>
            <a:miter lim="800000"/>
            <a:headEnd/>
            <a:tailEnd/>
          </a:ln>
        </p:spPr>
      </p:sp>
      <p:sp>
        <p:nvSpPr>
          <p:cNvPr id="17410"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algn="just" eaLnBrk="1" hangingPunct="1">
              <a:spcBef>
                <a:spcPct val="0"/>
              </a:spcBef>
            </a:pPr>
            <a:endParaRPr lang="el-GR" b="0" dirty="0" smtClean="0"/>
          </a:p>
        </p:txBody>
      </p:sp>
      <p:sp>
        <p:nvSpPr>
          <p:cNvPr id="21507"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5174791-C8D0-4E32-8B0F-18A840D4DF6F}" type="slidenum">
              <a:rPr lang="el-GR"/>
              <a:pPr fontAlgn="base">
                <a:spcBef>
                  <a:spcPct val="0"/>
                </a:spcBef>
                <a:spcAft>
                  <a:spcPct val="0"/>
                </a:spcAft>
                <a:defRPr/>
              </a:pPr>
              <a:t>11</a:t>
            </a:fld>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1 - Θέση εικόνας διαφάνειας"/>
          <p:cNvSpPr>
            <a:spLocks noGrp="1" noRot="1" noChangeAspect="1"/>
          </p:cNvSpPr>
          <p:nvPr>
            <p:ph type="sldImg"/>
          </p:nvPr>
        </p:nvSpPr>
        <p:spPr bwMode="auto">
          <a:noFill/>
          <a:ln>
            <a:solidFill>
              <a:srgbClr val="000000"/>
            </a:solidFill>
            <a:miter lim="800000"/>
            <a:headEnd/>
            <a:tailEnd/>
          </a:ln>
        </p:spPr>
      </p:sp>
      <p:sp>
        <p:nvSpPr>
          <p:cNvPr id="29698"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smtClean="0"/>
          </a:p>
        </p:txBody>
      </p:sp>
      <p:sp>
        <p:nvSpPr>
          <p:cNvPr id="33795"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30009DF-F185-45AE-A497-DBC241328D66}" type="slidenum">
              <a:rPr lang="el-GR"/>
              <a:pPr fontAlgn="base">
                <a:spcBef>
                  <a:spcPct val="0"/>
                </a:spcBef>
                <a:spcAft>
                  <a:spcPct val="0"/>
                </a:spcAft>
                <a:defRPr/>
              </a:pPr>
              <a:t>12</a:t>
            </a:fld>
            <a:endParaRPr 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1 - Θέση εικόνας διαφάνειας"/>
          <p:cNvSpPr>
            <a:spLocks noGrp="1" noRot="1" noChangeAspect="1"/>
          </p:cNvSpPr>
          <p:nvPr>
            <p:ph type="sldImg"/>
          </p:nvPr>
        </p:nvSpPr>
        <p:spPr bwMode="auto">
          <a:noFill/>
          <a:ln>
            <a:solidFill>
              <a:srgbClr val="000000"/>
            </a:solidFill>
            <a:miter lim="800000"/>
            <a:headEnd/>
            <a:tailEnd/>
          </a:ln>
        </p:spPr>
      </p:sp>
      <p:sp>
        <p:nvSpPr>
          <p:cNvPr id="17410"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algn="just" eaLnBrk="1" hangingPunct="1">
              <a:spcBef>
                <a:spcPct val="0"/>
              </a:spcBef>
            </a:pPr>
            <a:endParaRPr lang="el-GR" b="0" dirty="0" smtClean="0"/>
          </a:p>
        </p:txBody>
      </p:sp>
      <p:sp>
        <p:nvSpPr>
          <p:cNvPr id="21507"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5174791-C8D0-4E32-8B0F-18A840D4DF6F}" type="slidenum">
              <a:rPr lang="el-GR"/>
              <a:pPr fontAlgn="base">
                <a:spcBef>
                  <a:spcPct val="0"/>
                </a:spcBef>
                <a:spcAft>
                  <a:spcPct val="0"/>
                </a:spcAft>
                <a:defRPr/>
              </a:pPr>
              <a:t>13</a:t>
            </a:fld>
            <a:endParaRPr lang="el-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1 - Θέση εικόνας διαφάνειας"/>
          <p:cNvSpPr>
            <a:spLocks noGrp="1" noRot="1" noChangeAspect="1"/>
          </p:cNvSpPr>
          <p:nvPr>
            <p:ph type="sldImg"/>
          </p:nvPr>
        </p:nvSpPr>
        <p:spPr bwMode="auto">
          <a:noFill/>
          <a:ln>
            <a:solidFill>
              <a:srgbClr val="000000"/>
            </a:solidFill>
            <a:miter lim="800000"/>
            <a:headEnd/>
            <a:tailEnd/>
          </a:ln>
        </p:spPr>
      </p:sp>
      <p:sp>
        <p:nvSpPr>
          <p:cNvPr id="33794"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
        <p:nvSpPr>
          <p:cNvPr id="37891"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DE21720-0D38-46B5-97CB-BF8DA0623C39}" type="slidenum">
              <a:rPr lang="el-GR"/>
              <a:pPr fontAlgn="base">
                <a:spcBef>
                  <a:spcPct val="0"/>
                </a:spcBef>
                <a:spcAft>
                  <a:spcPct val="0"/>
                </a:spcAft>
                <a:defRPr/>
              </a:pPr>
              <a:t>14</a:t>
            </a:fld>
            <a:endParaRPr lang="el-G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1 - Θέση εικόνας διαφάνειας"/>
          <p:cNvSpPr>
            <a:spLocks noGrp="1" noRot="1" noChangeAspect="1"/>
          </p:cNvSpPr>
          <p:nvPr>
            <p:ph type="sldImg"/>
          </p:nvPr>
        </p:nvSpPr>
        <p:spPr bwMode="auto">
          <a:noFill/>
          <a:ln>
            <a:solidFill>
              <a:srgbClr val="000000"/>
            </a:solidFill>
            <a:miter lim="800000"/>
            <a:headEnd/>
            <a:tailEnd/>
          </a:ln>
        </p:spPr>
      </p:sp>
      <p:sp>
        <p:nvSpPr>
          <p:cNvPr id="33794"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
        <p:nvSpPr>
          <p:cNvPr id="37891"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DE21720-0D38-46B5-97CB-BF8DA0623C39}" type="slidenum">
              <a:rPr lang="el-GR"/>
              <a:pPr fontAlgn="base">
                <a:spcBef>
                  <a:spcPct val="0"/>
                </a:spcBef>
                <a:spcAft>
                  <a:spcPct val="0"/>
                </a:spcAft>
                <a:defRPr/>
              </a:pPr>
              <a:t>15</a:t>
            </a:fld>
            <a:endParaRPr lang="el-G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1 - Θέση εικόνας διαφάνειας"/>
          <p:cNvSpPr>
            <a:spLocks noGrp="1" noRot="1" noChangeAspect="1"/>
          </p:cNvSpPr>
          <p:nvPr>
            <p:ph type="sldImg"/>
          </p:nvPr>
        </p:nvSpPr>
        <p:spPr bwMode="auto">
          <a:noFill/>
          <a:ln>
            <a:solidFill>
              <a:srgbClr val="000000"/>
            </a:solidFill>
            <a:miter lim="800000"/>
            <a:headEnd/>
            <a:tailEnd/>
          </a:ln>
        </p:spPr>
      </p:sp>
      <p:sp>
        <p:nvSpPr>
          <p:cNvPr id="33794"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
        <p:nvSpPr>
          <p:cNvPr id="37891"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DE21720-0D38-46B5-97CB-BF8DA0623C39}" type="slidenum">
              <a:rPr lang="el-GR"/>
              <a:pPr fontAlgn="base">
                <a:spcBef>
                  <a:spcPct val="0"/>
                </a:spcBef>
                <a:spcAft>
                  <a:spcPct val="0"/>
                </a:spcAft>
                <a:defRPr/>
              </a:pPr>
              <a:t>16</a:t>
            </a:fld>
            <a:endParaRPr lang="el-G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1 - Θέση εικόνας διαφάνειας"/>
          <p:cNvSpPr>
            <a:spLocks noGrp="1" noRot="1" noChangeAspect="1"/>
          </p:cNvSpPr>
          <p:nvPr>
            <p:ph type="sldImg"/>
          </p:nvPr>
        </p:nvSpPr>
        <p:spPr bwMode="auto">
          <a:noFill/>
          <a:ln>
            <a:solidFill>
              <a:srgbClr val="000000"/>
            </a:solidFill>
            <a:miter lim="800000"/>
            <a:headEnd/>
            <a:tailEnd/>
          </a:ln>
        </p:spPr>
      </p:sp>
      <p:sp>
        <p:nvSpPr>
          <p:cNvPr id="33794"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
        <p:nvSpPr>
          <p:cNvPr id="37891"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DE21720-0D38-46B5-97CB-BF8DA0623C39}" type="slidenum">
              <a:rPr lang="el-GR"/>
              <a:pPr fontAlgn="base">
                <a:spcBef>
                  <a:spcPct val="0"/>
                </a:spcBef>
                <a:spcAft>
                  <a:spcPct val="0"/>
                </a:spcAft>
                <a:defRPr/>
              </a:pPr>
              <a:t>17</a:t>
            </a:fld>
            <a:endParaRPr lang="el-G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1 - Θέση εικόνας διαφάνειας"/>
          <p:cNvSpPr>
            <a:spLocks noGrp="1" noRot="1" noChangeAspect="1"/>
          </p:cNvSpPr>
          <p:nvPr>
            <p:ph type="sldImg"/>
          </p:nvPr>
        </p:nvSpPr>
        <p:spPr bwMode="auto">
          <a:noFill/>
          <a:ln>
            <a:solidFill>
              <a:srgbClr val="000000"/>
            </a:solidFill>
            <a:miter lim="800000"/>
            <a:headEnd/>
            <a:tailEnd/>
          </a:ln>
        </p:spPr>
      </p:sp>
      <p:sp>
        <p:nvSpPr>
          <p:cNvPr id="33794"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
        <p:nvSpPr>
          <p:cNvPr id="37891"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DE21720-0D38-46B5-97CB-BF8DA0623C39}" type="slidenum">
              <a:rPr lang="el-GR"/>
              <a:pPr fontAlgn="base">
                <a:spcBef>
                  <a:spcPct val="0"/>
                </a:spcBef>
                <a:spcAft>
                  <a:spcPct val="0"/>
                </a:spcAft>
                <a:defRPr/>
              </a:pPr>
              <a:t>18</a:t>
            </a:fld>
            <a:endParaRPr lang="el-G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1 - Θέση εικόνας διαφάνειας"/>
          <p:cNvSpPr>
            <a:spLocks noGrp="1" noRot="1" noChangeAspect="1"/>
          </p:cNvSpPr>
          <p:nvPr>
            <p:ph type="sldImg"/>
          </p:nvPr>
        </p:nvSpPr>
        <p:spPr bwMode="auto">
          <a:noFill/>
          <a:ln>
            <a:solidFill>
              <a:srgbClr val="000000"/>
            </a:solidFill>
            <a:miter lim="800000"/>
            <a:headEnd/>
            <a:tailEnd/>
          </a:ln>
        </p:spPr>
      </p:sp>
      <p:sp>
        <p:nvSpPr>
          <p:cNvPr id="33794"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
        <p:nvSpPr>
          <p:cNvPr id="37891"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DE21720-0D38-46B5-97CB-BF8DA0623C39}" type="slidenum">
              <a:rPr lang="el-GR"/>
              <a:pPr fontAlgn="base">
                <a:spcBef>
                  <a:spcPct val="0"/>
                </a:spcBef>
                <a:spcAft>
                  <a:spcPct val="0"/>
                </a:spcAft>
                <a:defRPr/>
              </a:pPr>
              <a:t>19</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pPr>
              <a:defRPr/>
            </a:pPr>
            <a:fld id="{C0D232D4-74D7-44B0-9A2A-D5D6E667A857}" type="slidenum">
              <a:rPr lang="el-GR" smtClean="0"/>
              <a:pPr>
                <a:defRPr/>
              </a:pPr>
              <a:t>2</a:t>
            </a:fld>
            <a:endParaRPr lang="el-G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1 - Θέση εικόνας διαφάνειας"/>
          <p:cNvSpPr>
            <a:spLocks noGrp="1" noRot="1" noChangeAspect="1"/>
          </p:cNvSpPr>
          <p:nvPr>
            <p:ph type="sldImg"/>
          </p:nvPr>
        </p:nvSpPr>
        <p:spPr bwMode="auto">
          <a:noFill/>
          <a:ln>
            <a:solidFill>
              <a:srgbClr val="000000"/>
            </a:solidFill>
            <a:miter lim="800000"/>
            <a:headEnd/>
            <a:tailEnd/>
          </a:ln>
        </p:spPr>
      </p:sp>
      <p:sp>
        <p:nvSpPr>
          <p:cNvPr id="33794"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
        <p:nvSpPr>
          <p:cNvPr id="37891"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DE21720-0D38-46B5-97CB-BF8DA0623C39}" type="slidenum">
              <a:rPr lang="el-GR"/>
              <a:pPr fontAlgn="base">
                <a:spcBef>
                  <a:spcPct val="0"/>
                </a:spcBef>
                <a:spcAft>
                  <a:spcPct val="0"/>
                </a:spcAft>
                <a:defRPr/>
              </a:pPr>
              <a:t>20</a:t>
            </a:fld>
            <a:endParaRPr lang="el-G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1 - Θέση εικόνας διαφάνειας"/>
          <p:cNvSpPr>
            <a:spLocks noGrp="1" noRot="1" noChangeAspect="1"/>
          </p:cNvSpPr>
          <p:nvPr>
            <p:ph type="sldImg"/>
          </p:nvPr>
        </p:nvSpPr>
        <p:spPr bwMode="auto">
          <a:noFill/>
          <a:ln>
            <a:solidFill>
              <a:srgbClr val="000000"/>
            </a:solidFill>
            <a:miter lim="800000"/>
            <a:headEnd/>
            <a:tailEnd/>
          </a:ln>
        </p:spPr>
      </p:sp>
      <p:sp>
        <p:nvSpPr>
          <p:cNvPr id="17410"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algn="just" eaLnBrk="1" hangingPunct="1">
              <a:spcBef>
                <a:spcPct val="0"/>
              </a:spcBef>
            </a:pPr>
            <a:endParaRPr lang="el-GR" dirty="0" smtClean="0"/>
          </a:p>
        </p:txBody>
      </p:sp>
      <p:sp>
        <p:nvSpPr>
          <p:cNvPr id="21507"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5174791-C8D0-4E32-8B0F-18A840D4DF6F}" type="slidenum">
              <a:rPr lang="el-GR"/>
              <a:pPr fontAlgn="base">
                <a:spcBef>
                  <a:spcPct val="0"/>
                </a:spcBef>
                <a:spcAft>
                  <a:spcPct val="0"/>
                </a:spcAft>
                <a:defRPr/>
              </a:pPr>
              <a:t>22</a:t>
            </a:fld>
            <a:endParaRPr lang="el-G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1 - Θέση εικόνας διαφάνειας"/>
          <p:cNvSpPr>
            <a:spLocks noGrp="1" noRot="1" noChangeAspect="1"/>
          </p:cNvSpPr>
          <p:nvPr>
            <p:ph type="sldImg"/>
          </p:nvPr>
        </p:nvSpPr>
        <p:spPr bwMode="auto">
          <a:noFill/>
          <a:ln>
            <a:solidFill>
              <a:srgbClr val="000000"/>
            </a:solidFill>
            <a:miter lim="800000"/>
            <a:headEnd/>
            <a:tailEnd/>
          </a:ln>
        </p:spPr>
      </p:sp>
      <p:sp>
        <p:nvSpPr>
          <p:cNvPr id="17410"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algn="just" eaLnBrk="1" hangingPunct="1">
              <a:spcBef>
                <a:spcPct val="0"/>
              </a:spcBef>
            </a:pPr>
            <a:endParaRPr lang="el-GR" dirty="0" smtClean="0"/>
          </a:p>
        </p:txBody>
      </p:sp>
      <p:sp>
        <p:nvSpPr>
          <p:cNvPr id="21507"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5174791-C8D0-4E32-8B0F-18A840D4DF6F}" type="slidenum">
              <a:rPr lang="el-GR"/>
              <a:pPr fontAlgn="base">
                <a:spcBef>
                  <a:spcPct val="0"/>
                </a:spcBef>
                <a:spcAft>
                  <a:spcPct val="0"/>
                </a:spcAft>
                <a:defRPr/>
              </a:pPr>
              <a:t>23</a:t>
            </a:fld>
            <a:endParaRPr lang="el-G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1 - Θέση εικόνας διαφάνειας"/>
          <p:cNvSpPr>
            <a:spLocks noGrp="1" noRot="1" noChangeAspect="1"/>
          </p:cNvSpPr>
          <p:nvPr>
            <p:ph type="sldImg"/>
          </p:nvPr>
        </p:nvSpPr>
        <p:spPr bwMode="auto">
          <a:noFill/>
          <a:ln>
            <a:solidFill>
              <a:srgbClr val="000000"/>
            </a:solidFill>
            <a:miter lim="800000"/>
            <a:headEnd/>
            <a:tailEnd/>
          </a:ln>
        </p:spPr>
      </p:sp>
      <p:sp>
        <p:nvSpPr>
          <p:cNvPr id="17410"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algn="just" eaLnBrk="1" hangingPunct="1">
              <a:spcBef>
                <a:spcPct val="0"/>
              </a:spcBef>
            </a:pPr>
            <a:endParaRPr lang="el-GR" dirty="0" smtClean="0"/>
          </a:p>
        </p:txBody>
      </p:sp>
      <p:sp>
        <p:nvSpPr>
          <p:cNvPr id="21507"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5174791-C8D0-4E32-8B0F-18A840D4DF6F}" type="slidenum">
              <a:rPr lang="el-GR"/>
              <a:pPr fontAlgn="base">
                <a:spcBef>
                  <a:spcPct val="0"/>
                </a:spcBef>
                <a:spcAft>
                  <a:spcPct val="0"/>
                </a:spcAft>
                <a:defRPr/>
              </a:pPr>
              <a:t>24</a:t>
            </a:fld>
            <a:endParaRPr lang="el-G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1 - Θέση εικόνας διαφάνειας"/>
          <p:cNvSpPr>
            <a:spLocks noGrp="1" noRot="1" noChangeAspect="1"/>
          </p:cNvSpPr>
          <p:nvPr>
            <p:ph type="sldImg"/>
          </p:nvPr>
        </p:nvSpPr>
        <p:spPr bwMode="auto">
          <a:noFill/>
          <a:ln>
            <a:solidFill>
              <a:srgbClr val="000000"/>
            </a:solidFill>
            <a:miter lim="800000"/>
            <a:headEnd/>
            <a:tailEnd/>
          </a:ln>
        </p:spPr>
      </p:sp>
      <p:sp>
        <p:nvSpPr>
          <p:cNvPr id="17410"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algn="just" eaLnBrk="1" hangingPunct="1">
              <a:spcBef>
                <a:spcPct val="0"/>
              </a:spcBef>
            </a:pPr>
            <a:endParaRPr lang="el-GR" dirty="0" smtClean="0"/>
          </a:p>
        </p:txBody>
      </p:sp>
      <p:sp>
        <p:nvSpPr>
          <p:cNvPr id="21507"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5174791-C8D0-4E32-8B0F-18A840D4DF6F}" type="slidenum">
              <a:rPr lang="el-GR"/>
              <a:pPr fontAlgn="base">
                <a:spcBef>
                  <a:spcPct val="0"/>
                </a:spcBef>
                <a:spcAft>
                  <a:spcPct val="0"/>
                </a:spcAft>
                <a:defRPr/>
              </a:pPr>
              <a:t>25</a:t>
            </a:fld>
            <a:endParaRPr lang="el-G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1 - Θέση εικόνας διαφάνειας"/>
          <p:cNvSpPr>
            <a:spLocks noGrp="1" noRot="1" noChangeAspect="1"/>
          </p:cNvSpPr>
          <p:nvPr>
            <p:ph type="sldImg"/>
          </p:nvPr>
        </p:nvSpPr>
        <p:spPr bwMode="auto">
          <a:noFill/>
          <a:ln>
            <a:solidFill>
              <a:srgbClr val="000000"/>
            </a:solidFill>
            <a:miter lim="800000"/>
            <a:headEnd/>
            <a:tailEnd/>
          </a:ln>
        </p:spPr>
      </p:sp>
      <p:sp>
        <p:nvSpPr>
          <p:cNvPr id="33794"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
        <p:nvSpPr>
          <p:cNvPr id="37891"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DE21720-0D38-46B5-97CB-BF8DA0623C39}" type="slidenum">
              <a:rPr lang="el-GR"/>
              <a:pPr fontAlgn="base">
                <a:spcBef>
                  <a:spcPct val="0"/>
                </a:spcBef>
                <a:spcAft>
                  <a:spcPct val="0"/>
                </a:spcAft>
                <a:defRPr/>
              </a:pPr>
              <a:t>26</a:t>
            </a:fld>
            <a:endParaRPr lang="el-G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1 - Θέση εικόνας διαφάνειας"/>
          <p:cNvSpPr>
            <a:spLocks noGrp="1" noRot="1" noChangeAspect="1"/>
          </p:cNvSpPr>
          <p:nvPr>
            <p:ph type="sldImg"/>
          </p:nvPr>
        </p:nvSpPr>
        <p:spPr bwMode="auto">
          <a:noFill/>
          <a:ln>
            <a:solidFill>
              <a:srgbClr val="000000"/>
            </a:solidFill>
            <a:miter lim="800000"/>
            <a:headEnd/>
            <a:tailEnd/>
          </a:ln>
        </p:spPr>
      </p:sp>
      <p:sp>
        <p:nvSpPr>
          <p:cNvPr id="17410"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algn="just" eaLnBrk="1" hangingPunct="1">
              <a:spcBef>
                <a:spcPct val="0"/>
              </a:spcBef>
            </a:pPr>
            <a:endParaRPr lang="el-GR" dirty="0" smtClean="0"/>
          </a:p>
        </p:txBody>
      </p:sp>
      <p:sp>
        <p:nvSpPr>
          <p:cNvPr id="21507"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5174791-C8D0-4E32-8B0F-18A840D4DF6F}" type="slidenum">
              <a:rPr lang="el-GR"/>
              <a:pPr fontAlgn="base">
                <a:spcBef>
                  <a:spcPct val="0"/>
                </a:spcBef>
                <a:spcAft>
                  <a:spcPct val="0"/>
                </a:spcAft>
                <a:defRPr/>
              </a:pPr>
              <a:t>28</a:t>
            </a:fld>
            <a:endParaRPr lang="el-G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1 - Θέση εικόνας διαφάνειας"/>
          <p:cNvSpPr>
            <a:spLocks noGrp="1" noRot="1" noChangeAspect="1"/>
          </p:cNvSpPr>
          <p:nvPr>
            <p:ph type="sldImg"/>
          </p:nvPr>
        </p:nvSpPr>
        <p:spPr bwMode="auto">
          <a:noFill/>
          <a:ln>
            <a:solidFill>
              <a:srgbClr val="000000"/>
            </a:solidFill>
            <a:miter lim="800000"/>
            <a:headEnd/>
            <a:tailEnd/>
          </a:ln>
        </p:spPr>
      </p:sp>
      <p:sp>
        <p:nvSpPr>
          <p:cNvPr id="17410"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algn="just" eaLnBrk="1" hangingPunct="1">
              <a:spcBef>
                <a:spcPct val="0"/>
              </a:spcBef>
            </a:pPr>
            <a:endParaRPr lang="el-GR" dirty="0" smtClean="0"/>
          </a:p>
        </p:txBody>
      </p:sp>
      <p:sp>
        <p:nvSpPr>
          <p:cNvPr id="21507"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5174791-C8D0-4E32-8B0F-18A840D4DF6F}" type="slidenum">
              <a:rPr lang="el-GR"/>
              <a:pPr fontAlgn="base">
                <a:spcBef>
                  <a:spcPct val="0"/>
                </a:spcBef>
                <a:spcAft>
                  <a:spcPct val="0"/>
                </a:spcAft>
                <a:defRPr/>
              </a:pPr>
              <a:t>29</a:t>
            </a:fld>
            <a:endParaRPr lang="el-G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1 - Θέση εικόνας διαφάνειας"/>
          <p:cNvSpPr>
            <a:spLocks noGrp="1" noRot="1" noChangeAspect="1"/>
          </p:cNvSpPr>
          <p:nvPr>
            <p:ph type="sldImg"/>
          </p:nvPr>
        </p:nvSpPr>
        <p:spPr bwMode="auto">
          <a:noFill/>
          <a:ln>
            <a:solidFill>
              <a:srgbClr val="000000"/>
            </a:solidFill>
            <a:miter lim="800000"/>
            <a:headEnd/>
            <a:tailEnd/>
          </a:ln>
        </p:spPr>
      </p:sp>
      <p:sp>
        <p:nvSpPr>
          <p:cNvPr id="17410"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algn="just" eaLnBrk="1" hangingPunct="1">
              <a:spcBef>
                <a:spcPct val="0"/>
              </a:spcBef>
            </a:pPr>
            <a:endParaRPr lang="el-GR" dirty="0" smtClean="0"/>
          </a:p>
        </p:txBody>
      </p:sp>
      <p:sp>
        <p:nvSpPr>
          <p:cNvPr id="21507"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5174791-C8D0-4E32-8B0F-18A840D4DF6F}" type="slidenum">
              <a:rPr lang="el-GR"/>
              <a:pPr fontAlgn="base">
                <a:spcBef>
                  <a:spcPct val="0"/>
                </a:spcBef>
                <a:spcAft>
                  <a:spcPct val="0"/>
                </a:spcAft>
                <a:defRPr/>
              </a:pPr>
              <a:t>30</a:t>
            </a:fld>
            <a:endParaRPr lang="el-G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1 - Θέση εικόνας διαφάνειας"/>
          <p:cNvSpPr>
            <a:spLocks noGrp="1" noRot="1" noChangeAspect="1"/>
          </p:cNvSpPr>
          <p:nvPr>
            <p:ph type="sldImg"/>
          </p:nvPr>
        </p:nvSpPr>
        <p:spPr bwMode="auto">
          <a:noFill/>
          <a:ln>
            <a:solidFill>
              <a:srgbClr val="000000"/>
            </a:solidFill>
            <a:miter lim="800000"/>
            <a:headEnd/>
            <a:tailEnd/>
          </a:ln>
        </p:spPr>
      </p:sp>
      <p:sp>
        <p:nvSpPr>
          <p:cNvPr id="33794"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
        <p:nvSpPr>
          <p:cNvPr id="37891"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DE21720-0D38-46B5-97CB-BF8DA0623C39}" type="slidenum">
              <a:rPr lang="el-GR"/>
              <a:pPr fontAlgn="base">
                <a:spcBef>
                  <a:spcPct val="0"/>
                </a:spcBef>
                <a:spcAft>
                  <a:spcPct val="0"/>
                </a:spcAft>
                <a:defRPr/>
              </a:pPr>
              <a:t>31</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algn="just"/>
            <a:endParaRPr lang="el-GR" dirty="0"/>
          </a:p>
        </p:txBody>
      </p:sp>
      <p:sp>
        <p:nvSpPr>
          <p:cNvPr id="4" name="3 - Θέση αριθμού διαφάνειας"/>
          <p:cNvSpPr>
            <a:spLocks noGrp="1"/>
          </p:cNvSpPr>
          <p:nvPr>
            <p:ph type="sldNum" sz="quarter" idx="10"/>
          </p:nvPr>
        </p:nvSpPr>
        <p:spPr/>
        <p:txBody>
          <a:bodyPr/>
          <a:lstStyle/>
          <a:p>
            <a:pPr>
              <a:defRPr/>
            </a:pPr>
            <a:fld id="{C0D232D4-74D7-44B0-9A2A-D5D6E667A857}" type="slidenum">
              <a:rPr lang="el-GR" smtClean="0"/>
              <a:pPr>
                <a:defRPr/>
              </a:pPr>
              <a:t>3</a:t>
            </a:fld>
            <a:endParaRPr lang="el-G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1 - Θέση εικόνας διαφάνειας"/>
          <p:cNvSpPr>
            <a:spLocks noGrp="1" noRot="1" noChangeAspect="1"/>
          </p:cNvSpPr>
          <p:nvPr>
            <p:ph type="sldImg"/>
          </p:nvPr>
        </p:nvSpPr>
        <p:spPr bwMode="auto">
          <a:noFill/>
          <a:ln>
            <a:solidFill>
              <a:srgbClr val="000000"/>
            </a:solidFill>
            <a:miter lim="800000"/>
            <a:headEnd/>
            <a:tailEnd/>
          </a:ln>
        </p:spPr>
      </p:sp>
      <p:sp>
        <p:nvSpPr>
          <p:cNvPr id="33794"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
        <p:nvSpPr>
          <p:cNvPr id="37891"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DE21720-0D38-46B5-97CB-BF8DA0623C39}" type="slidenum">
              <a:rPr lang="el-GR"/>
              <a:pPr fontAlgn="base">
                <a:spcBef>
                  <a:spcPct val="0"/>
                </a:spcBef>
                <a:spcAft>
                  <a:spcPct val="0"/>
                </a:spcAft>
                <a:defRPr/>
              </a:pPr>
              <a:t>32</a:t>
            </a:fld>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1 - Θέση εικόνας διαφάνειας"/>
          <p:cNvSpPr>
            <a:spLocks noGrp="1" noRot="1" noChangeAspect="1"/>
          </p:cNvSpPr>
          <p:nvPr>
            <p:ph type="sldImg"/>
          </p:nvPr>
        </p:nvSpPr>
        <p:spPr bwMode="auto">
          <a:noFill/>
          <a:ln>
            <a:solidFill>
              <a:srgbClr val="000000"/>
            </a:solidFill>
            <a:miter lim="800000"/>
            <a:headEnd/>
            <a:tailEnd/>
          </a:ln>
        </p:spPr>
      </p:sp>
      <p:sp>
        <p:nvSpPr>
          <p:cNvPr id="17410"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algn="just" eaLnBrk="1" hangingPunct="1">
              <a:spcBef>
                <a:spcPct val="0"/>
              </a:spcBef>
            </a:pPr>
            <a:endParaRPr lang="el-GR" dirty="0" smtClean="0"/>
          </a:p>
        </p:txBody>
      </p:sp>
      <p:sp>
        <p:nvSpPr>
          <p:cNvPr id="21507"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5174791-C8D0-4E32-8B0F-18A840D4DF6F}" type="slidenum">
              <a:rPr lang="el-GR"/>
              <a:pPr fontAlgn="base">
                <a:spcBef>
                  <a:spcPct val="0"/>
                </a:spcBef>
                <a:spcAft>
                  <a:spcPct val="0"/>
                </a:spcAft>
                <a:defRPr/>
              </a:pPr>
              <a:t>4</a:t>
            </a:fld>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1 - Θέση εικόνας διαφάνειας"/>
          <p:cNvSpPr>
            <a:spLocks noGrp="1" noRot="1" noChangeAspect="1"/>
          </p:cNvSpPr>
          <p:nvPr>
            <p:ph type="sldImg"/>
          </p:nvPr>
        </p:nvSpPr>
        <p:spPr bwMode="auto">
          <a:noFill/>
          <a:ln>
            <a:solidFill>
              <a:srgbClr val="000000"/>
            </a:solidFill>
            <a:miter lim="800000"/>
            <a:headEnd/>
            <a:tailEnd/>
          </a:ln>
        </p:spPr>
      </p:sp>
      <p:sp>
        <p:nvSpPr>
          <p:cNvPr id="17410"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algn="just" eaLnBrk="1" hangingPunct="1">
              <a:spcBef>
                <a:spcPct val="0"/>
              </a:spcBef>
            </a:pPr>
            <a:endParaRPr lang="el-GR" b="0" dirty="0" smtClean="0"/>
          </a:p>
        </p:txBody>
      </p:sp>
      <p:sp>
        <p:nvSpPr>
          <p:cNvPr id="21507"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5174791-C8D0-4E32-8B0F-18A840D4DF6F}" type="slidenum">
              <a:rPr lang="el-GR"/>
              <a:pPr fontAlgn="base">
                <a:spcBef>
                  <a:spcPct val="0"/>
                </a:spcBef>
                <a:spcAft>
                  <a:spcPct val="0"/>
                </a:spcAft>
                <a:defRPr/>
              </a:pPr>
              <a:t>5</a:t>
            </a:fld>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1 - Θέση εικόνας διαφάνειας"/>
          <p:cNvSpPr>
            <a:spLocks noGrp="1" noRot="1" noChangeAspect="1"/>
          </p:cNvSpPr>
          <p:nvPr>
            <p:ph type="sldImg"/>
          </p:nvPr>
        </p:nvSpPr>
        <p:spPr bwMode="auto">
          <a:noFill/>
          <a:ln>
            <a:solidFill>
              <a:srgbClr val="000000"/>
            </a:solidFill>
            <a:miter lim="800000"/>
            <a:headEnd/>
            <a:tailEnd/>
          </a:ln>
        </p:spPr>
      </p:sp>
      <p:sp>
        <p:nvSpPr>
          <p:cNvPr id="17410"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algn="just" eaLnBrk="1" hangingPunct="1">
              <a:spcBef>
                <a:spcPct val="0"/>
              </a:spcBef>
            </a:pPr>
            <a:endParaRPr lang="el-GR" b="0" dirty="0" smtClean="0"/>
          </a:p>
        </p:txBody>
      </p:sp>
      <p:sp>
        <p:nvSpPr>
          <p:cNvPr id="21507"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5174791-C8D0-4E32-8B0F-18A840D4DF6F}" type="slidenum">
              <a:rPr lang="el-GR"/>
              <a:pPr fontAlgn="base">
                <a:spcBef>
                  <a:spcPct val="0"/>
                </a:spcBef>
                <a:spcAft>
                  <a:spcPct val="0"/>
                </a:spcAft>
                <a:defRPr/>
              </a:pPr>
              <a:t>6</a:t>
            </a:fld>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1 - Θέση εικόνας διαφάνειας"/>
          <p:cNvSpPr>
            <a:spLocks noGrp="1" noRot="1" noChangeAspect="1"/>
          </p:cNvSpPr>
          <p:nvPr>
            <p:ph type="sldImg"/>
          </p:nvPr>
        </p:nvSpPr>
        <p:spPr bwMode="auto">
          <a:noFill/>
          <a:ln>
            <a:solidFill>
              <a:srgbClr val="000000"/>
            </a:solidFill>
            <a:miter lim="800000"/>
            <a:headEnd/>
            <a:tailEnd/>
          </a:ln>
        </p:spPr>
      </p:sp>
      <p:sp>
        <p:nvSpPr>
          <p:cNvPr id="21506"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
        <p:nvSpPr>
          <p:cNvPr id="25603"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EB3DB25-DA5E-4C8C-80B7-DB7C6EF4D72D}" type="slidenum">
              <a:rPr lang="el-GR"/>
              <a:pPr fontAlgn="base">
                <a:spcBef>
                  <a:spcPct val="0"/>
                </a:spcBef>
                <a:spcAft>
                  <a:spcPct val="0"/>
                </a:spcAft>
                <a:defRPr/>
              </a:pPr>
              <a:t>7</a:t>
            </a:fld>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1 - Θέση εικόνας διαφάνειας"/>
          <p:cNvSpPr>
            <a:spLocks noGrp="1" noRot="1" noChangeAspect="1"/>
          </p:cNvSpPr>
          <p:nvPr>
            <p:ph type="sldImg"/>
          </p:nvPr>
        </p:nvSpPr>
        <p:spPr bwMode="auto">
          <a:noFill/>
          <a:ln>
            <a:solidFill>
              <a:srgbClr val="000000"/>
            </a:solidFill>
            <a:miter lim="800000"/>
            <a:headEnd/>
            <a:tailEnd/>
          </a:ln>
        </p:spPr>
      </p:sp>
      <p:sp>
        <p:nvSpPr>
          <p:cNvPr id="17410"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algn="just" eaLnBrk="1" hangingPunct="1">
              <a:spcBef>
                <a:spcPct val="0"/>
              </a:spcBef>
            </a:pPr>
            <a:endParaRPr lang="el-GR" b="0" dirty="0" smtClean="0"/>
          </a:p>
        </p:txBody>
      </p:sp>
      <p:sp>
        <p:nvSpPr>
          <p:cNvPr id="21507"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5174791-C8D0-4E32-8B0F-18A840D4DF6F}" type="slidenum">
              <a:rPr lang="el-GR"/>
              <a:pPr fontAlgn="base">
                <a:spcBef>
                  <a:spcPct val="0"/>
                </a:spcBef>
                <a:spcAft>
                  <a:spcPct val="0"/>
                </a:spcAft>
                <a:defRPr/>
              </a:pPr>
              <a:t>8</a:t>
            </a:fld>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1 - Θέση εικόνας διαφάνειας"/>
          <p:cNvSpPr>
            <a:spLocks noGrp="1" noRot="1" noChangeAspect="1"/>
          </p:cNvSpPr>
          <p:nvPr>
            <p:ph type="sldImg"/>
          </p:nvPr>
        </p:nvSpPr>
        <p:spPr bwMode="auto">
          <a:noFill/>
          <a:ln>
            <a:solidFill>
              <a:srgbClr val="000000"/>
            </a:solidFill>
            <a:miter lim="800000"/>
            <a:headEnd/>
            <a:tailEnd/>
          </a:ln>
        </p:spPr>
      </p:sp>
      <p:sp>
        <p:nvSpPr>
          <p:cNvPr id="25602"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algn="just" eaLnBrk="1" hangingPunct="1">
              <a:spcBef>
                <a:spcPct val="0"/>
              </a:spcBef>
            </a:pPr>
            <a:endParaRPr lang="el-GR" dirty="0" smtClean="0"/>
          </a:p>
        </p:txBody>
      </p:sp>
      <p:sp>
        <p:nvSpPr>
          <p:cNvPr id="29699" name="3 - Θέση αριθμού διαφάνειας"/>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D5F7CC0-418D-4314-B979-DB336902D044}" type="slidenum">
              <a:rPr lang="el-GR"/>
              <a:pPr fontAlgn="base">
                <a:spcBef>
                  <a:spcPct val="0"/>
                </a:spcBef>
                <a:spcAft>
                  <a:spcPct val="0"/>
                </a:spcAft>
                <a:defRPr/>
              </a:pPr>
              <a:t>9</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lvl1pPr>
              <a:defRPr/>
            </a:lvl1pPr>
          </a:lstStyle>
          <a:p>
            <a:pPr>
              <a:defRPr/>
            </a:pPr>
            <a:fld id="{DD3A4BA7-2AF6-4615-BFBB-0DD62A4A337A}" type="datetimeFigureOut">
              <a:rPr lang="el-GR"/>
              <a:pPr>
                <a:defRPr/>
              </a:pPr>
              <a:t>20/5/2013</a:t>
            </a:fld>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C5C54906-6932-4C05-BECC-D7447A291D80}" type="slidenum">
              <a:rPr lang="el-GR"/>
              <a:pPr>
                <a:defRPr/>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fld id="{E67889C2-E0B7-4047-9814-7D7418CBB094}" type="datetimeFigureOut">
              <a:rPr lang="el-GR"/>
              <a:pPr>
                <a:defRPr/>
              </a:pPr>
              <a:t>20/5/2013</a:t>
            </a:fld>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A53B34D4-BF9A-4A5A-9B13-456BD11D34EE}" type="slidenum">
              <a:rPr lang="el-GR"/>
              <a:pPr>
                <a:defRPr/>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fld id="{834B4624-63D7-4FC2-8383-FC44BEDCCB3C}" type="datetimeFigureOut">
              <a:rPr lang="el-GR"/>
              <a:pPr>
                <a:defRPr/>
              </a:pPr>
              <a:t>20/5/2013</a:t>
            </a:fld>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FCF53647-6F5D-4112-AAD0-F9B49AA4AF46}" type="slidenum">
              <a:rPr lang="el-GR"/>
              <a:pPr>
                <a:defRPr/>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pPr>
              <a:defRPr/>
            </a:pPr>
            <a:fld id="{715B65F0-2FBC-4550-83E4-D7E4F38060E3}" type="datetimeFigureOut">
              <a:rPr lang="el-GR"/>
              <a:pPr>
                <a:defRPr/>
              </a:pPr>
              <a:t>20/5/2013</a:t>
            </a:fld>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32F8645F-273A-4FC0-A85A-5DE469102D47}" type="slidenum">
              <a:rPr lang="el-GR"/>
              <a:pPr>
                <a:defRPr/>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lvl1pPr>
              <a:defRPr/>
            </a:lvl1pPr>
          </a:lstStyle>
          <a:p>
            <a:pPr>
              <a:defRPr/>
            </a:pPr>
            <a:fld id="{B177FA72-E6DA-4CC7-A3C1-C2003E154C30}" type="datetimeFigureOut">
              <a:rPr lang="el-GR"/>
              <a:pPr>
                <a:defRPr/>
              </a:pPr>
              <a:t>20/5/2013</a:t>
            </a:fld>
            <a:endParaRPr lang="el-GR"/>
          </a:p>
        </p:txBody>
      </p:sp>
      <p:sp>
        <p:nvSpPr>
          <p:cNvPr id="5" name="4 - Θέση υποσέλιδου"/>
          <p:cNvSpPr>
            <a:spLocks noGrp="1"/>
          </p:cNvSpPr>
          <p:nvPr>
            <p:ph type="ftr" sz="quarter" idx="11"/>
          </p:nvPr>
        </p:nvSpPr>
        <p:spPr/>
        <p:txBody>
          <a:bodyPr/>
          <a:lstStyle>
            <a:lvl1pPr>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a:defRPr/>
            </a:lvl1pPr>
          </a:lstStyle>
          <a:p>
            <a:pPr>
              <a:defRPr/>
            </a:pPr>
            <a:fld id="{BAA678C2-5092-4281-A4FD-2E60AB855691}" type="slidenum">
              <a:rPr lang="el-GR"/>
              <a:pPr>
                <a:defRPr/>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3 - Θέση ημερομηνίας"/>
          <p:cNvSpPr>
            <a:spLocks noGrp="1"/>
          </p:cNvSpPr>
          <p:nvPr>
            <p:ph type="dt" sz="half" idx="10"/>
          </p:nvPr>
        </p:nvSpPr>
        <p:spPr/>
        <p:txBody>
          <a:bodyPr/>
          <a:lstStyle>
            <a:lvl1pPr>
              <a:defRPr/>
            </a:lvl1pPr>
          </a:lstStyle>
          <a:p>
            <a:pPr>
              <a:defRPr/>
            </a:pPr>
            <a:fld id="{94D2B90B-E485-4C28-90FB-592B2413501D}" type="datetimeFigureOut">
              <a:rPr lang="el-GR"/>
              <a:pPr>
                <a:defRPr/>
              </a:pPr>
              <a:t>20/5/2013</a:t>
            </a:fld>
            <a:endParaRPr lang="el-GR"/>
          </a:p>
        </p:txBody>
      </p:sp>
      <p:sp>
        <p:nvSpPr>
          <p:cNvPr id="6" name="4 - Θέση υποσέλιδου"/>
          <p:cNvSpPr>
            <a:spLocks noGrp="1"/>
          </p:cNvSpPr>
          <p:nvPr>
            <p:ph type="ftr" sz="quarter" idx="11"/>
          </p:nvPr>
        </p:nvSpPr>
        <p:spPr/>
        <p:txBody>
          <a:bodyPr/>
          <a:lstStyle>
            <a:lvl1pPr>
              <a:defRPr/>
            </a:lvl1pPr>
          </a:lstStyle>
          <a:p>
            <a:pPr>
              <a:defRPr/>
            </a:pPr>
            <a:endParaRPr lang="el-GR"/>
          </a:p>
        </p:txBody>
      </p:sp>
      <p:sp>
        <p:nvSpPr>
          <p:cNvPr id="7" name="5 - Θέση αριθμού διαφάνειας"/>
          <p:cNvSpPr>
            <a:spLocks noGrp="1"/>
          </p:cNvSpPr>
          <p:nvPr>
            <p:ph type="sldNum" sz="quarter" idx="12"/>
          </p:nvPr>
        </p:nvSpPr>
        <p:spPr/>
        <p:txBody>
          <a:bodyPr/>
          <a:lstStyle>
            <a:lvl1pPr>
              <a:defRPr/>
            </a:lvl1pPr>
          </a:lstStyle>
          <a:p>
            <a:pPr>
              <a:defRPr/>
            </a:pPr>
            <a:fld id="{ADCFC83A-DB2C-4DE4-BB27-E5ED4576B449}" type="slidenum">
              <a:rPr lang="el-GR"/>
              <a:pPr>
                <a:defRPr/>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3 - Θέση ημερομηνίας"/>
          <p:cNvSpPr>
            <a:spLocks noGrp="1"/>
          </p:cNvSpPr>
          <p:nvPr>
            <p:ph type="dt" sz="half" idx="10"/>
          </p:nvPr>
        </p:nvSpPr>
        <p:spPr/>
        <p:txBody>
          <a:bodyPr/>
          <a:lstStyle>
            <a:lvl1pPr>
              <a:defRPr/>
            </a:lvl1pPr>
          </a:lstStyle>
          <a:p>
            <a:pPr>
              <a:defRPr/>
            </a:pPr>
            <a:fld id="{C3E269CE-01BF-48C0-BA2F-14A85431A62B}" type="datetimeFigureOut">
              <a:rPr lang="el-GR"/>
              <a:pPr>
                <a:defRPr/>
              </a:pPr>
              <a:t>20/5/2013</a:t>
            </a:fld>
            <a:endParaRPr lang="el-GR"/>
          </a:p>
        </p:txBody>
      </p:sp>
      <p:sp>
        <p:nvSpPr>
          <p:cNvPr id="8" name="4 - Θέση υποσέλιδου"/>
          <p:cNvSpPr>
            <a:spLocks noGrp="1"/>
          </p:cNvSpPr>
          <p:nvPr>
            <p:ph type="ftr" sz="quarter" idx="11"/>
          </p:nvPr>
        </p:nvSpPr>
        <p:spPr/>
        <p:txBody>
          <a:bodyPr/>
          <a:lstStyle>
            <a:lvl1pPr>
              <a:defRPr/>
            </a:lvl1pPr>
          </a:lstStyle>
          <a:p>
            <a:pPr>
              <a:defRPr/>
            </a:pPr>
            <a:endParaRPr lang="el-GR"/>
          </a:p>
        </p:txBody>
      </p:sp>
      <p:sp>
        <p:nvSpPr>
          <p:cNvPr id="9" name="5 - Θέση αριθμού διαφάνειας"/>
          <p:cNvSpPr>
            <a:spLocks noGrp="1"/>
          </p:cNvSpPr>
          <p:nvPr>
            <p:ph type="sldNum" sz="quarter" idx="12"/>
          </p:nvPr>
        </p:nvSpPr>
        <p:spPr/>
        <p:txBody>
          <a:bodyPr/>
          <a:lstStyle>
            <a:lvl1pPr>
              <a:defRPr/>
            </a:lvl1pPr>
          </a:lstStyle>
          <a:p>
            <a:pPr>
              <a:defRPr/>
            </a:pPr>
            <a:fld id="{E9F7C533-6AE5-4218-9D27-CA3EC723404E}" type="slidenum">
              <a:rPr lang="el-GR"/>
              <a:pPr>
                <a:defRPr/>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3 - Θέση ημερομηνίας"/>
          <p:cNvSpPr>
            <a:spLocks noGrp="1"/>
          </p:cNvSpPr>
          <p:nvPr>
            <p:ph type="dt" sz="half" idx="10"/>
          </p:nvPr>
        </p:nvSpPr>
        <p:spPr/>
        <p:txBody>
          <a:bodyPr/>
          <a:lstStyle>
            <a:lvl1pPr>
              <a:defRPr/>
            </a:lvl1pPr>
          </a:lstStyle>
          <a:p>
            <a:pPr>
              <a:defRPr/>
            </a:pPr>
            <a:fld id="{9581C345-06F0-4150-8D93-1A3D3CBBDEA6}" type="datetimeFigureOut">
              <a:rPr lang="el-GR"/>
              <a:pPr>
                <a:defRPr/>
              </a:pPr>
              <a:t>20/5/2013</a:t>
            </a:fld>
            <a:endParaRPr lang="el-GR"/>
          </a:p>
        </p:txBody>
      </p:sp>
      <p:sp>
        <p:nvSpPr>
          <p:cNvPr id="4" name="4 - Θέση υποσέλιδου"/>
          <p:cNvSpPr>
            <a:spLocks noGrp="1"/>
          </p:cNvSpPr>
          <p:nvPr>
            <p:ph type="ftr" sz="quarter" idx="11"/>
          </p:nvPr>
        </p:nvSpPr>
        <p:spPr/>
        <p:txBody>
          <a:bodyPr/>
          <a:lstStyle>
            <a:lvl1pPr>
              <a:defRPr/>
            </a:lvl1pPr>
          </a:lstStyle>
          <a:p>
            <a:pPr>
              <a:defRPr/>
            </a:pPr>
            <a:endParaRPr lang="el-GR"/>
          </a:p>
        </p:txBody>
      </p:sp>
      <p:sp>
        <p:nvSpPr>
          <p:cNvPr id="5" name="5 - Θέση αριθμού διαφάνειας"/>
          <p:cNvSpPr>
            <a:spLocks noGrp="1"/>
          </p:cNvSpPr>
          <p:nvPr>
            <p:ph type="sldNum" sz="quarter" idx="12"/>
          </p:nvPr>
        </p:nvSpPr>
        <p:spPr/>
        <p:txBody>
          <a:bodyPr/>
          <a:lstStyle>
            <a:lvl1pPr>
              <a:defRPr/>
            </a:lvl1pPr>
          </a:lstStyle>
          <a:p>
            <a:pPr>
              <a:defRPr/>
            </a:pPr>
            <a:fld id="{DB107129-A13B-442A-BB06-06CB6FC92B82}" type="slidenum">
              <a:rPr lang="el-GR"/>
              <a:pPr>
                <a:defRPr/>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3 - Θέση ημερομηνίας"/>
          <p:cNvSpPr>
            <a:spLocks noGrp="1"/>
          </p:cNvSpPr>
          <p:nvPr>
            <p:ph type="dt" sz="half" idx="10"/>
          </p:nvPr>
        </p:nvSpPr>
        <p:spPr/>
        <p:txBody>
          <a:bodyPr/>
          <a:lstStyle>
            <a:lvl1pPr>
              <a:defRPr/>
            </a:lvl1pPr>
          </a:lstStyle>
          <a:p>
            <a:pPr>
              <a:defRPr/>
            </a:pPr>
            <a:fld id="{48D60B1A-6472-49FC-AD92-C9B9DDB61252}" type="datetimeFigureOut">
              <a:rPr lang="el-GR"/>
              <a:pPr>
                <a:defRPr/>
              </a:pPr>
              <a:t>20/5/2013</a:t>
            </a:fld>
            <a:endParaRPr lang="el-GR"/>
          </a:p>
        </p:txBody>
      </p:sp>
      <p:sp>
        <p:nvSpPr>
          <p:cNvPr id="3" name="4 - Θέση υποσέλιδου"/>
          <p:cNvSpPr>
            <a:spLocks noGrp="1"/>
          </p:cNvSpPr>
          <p:nvPr>
            <p:ph type="ftr" sz="quarter" idx="11"/>
          </p:nvPr>
        </p:nvSpPr>
        <p:spPr/>
        <p:txBody>
          <a:bodyPr/>
          <a:lstStyle>
            <a:lvl1pPr>
              <a:defRPr/>
            </a:lvl1pPr>
          </a:lstStyle>
          <a:p>
            <a:pPr>
              <a:defRPr/>
            </a:pPr>
            <a:endParaRPr lang="el-GR"/>
          </a:p>
        </p:txBody>
      </p:sp>
      <p:sp>
        <p:nvSpPr>
          <p:cNvPr id="4" name="5 - Θέση αριθμού διαφάνειας"/>
          <p:cNvSpPr>
            <a:spLocks noGrp="1"/>
          </p:cNvSpPr>
          <p:nvPr>
            <p:ph type="sldNum" sz="quarter" idx="12"/>
          </p:nvPr>
        </p:nvSpPr>
        <p:spPr/>
        <p:txBody>
          <a:bodyPr/>
          <a:lstStyle>
            <a:lvl1pPr>
              <a:defRPr/>
            </a:lvl1pPr>
          </a:lstStyle>
          <a:p>
            <a:pPr>
              <a:defRPr/>
            </a:pPr>
            <a:fld id="{4D97C9BF-D1F2-4736-9BB9-A9A1FAC481F0}" type="slidenum">
              <a:rPr lang="el-GR"/>
              <a:pPr>
                <a:defRPr/>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3 - Θέση ημερομηνίας"/>
          <p:cNvSpPr>
            <a:spLocks noGrp="1"/>
          </p:cNvSpPr>
          <p:nvPr>
            <p:ph type="dt" sz="half" idx="10"/>
          </p:nvPr>
        </p:nvSpPr>
        <p:spPr/>
        <p:txBody>
          <a:bodyPr/>
          <a:lstStyle>
            <a:lvl1pPr>
              <a:defRPr/>
            </a:lvl1pPr>
          </a:lstStyle>
          <a:p>
            <a:pPr>
              <a:defRPr/>
            </a:pPr>
            <a:fld id="{D94E486F-42C0-4536-AF4E-A232AF14D28D}" type="datetimeFigureOut">
              <a:rPr lang="el-GR"/>
              <a:pPr>
                <a:defRPr/>
              </a:pPr>
              <a:t>20/5/2013</a:t>
            </a:fld>
            <a:endParaRPr lang="el-GR"/>
          </a:p>
        </p:txBody>
      </p:sp>
      <p:sp>
        <p:nvSpPr>
          <p:cNvPr id="6" name="4 - Θέση υποσέλιδου"/>
          <p:cNvSpPr>
            <a:spLocks noGrp="1"/>
          </p:cNvSpPr>
          <p:nvPr>
            <p:ph type="ftr" sz="quarter" idx="11"/>
          </p:nvPr>
        </p:nvSpPr>
        <p:spPr/>
        <p:txBody>
          <a:bodyPr/>
          <a:lstStyle>
            <a:lvl1pPr>
              <a:defRPr/>
            </a:lvl1pPr>
          </a:lstStyle>
          <a:p>
            <a:pPr>
              <a:defRPr/>
            </a:pPr>
            <a:endParaRPr lang="el-GR"/>
          </a:p>
        </p:txBody>
      </p:sp>
      <p:sp>
        <p:nvSpPr>
          <p:cNvPr id="7" name="5 - Θέση αριθμού διαφάνειας"/>
          <p:cNvSpPr>
            <a:spLocks noGrp="1"/>
          </p:cNvSpPr>
          <p:nvPr>
            <p:ph type="sldNum" sz="quarter" idx="12"/>
          </p:nvPr>
        </p:nvSpPr>
        <p:spPr/>
        <p:txBody>
          <a:bodyPr/>
          <a:lstStyle>
            <a:lvl1pPr>
              <a:defRPr/>
            </a:lvl1pPr>
          </a:lstStyle>
          <a:p>
            <a:pPr>
              <a:defRPr/>
            </a:pPr>
            <a:fld id="{296DC7F5-23E9-472C-BF22-2B6B22ABE114}" type="slidenum">
              <a:rPr lang="el-GR"/>
              <a:pPr>
                <a:defRPr/>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3 - Θέση ημερομηνίας"/>
          <p:cNvSpPr>
            <a:spLocks noGrp="1"/>
          </p:cNvSpPr>
          <p:nvPr>
            <p:ph type="dt" sz="half" idx="10"/>
          </p:nvPr>
        </p:nvSpPr>
        <p:spPr/>
        <p:txBody>
          <a:bodyPr/>
          <a:lstStyle>
            <a:lvl1pPr>
              <a:defRPr/>
            </a:lvl1pPr>
          </a:lstStyle>
          <a:p>
            <a:pPr>
              <a:defRPr/>
            </a:pPr>
            <a:fld id="{600CE81B-D5F8-4063-B869-5340AC915232}" type="datetimeFigureOut">
              <a:rPr lang="el-GR"/>
              <a:pPr>
                <a:defRPr/>
              </a:pPr>
              <a:t>20/5/2013</a:t>
            </a:fld>
            <a:endParaRPr lang="el-GR"/>
          </a:p>
        </p:txBody>
      </p:sp>
      <p:sp>
        <p:nvSpPr>
          <p:cNvPr id="6" name="4 - Θέση υποσέλιδου"/>
          <p:cNvSpPr>
            <a:spLocks noGrp="1"/>
          </p:cNvSpPr>
          <p:nvPr>
            <p:ph type="ftr" sz="quarter" idx="11"/>
          </p:nvPr>
        </p:nvSpPr>
        <p:spPr/>
        <p:txBody>
          <a:bodyPr/>
          <a:lstStyle>
            <a:lvl1pPr>
              <a:defRPr/>
            </a:lvl1pPr>
          </a:lstStyle>
          <a:p>
            <a:pPr>
              <a:defRPr/>
            </a:pPr>
            <a:endParaRPr lang="el-GR"/>
          </a:p>
        </p:txBody>
      </p:sp>
      <p:sp>
        <p:nvSpPr>
          <p:cNvPr id="7" name="5 - Θέση αριθμού διαφάνειας"/>
          <p:cNvSpPr>
            <a:spLocks noGrp="1"/>
          </p:cNvSpPr>
          <p:nvPr>
            <p:ph type="sldNum" sz="quarter" idx="12"/>
          </p:nvPr>
        </p:nvSpPr>
        <p:spPr/>
        <p:txBody>
          <a:bodyPr/>
          <a:lstStyle>
            <a:lvl1pPr>
              <a:defRPr/>
            </a:lvl1pPr>
          </a:lstStyle>
          <a:p>
            <a:pPr>
              <a:defRPr/>
            </a:pPr>
            <a:fld id="{2F53DFDE-F8C1-433F-B4D9-077701CC7FE3}" type="slidenum">
              <a:rPr lang="el-GR"/>
              <a:pPr>
                <a:defRPr/>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FEFD1"/>
            </a:gs>
            <a:gs pos="64999">
              <a:srgbClr val="F0EBD5"/>
            </a:gs>
            <a:gs pos="100000">
              <a:srgbClr val="D1C39F"/>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1026" name="1 - Θέση τίτλου"/>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smtClean="0"/>
              <a:t>Kλικ για επεξεργασία του τίτλου</a:t>
            </a:r>
          </a:p>
        </p:txBody>
      </p:sp>
      <p:sp>
        <p:nvSpPr>
          <p:cNvPr id="1027" name="2 - Θέση κειμένου"/>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97276F2E-5684-4070-855D-8E96994B053E}" type="datetimeFigureOut">
              <a:rPr lang="el-GR"/>
              <a:pPr>
                <a:defRPr/>
              </a:pPr>
              <a:t>20/5/2013</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4DD86DC4-EC7F-49D6-BB5E-7B68ACC21147}" type="slidenum">
              <a:rPr lang="el-GR"/>
              <a:pPr>
                <a:defRPr/>
              </a:pPr>
              <a:t>‹#›</a:t>
            </a:fld>
            <a:endParaRPr lang="el-GR"/>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16.jpeg"/><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4.xml"/><Relationship Id="rId5" Type="http://schemas.openxmlformats.org/officeDocument/2006/relationships/image" Target="../media/image21.jpeg"/><Relationship Id="rId4" Type="http://schemas.openxmlformats.org/officeDocument/2006/relationships/image" Target="../media/image20.jpeg"/></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24.jpeg"/></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26.jpeg"/></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30.jpeg"/></Relationships>
</file>

<file path=ppt/slides/_rels/slide3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2.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hyperlink" Target="http://www.youtube.com/watch?v=Sz4pVPRjWYs" TargetMode="External"/><Relationship Id="rId7"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8.png"/><Relationship Id="rId5" Type="http://schemas.openxmlformats.org/officeDocument/2006/relationships/hyperlink" Target="http://www.youtube.com/watch?v=LAm1TbddWQ4" TargetMode="External"/><Relationship Id="rId4" Type="http://schemas.openxmlformats.org/officeDocument/2006/relationships/hyperlink" Target="http://www.youtube.com/watch?v=umvidnKqms4"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13 - Εικόνα" descr="logoLeft1.jpg"/>
          <p:cNvPicPr>
            <a:picLocks noChangeAspect="1"/>
          </p:cNvPicPr>
          <p:nvPr/>
        </p:nvPicPr>
        <p:blipFill>
          <a:blip r:embed="rId3"/>
          <a:srcRect/>
          <a:stretch>
            <a:fillRect/>
          </a:stretch>
        </p:blipFill>
        <p:spPr bwMode="auto">
          <a:xfrm>
            <a:off x="360363" y="222236"/>
            <a:ext cx="8472487" cy="1206500"/>
          </a:xfrm>
          <a:prstGeom prst="rect">
            <a:avLst/>
          </a:prstGeom>
          <a:gradFill flip="none" rotWithShape="1">
            <a:gsLst>
              <a:gs pos="0">
                <a:srgbClr val="FBEAC7"/>
              </a:gs>
              <a:gs pos="17999">
                <a:srgbClr val="FEE7F2"/>
              </a:gs>
              <a:gs pos="36000">
                <a:srgbClr val="FAC77D"/>
              </a:gs>
              <a:gs pos="61000">
                <a:srgbClr val="FBA97D"/>
              </a:gs>
              <a:gs pos="82001">
                <a:srgbClr val="FBD49C"/>
              </a:gs>
              <a:gs pos="100000">
                <a:srgbClr val="FEE7F2"/>
              </a:gs>
            </a:gsLst>
            <a:lin ang="5400000" scaled="0"/>
            <a:tileRect r="-100000" b="-100000"/>
          </a:gradFill>
          <a:ln w="9525">
            <a:noFill/>
            <a:miter lim="800000"/>
            <a:headEnd/>
            <a:tailEnd/>
          </a:ln>
        </p:spPr>
      </p:pic>
      <p:sp>
        <p:nvSpPr>
          <p:cNvPr id="14338" name="5 - Τίτλος"/>
          <p:cNvSpPr>
            <a:spLocks noGrp="1"/>
          </p:cNvSpPr>
          <p:nvPr>
            <p:ph type="ctrTitle"/>
          </p:nvPr>
        </p:nvSpPr>
        <p:spPr>
          <a:xfrm>
            <a:off x="685800" y="142852"/>
            <a:ext cx="7772400" cy="1357322"/>
          </a:xfrm>
        </p:spPr>
        <p:txBody>
          <a:bodyPr/>
          <a:lstStyle/>
          <a:p>
            <a:pPr eaLnBrk="1" hangingPunct="1">
              <a:lnSpc>
                <a:spcPct val="150000"/>
              </a:lnSpc>
            </a:pPr>
            <a:r>
              <a:rPr lang="el-GR" sz="2400" b="1" dirty="0" smtClean="0">
                <a:solidFill>
                  <a:schemeClr val="accent2">
                    <a:lumMod val="50000"/>
                  </a:schemeClr>
                </a:solidFill>
              </a:rPr>
              <a:t>Πανεπιστήμιο Ιωαννίνων-Σχολή Επιστημών Αγωγής</a:t>
            </a:r>
            <a:br>
              <a:rPr lang="el-GR" sz="2400" b="1" dirty="0" smtClean="0">
                <a:solidFill>
                  <a:schemeClr val="accent2">
                    <a:lumMod val="50000"/>
                  </a:schemeClr>
                </a:solidFill>
              </a:rPr>
            </a:br>
            <a:r>
              <a:rPr lang="el-GR" sz="2400" b="1" dirty="0" smtClean="0">
                <a:solidFill>
                  <a:schemeClr val="accent2">
                    <a:lumMod val="50000"/>
                  </a:schemeClr>
                </a:solidFill>
              </a:rPr>
              <a:t>Παιδαγωγικό Τμήμα Νηπιαγωγών</a:t>
            </a:r>
          </a:p>
        </p:txBody>
      </p:sp>
      <p:sp>
        <p:nvSpPr>
          <p:cNvPr id="7" name="6 - Υπότιτλος"/>
          <p:cNvSpPr>
            <a:spLocks noGrp="1"/>
          </p:cNvSpPr>
          <p:nvPr>
            <p:ph type="subTitle" idx="1"/>
          </p:nvPr>
        </p:nvSpPr>
        <p:spPr>
          <a:xfrm>
            <a:off x="428596" y="2643182"/>
            <a:ext cx="8286807" cy="3571900"/>
          </a:xfrm>
        </p:spPr>
        <p:txBody>
          <a:bodyPr rtlCol="0">
            <a:noAutofit/>
          </a:bodyPr>
          <a:lstStyle/>
          <a:p>
            <a:pPr eaLnBrk="1" fontAlgn="auto" hangingPunct="1">
              <a:spcAft>
                <a:spcPts val="0"/>
              </a:spcAft>
              <a:buFont typeface="Arial" pitchFamily="34" charset="0"/>
              <a:buNone/>
              <a:defRPr/>
            </a:pPr>
            <a:r>
              <a:rPr lang="el-GR" sz="1600" dirty="0">
                <a:solidFill>
                  <a:schemeClr val="tx1"/>
                </a:solidFill>
              </a:rPr>
              <a:t>Μάθημα: Διδασκαλία – Εφαρμογές ΙΙ</a:t>
            </a:r>
          </a:p>
          <a:p>
            <a:pPr eaLnBrk="1" fontAlgn="auto" hangingPunct="1">
              <a:spcAft>
                <a:spcPts val="0"/>
              </a:spcAft>
              <a:buFont typeface="Arial" pitchFamily="34" charset="0"/>
              <a:buNone/>
              <a:defRPr/>
            </a:pPr>
            <a:r>
              <a:rPr lang="el-GR" sz="1600" dirty="0">
                <a:solidFill>
                  <a:schemeClr val="tx1"/>
                </a:solidFill>
              </a:rPr>
              <a:t>Διδάσκουσα: κα. Σακελλαρίου Μαρία</a:t>
            </a:r>
            <a:endParaRPr lang="en-US" sz="1600" dirty="0">
              <a:solidFill>
                <a:schemeClr val="tx1"/>
              </a:solidFill>
            </a:endParaRPr>
          </a:p>
          <a:p>
            <a:pPr algn="l" eaLnBrk="1" fontAlgn="auto" hangingPunct="1">
              <a:spcAft>
                <a:spcPts val="0"/>
              </a:spcAft>
              <a:buFont typeface="Arial" pitchFamily="34" charset="0"/>
              <a:buNone/>
              <a:defRPr/>
            </a:pPr>
            <a:endParaRPr lang="el-GR" sz="1600" dirty="0" smtClean="0">
              <a:solidFill>
                <a:schemeClr val="tx1"/>
              </a:solidFill>
            </a:endParaRPr>
          </a:p>
          <a:p>
            <a:pPr eaLnBrk="1" fontAlgn="auto" hangingPunct="1">
              <a:spcAft>
                <a:spcPts val="0"/>
              </a:spcAft>
              <a:buFont typeface="Arial" pitchFamily="34" charset="0"/>
              <a:buNone/>
              <a:defRPr/>
            </a:pPr>
            <a:r>
              <a:rPr lang="el-GR" sz="1600" dirty="0" smtClean="0">
                <a:solidFill>
                  <a:schemeClr val="tx1"/>
                </a:solidFill>
              </a:rPr>
              <a:t>Ομάδα  Φοιτητών: </a:t>
            </a:r>
            <a:endParaRPr lang="en-US" sz="1600" dirty="0">
              <a:solidFill>
                <a:schemeClr val="tx1"/>
              </a:solidFill>
            </a:endParaRPr>
          </a:p>
          <a:p>
            <a:pPr algn="l" defTabSz="1169988" eaLnBrk="1" fontAlgn="auto" hangingPunct="1">
              <a:spcAft>
                <a:spcPts val="0"/>
              </a:spcAft>
              <a:buFont typeface="Arial" pitchFamily="34" charset="0"/>
              <a:buNone/>
              <a:defRPr/>
            </a:pPr>
            <a:r>
              <a:rPr lang="en-US" sz="1800" b="1" dirty="0" smtClean="0">
                <a:solidFill>
                  <a:schemeClr val="tx1"/>
                </a:solidFill>
              </a:rPr>
              <a:t>		</a:t>
            </a:r>
            <a:r>
              <a:rPr lang="el-GR" sz="1900" b="1" dirty="0" smtClean="0">
                <a:solidFill>
                  <a:schemeClr val="tx1"/>
                </a:solidFill>
              </a:rPr>
              <a:t>Τάχιας Ι. Φρίξος </a:t>
            </a:r>
            <a:r>
              <a:rPr lang="en-US" sz="1900" b="1" dirty="0" smtClean="0">
                <a:solidFill>
                  <a:schemeClr val="tx1"/>
                </a:solidFill>
              </a:rPr>
              <a:t>	</a:t>
            </a:r>
            <a:r>
              <a:rPr lang="el-GR" sz="1900" b="1" dirty="0" smtClean="0">
                <a:solidFill>
                  <a:schemeClr val="tx1"/>
                </a:solidFill>
              </a:rPr>
              <a:t> Α.Μ</a:t>
            </a:r>
            <a:r>
              <a:rPr lang="el-GR" sz="1900" b="1" dirty="0">
                <a:solidFill>
                  <a:schemeClr val="tx1"/>
                </a:solidFill>
              </a:rPr>
              <a:t>: </a:t>
            </a:r>
            <a:r>
              <a:rPr lang="el-GR" sz="1900" b="1" dirty="0" smtClean="0">
                <a:solidFill>
                  <a:schemeClr val="tx1"/>
                </a:solidFill>
              </a:rPr>
              <a:t>4768</a:t>
            </a:r>
            <a:endParaRPr lang="el-GR" sz="1900" b="1" dirty="0">
              <a:solidFill>
                <a:schemeClr val="tx1"/>
              </a:solidFill>
            </a:endParaRPr>
          </a:p>
          <a:p>
            <a:pPr algn="l" defTabSz="1169988" eaLnBrk="1" fontAlgn="auto" hangingPunct="1">
              <a:spcAft>
                <a:spcPts val="0"/>
              </a:spcAft>
              <a:buFont typeface="Arial" pitchFamily="34" charset="0"/>
              <a:buNone/>
              <a:tabLst>
                <a:tab pos="1798638" algn="l"/>
                <a:tab pos="1889125" algn="l"/>
                <a:tab pos="2159000" algn="l"/>
              </a:tabLst>
              <a:defRPr/>
            </a:pPr>
            <a:r>
              <a:rPr lang="en-US" sz="1900" b="1" dirty="0" smtClean="0">
                <a:solidFill>
                  <a:schemeClr val="tx1"/>
                </a:solidFill>
              </a:rPr>
              <a:t>				</a:t>
            </a:r>
            <a:r>
              <a:rPr lang="el-GR" sz="1900" b="1" dirty="0" smtClean="0">
                <a:solidFill>
                  <a:schemeClr val="tx1"/>
                </a:solidFill>
              </a:rPr>
              <a:t>Μωυσιάδου Ελισάβετ  </a:t>
            </a:r>
            <a:r>
              <a:rPr lang="en-US" sz="1900" b="1" dirty="0" smtClean="0">
                <a:solidFill>
                  <a:schemeClr val="tx1"/>
                </a:solidFill>
              </a:rPr>
              <a:t>	</a:t>
            </a:r>
            <a:r>
              <a:rPr lang="el-GR" sz="1900" b="1" dirty="0" smtClean="0">
                <a:solidFill>
                  <a:schemeClr val="tx1"/>
                </a:solidFill>
              </a:rPr>
              <a:t> Α.Μ</a:t>
            </a:r>
            <a:r>
              <a:rPr lang="el-GR" sz="1900" b="1" dirty="0">
                <a:solidFill>
                  <a:schemeClr val="tx1"/>
                </a:solidFill>
              </a:rPr>
              <a:t>: </a:t>
            </a:r>
            <a:r>
              <a:rPr lang="el-GR" sz="1900" b="1" dirty="0" smtClean="0">
                <a:solidFill>
                  <a:schemeClr val="tx1"/>
                </a:solidFill>
              </a:rPr>
              <a:t>4659</a:t>
            </a:r>
            <a:endParaRPr lang="en-US" sz="1900" b="1" dirty="0">
              <a:solidFill>
                <a:schemeClr val="tx1"/>
              </a:solidFill>
            </a:endParaRPr>
          </a:p>
          <a:p>
            <a:pPr algn="l" eaLnBrk="1" fontAlgn="auto" hangingPunct="1">
              <a:spcAft>
                <a:spcPts val="0"/>
              </a:spcAft>
              <a:buFont typeface="Arial" pitchFamily="34" charset="0"/>
              <a:buNone/>
              <a:defRPr/>
            </a:pPr>
            <a:endParaRPr lang="el-GR" sz="1600" dirty="0">
              <a:solidFill>
                <a:schemeClr val="tx1"/>
              </a:solidFill>
            </a:endParaRPr>
          </a:p>
          <a:p>
            <a:pPr eaLnBrk="1" fontAlgn="auto" hangingPunct="1">
              <a:spcAft>
                <a:spcPts val="0"/>
              </a:spcAft>
              <a:buFont typeface="Arial" pitchFamily="34" charset="0"/>
              <a:buNone/>
              <a:defRPr/>
            </a:pPr>
            <a:r>
              <a:rPr lang="el-GR" sz="1600" dirty="0">
                <a:solidFill>
                  <a:schemeClr val="tx1"/>
                </a:solidFill>
              </a:rPr>
              <a:t>Εξάμηνο: </a:t>
            </a:r>
            <a:r>
              <a:rPr lang="en-US" sz="1600" dirty="0" smtClean="0">
                <a:solidFill>
                  <a:schemeClr val="tx1"/>
                </a:solidFill>
              </a:rPr>
              <a:t>H’</a:t>
            </a:r>
            <a:endParaRPr lang="el-GR" sz="1400" dirty="0">
              <a:solidFill>
                <a:schemeClr val="tx1"/>
              </a:solidFill>
            </a:endParaRPr>
          </a:p>
          <a:p>
            <a:pPr eaLnBrk="1" fontAlgn="auto" hangingPunct="1">
              <a:spcAft>
                <a:spcPts val="0"/>
              </a:spcAft>
              <a:buFont typeface="Arial" pitchFamily="34" charset="0"/>
              <a:buNone/>
              <a:defRPr/>
            </a:pPr>
            <a:endParaRPr lang="el-GR" sz="1400" dirty="0"/>
          </a:p>
          <a:p>
            <a:pPr eaLnBrk="1" fontAlgn="auto" hangingPunct="1">
              <a:spcAft>
                <a:spcPts val="0"/>
              </a:spcAft>
              <a:buFont typeface="Arial" pitchFamily="34" charset="0"/>
              <a:buNone/>
              <a:defRPr/>
            </a:pPr>
            <a:r>
              <a:rPr lang="el-GR" sz="1600" dirty="0" smtClean="0">
                <a:solidFill>
                  <a:schemeClr val="tx1"/>
                </a:solidFill>
              </a:rPr>
              <a:t>   Νηπιαγωγείο</a:t>
            </a:r>
            <a:r>
              <a:rPr lang="el-GR" sz="1600" dirty="0">
                <a:solidFill>
                  <a:schemeClr val="tx1"/>
                </a:solidFill>
              </a:rPr>
              <a:t>: </a:t>
            </a:r>
            <a:r>
              <a:rPr lang="el-GR" sz="1600" dirty="0" smtClean="0">
                <a:solidFill>
                  <a:schemeClr val="tx1"/>
                </a:solidFill>
              </a:rPr>
              <a:t>2ο  Νηπιαγωγείο Ανατολής</a:t>
            </a:r>
            <a:endParaRPr lang="el-GR" sz="1600" dirty="0">
              <a:solidFill>
                <a:schemeClr val="tx1"/>
              </a:solidFill>
            </a:endParaRPr>
          </a:p>
          <a:p>
            <a:pPr eaLnBrk="1" fontAlgn="auto" hangingPunct="1">
              <a:spcAft>
                <a:spcPts val="0"/>
              </a:spcAft>
              <a:buFont typeface="Arial" pitchFamily="34" charset="0"/>
              <a:buNone/>
              <a:defRPr/>
            </a:pPr>
            <a:r>
              <a:rPr lang="el-GR" sz="1600" dirty="0" smtClean="0">
                <a:solidFill>
                  <a:schemeClr val="tx1"/>
                </a:solidFill>
              </a:rPr>
              <a:t>   Νηπιαγωγός: Φωτεινή </a:t>
            </a:r>
            <a:r>
              <a:rPr lang="el-GR" sz="1600" dirty="0" err="1" smtClean="0">
                <a:solidFill>
                  <a:schemeClr val="tx1"/>
                </a:solidFill>
              </a:rPr>
              <a:t>Βλάχου</a:t>
            </a:r>
            <a:endParaRPr lang="el-GR" sz="1600" dirty="0" smtClean="0">
              <a:solidFill>
                <a:schemeClr val="tx1"/>
              </a:solidFill>
            </a:endParaRPr>
          </a:p>
          <a:p>
            <a:pPr eaLnBrk="1" fontAlgn="auto" hangingPunct="1">
              <a:spcAft>
                <a:spcPts val="0"/>
              </a:spcAft>
              <a:buFont typeface="Arial" pitchFamily="34" charset="0"/>
              <a:buNone/>
              <a:defRPr/>
            </a:pPr>
            <a:r>
              <a:rPr lang="el-GR" sz="1600" dirty="0" smtClean="0">
                <a:solidFill>
                  <a:schemeClr val="tx1"/>
                </a:solidFill>
              </a:rPr>
              <a:t>    Μαθητές: 16 </a:t>
            </a:r>
            <a:endParaRPr lang="el-GR" sz="1600" dirty="0">
              <a:solidFill>
                <a:schemeClr val="tx1"/>
              </a:solidFill>
            </a:endParaRPr>
          </a:p>
        </p:txBody>
      </p:sp>
      <p:sp>
        <p:nvSpPr>
          <p:cNvPr id="13" name="6 - Υπότιτλος"/>
          <p:cNvSpPr txBox="1">
            <a:spLocks/>
          </p:cNvSpPr>
          <p:nvPr/>
        </p:nvSpPr>
        <p:spPr>
          <a:xfrm>
            <a:off x="1000100" y="1643050"/>
            <a:ext cx="7072362" cy="1000121"/>
          </a:xfrm>
          <a:prstGeom prst="rect">
            <a:avLst/>
          </a:prstGeom>
        </p:spPr>
        <p:txBody>
          <a:bodyPr>
            <a:normAutofit fontScale="85000" lnSpcReduction="10000"/>
          </a:bodyPr>
          <a:lstStyle/>
          <a:p>
            <a:pPr algn="ctr" fontAlgn="auto">
              <a:spcBef>
                <a:spcPct val="20000"/>
              </a:spcBef>
              <a:spcAft>
                <a:spcPts val="0"/>
              </a:spcAft>
              <a:buFont typeface="Arial" pitchFamily="34" charset="0"/>
              <a:buNone/>
              <a:defRPr/>
            </a:pPr>
            <a:r>
              <a:rPr lang="el-GR" sz="2800" b="1" dirty="0">
                <a:solidFill>
                  <a:schemeClr val="accent2">
                    <a:lumMod val="75000"/>
                  </a:schemeClr>
                </a:solidFill>
                <a:latin typeface="+mn-lt"/>
              </a:rPr>
              <a:t>Πρακτική Άσκηση</a:t>
            </a:r>
          </a:p>
          <a:p>
            <a:pPr fontAlgn="auto">
              <a:spcBef>
                <a:spcPct val="20000"/>
              </a:spcBef>
              <a:spcAft>
                <a:spcPts val="0"/>
              </a:spcAft>
              <a:buFont typeface="Arial" pitchFamily="34" charset="0"/>
              <a:buNone/>
              <a:defRPr/>
            </a:pPr>
            <a:r>
              <a:rPr lang="el-GR" sz="2800" b="1" dirty="0">
                <a:solidFill>
                  <a:schemeClr val="accent2">
                    <a:lumMod val="75000"/>
                  </a:schemeClr>
                </a:solidFill>
                <a:latin typeface="+mn-lt"/>
              </a:rPr>
              <a:t>ΘΕΜΑ</a:t>
            </a:r>
            <a:r>
              <a:rPr lang="el-GR" sz="2800" b="1" dirty="0" smtClean="0">
                <a:solidFill>
                  <a:schemeClr val="accent2">
                    <a:lumMod val="75000"/>
                  </a:schemeClr>
                </a:solidFill>
                <a:latin typeface="+mn-lt"/>
              </a:rPr>
              <a:t>:</a:t>
            </a:r>
            <a:r>
              <a:rPr lang="en-US" sz="2800" b="1" dirty="0" smtClean="0">
                <a:solidFill>
                  <a:schemeClr val="accent2">
                    <a:lumMod val="75000"/>
                  </a:schemeClr>
                </a:solidFill>
                <a:latin typeface="+mn-lt"/>
              </a:rPr>
              <a:t> </a:t>
            </a:r>
            <a:r>
              <a:rPr lang="el-GR" sz="2800" b="1" dirty="0" smtClean="0">
                <a:solidFill>
                  <a:schemeClr val="accent2">
                    <a:lumMod val="75000"/>
                  </a:schemeClr>
                </a:solidFill>
                <a:latin typeface="+mn-lt"/>
              </a:rPr>
              <a:t>«Οδηγοί και πεζοί προχωρούμε όλοι μαζί»</a:t>
            </a:r>
            <a:endParaRPr lang="el-GR" sz="2800" b="1" dirty="0">
              <a:solidFill>
                <a:schemeClr val="accent2">
                  <a:lumMod val="75000"/>
                </a:schemeClr>
              </a:solidFill>
              <a:latin typeface="+mn-l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14 - Θέση περιεχομένου"/>
          <p:cNvGraphicFramePr>
            <a:graphicFrameLocks noGrp="1"/>
          </p:cNvGraphicFramePr>
          <p:nvPr>
            <p:ph sz="half" idx="2"/>
          </p:nvPr>
        </p:nvGraphicFramePr>
        <p:xfrm>
          <a:off x="357188" y="142852"/>
          <a:ext cx="8501062" cy="6477953"/>
        </p:xfrm>
        <a:graphic>
          <a:graphicData uri="http://schemas.openxmlformats.org/drawingml/2006/table">
            <a:tbl>
              <a:tblPr/>
              <a:tblGrid>
                <a:gridCol w="4251325"/>
                <a:gridCol w="4249737"/>
              </a:tblGrid>
              <a:tr h="557213">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dirty="0" smtClean="0">
                          <a:ln>
                            <a:noFill/>
                          </a:ln>
                          <a:solidFill>
                            <a:schemeClr val="bg1"/>
                          </a:solidFill>
                          <a:effectLst/>
                          <a:latin typeface="Calibri" pitchFamily="34" charset="0"/>
                        </a:rPr>
                        <a:t>Εννοιολογώντας</a:t>
                      </a:r>
                      <a:endParaRPr kumimoji="0" lang="el-GR" sz="2000" b="1" i="0" u="none" strike="noStrike" cap="none" normalizeH="0" baseline="0" dirty="0" smtClean="0">
                        <a:ln>
                          <a:noFill/>
                        </a:ln>
                        <a:solidFill>
                          <a:schemeClr val="bg1"/>
                        </a:solidFill>
                        <a:effectLst/>
                        <a:latin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18163D">
                        <a:alpha val="79999"/>
                      </a:srgbClr>
                    </a:solidFill>
                  </a:tcPr>
                </a:tc>
                <a:tc hMerge="1">
                  <a:txBody>
                    <a:bodyPr/>
                    <a:lstStyle/>
                    <a:p>
                      <a:endParaRPr lang="el-GR"/>
                    </a:p>
                  </a:txBody>
                  <a:tcPr/>
                </a:tc>
              </a:tr>
              <a:tr h="54673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rgbClr val="000000"/>
                          </a:solidFill>
                          <a:effectLst/>
                          <a:latin typeface="Calibri" pitchFamily="34" charset="0"/>
                        </a:rPr>
                        <a:t>Στόχοι:</a:t>
                      </a: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2000" b="0" i="0" u="none" strike="noStrike" cap="none" normalizeH="0" baseline="0" dirty="0" smtClean="0">
                          <a:ln>
                            <a:noFill/>
                          </a:ln>
                          <a:solidFill>
                            <a:srgbClr val="000000"/>
                          </a:solidFill>
                          <a:effectLst/>
                          <a:latin typeface="Calibri" pitchFamily="34" charset="0"/>
                        </a:rPr>
                        <a:t> </a:t>
                      </a:r>
                      <a:r>
                        <a:rPr kumimoji="0" lang="el-GR" sz="2000" b="0" i="0" u="none" strike="noStrike" cap="none" normalizeH="0" baseline="0" dirty="0" err="1" smtClean="0">
                          <a:ln>
                            <a:noFill/>
                          </a:ln>
                          <a:solidFill>
                            <a:srgbClr val="002060"/>
                          </a:solidFill>
                          <a:effectLst/>
                          <a:latin typeface="Calibri" pitchFamily="34" charset="0"/>
                        </a:rPr>
                        <a:t>Νοηματοδότηση</a:t>
                      </a:r>
                      <a:r>
                        <a:rPr kumimoji="0" lang="el-GR" sz="2000" b="0" i="0" u="none" strike="noStrike" cap="none" normalizeH="0" baseline="0" dirty="0" smtClean="0">
                          <a:ln>
                            <a:noFill/>
                          </a:ln>
                          <a:solidFill>
                            <a:srgbClr val="002060"/>
                          </a:solidFill>
                          <a:effectLst/>
                          <a:latin typeface="Calibri" pitchFamily="34" charset="0"/>
                        </a:rPr>
                        <a:t> της ύπαρξης κανόνων κυκλοφορίας</a:t>
                      </a: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2000" b="0" i="0" u="none" strike="noStrike" cap="none" normalizeH="0" baseline="0" dirty="0" smtClean="0">
                          <a:ln>
                            <a:noFill/>
                          </a:ln>
                          <a:solidFill>
                            <a:srgbClr val="002060"/>
                          </a:solidFill>
                          <a:effectLst/>
                          <a:latin typeface="Calibri" pitchFamily="34" charset="0"/>
                        </a:rPr>
                        <a:t> Ένταξη των νέων πληροφοριών σε ένα ευρύτερο θεωρητικό πλαίσιο, αυτό της εύρυθμης συνύπαρξης μέσα σε μία πόλη</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05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20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rgbClr val="000000"/>
                          </a:solidFill>
                          <a:effectLst/>
                          <a:latin typeface="Calibri" pitchFamily="34" charset="0"/>
                        </a:rPr>
                        <a:t>Αξιολόγηση</a:t>
                      </a:r>
                      <a:r>
                        <a:rPr kumimoji="0" lang="el-GR" sz="2000" b="0" i="0" u="none" strike="noStrike" cap="none" normalizeH="0" baseline="0" dirty="0" smtClean="0">
                          <a:ln>
                            <a:noFill/>
                          </a:ln>
                          <a:solidFill>
                            <a:srgbClr val="000000"/>
                          </a:solidFill>
                          <a:effectLst/>
                          <a:latin typeface="Calibri" pitchFamily="34" charset="0"/>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2000" b="0" i="0" u="none" strike="noStrike" cap="none" normalizeH="0" baseline="0" dirty="0" smtClean="0">
                        <a:ln>
                          <a:noFill/>
                        </a:ln>
                        <a:solidFill>
                          <a:srgbClr val="000000"/>
                        </a:solidFill>
                        <a:effectLst/>
                        <a:latin typeface="Calibri" pitchFamily="34" charset="0"/>
                      </a:endParaRP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2000" b="0" i="0" u="none" strike="noStrike" cap="none" normalizeH="0" baseline="0" dirty="0" smtClean="0">
                          <a:ln>
                            <a:noFill/>
                          </a:ln>
                          <a:solidFill>
                            <a:srgbClr val="002060"/>
                          </a:solidFill>
                          <a:effectLst/>
                          <a:latin typeface="Calibri" pitchFamily="34" charset="0"/>
                        </a:rPr>
                        <a:t>Τα νήπια γνώριζαν όλα το Μικρό Νικόλα, κανένα δεν είχε δει την ταινία.</a:t>
                      </a: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2000" b="0" i="0" u="none" strike="noStrike" cap="none" normalizeH="0" baseline="0" dirty="0" smtClean="0">
                          <a:ln>
                            <a:noFill/>
                          </a:ln>
                          <a:solidFill>
                            <a:srgbClr val="002060"/>
                          </a:solidFill>
                          <a:effectLst/>
                          <a:latin typeface="Calibri" pitchFamily="34" charset="0"/>
                        </a:rPr>
                        <a:t>Διασκέδασαν και διδάχτηκαν μέσα από κάτι τόσο γνώριμο και οικείο</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pic>
        <p:nvPicPr>
          <p:cNvPr id="5" name="4 - Εικόνα" descr="ΦΡΙΞΟΣ 007.jpg"/>
          <p:cNvPicPr>
            <a:picLocks noChangeAspect="1"/>
          </p:cNvPicPr>
          <p:nvPr/>
        </p:nvPicPr>
        <p:blipFill>
          <a:blip r:embed="rId3" cstate="print"/>
          <a:stretch>
            <a:fillRect/>
          </a:stretch>
        </p:blipFill>
        <p:spPr>
          <a:xfrm>
            <a:off x="4643438" y="1500174"/>
            <a:ext cx="4071934" cy="3053951"/>
          </a:xfrm>
          <a:prstGeom prst="rect">
            <a:avLst/>
          </a:prstGeom>
        </p:spPr>
      </p:pic>
      <p:sp>
        <p:nvSpPr>
          <p:cNvPr id="6" name="5 - TextBox"/>
          <p:cNvSpPr txBox="1"/>
          <p:nvPr/>
        </p:nvSpPr>
        <p:spPr>
          <a:xfrm>
            <a:off x="4714876" y="4643446"/>
            <a:ext cx="4000528" cy="584775"/>
          </a:xfrm>
          <a:prstGeom prst="rect">
            <a:avLst/>
          </a:prstGeom>
          <a:noFill/>
        </p:spPr>
        <p:txBody>
          <a:bodyPr wrap="square" rtlCol="0">
            <a:spAutoFit/>
          </a:bodyPr>
          <a:lstStyle/>
          <a:p>
            <a:pPr algn="ctr"/>
            <a:r>
              <a:rPr lang="el-GR" sz="1600" dirty="0" smtClean="0">
                <a:solidFill>
                  <a:srgbClr val="002060"/>
                </a:solidFill>
              </a:rPr>
              <a:t>Τα νήπια παρακολουθώντας το </a:t>
            </a:r>
            <a:r>
              <a:rPr lang="el-GR" sz="1600" smtClean="0">
                <a:solidFill>
                  <a:srgbClr val="002060"/>
                </a:solidFill>
              </a:rPr>
              <a:t>Μικρό Νικόλα στον ΚΟΚ</a:t>
            </a:r>
            <a:endParaRPr lang="el-GR" sz="1600" dirty="0">
              <a:solidFill>
                <a:srgbClr val="002060"/>
              </a:solidFill>
            </a:endParaRPr>
          </a:p>
        </p:txBody>
      </p:sp>
      <p:sp>
        <p:nvSpPr>
          <p:cNvPr id="8" name="7 - Έλλειψη"/>
          <p:cNvSpPr/>
          <p:nvPr/>
        </p:nvSpPr>
        <p:spPr>
          <a:xfrm rot="2180792">
            <a:off x="6924144" y="355594"/>
            <a:ext cx="2796702" cy="1141216"/>
          </a:xfrm>
          <a:prstGeom prst="ellipse">
            <a:avLst/>
          </a:prstGeom>
          <a:solidFill>
            <a:schemeClr val="tx2">
              <a:lumMod val="20000"/>
              <a:lumOff val="80000"/>
              <a:alpha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b="1" dirty="0" smtClean="0">
                <a:solidFill>
                  <a:schemeClr val="tx2">
                    <a:lumMod val="50000"/>
                  </a:schemeClr>
                </a:solidFill>
              </a:rPr>
              <a:t>Σήματα κυκλοφορίας-Φανάρια</a:t>
            </a:r>
            <a:endParaRPr lang="el-GR" b="1" dirty="0">
              <a:solidFill>
                <a:schemeClr val="tx2">
                  <a:lumMod val="50000"/>
                </a:schemeClr>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6 - Ευθεία γραμμή σύνδεσης"/>
          <p:cNvCxnSpPr/>
          <p:nvPr/>
        </p:nvCxnSpPr>
        <p:spPr>
          <a:xfrm>
            <a:off x="428625" y="1500188"/>
            <a:ext cx="8286750" cy="158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20510" name="Group 30"/>
          <p:cNvGraphicFramePr>
            <a:graphicFrameLocks noGrp="1"/>
          </p:cNvGraphicFramePr>
          <p:nvPr>
            <p:ph sz="half" idx="2"/>
          </p:nvPr>
        </p:nvGraphicFramePr>
        <p:xfrm>
          <a:off x="142844" y="80354"/>
          <a:ext cx="8786783" cy="6634794"/>
        </p:xfrm>
        <a:graphic>
          <a:graphicData uri="http://schemas.openxmlformats.org/drawingml/2006/table">
            <a:tbl>
              <a:tblPr/>
              <a:tblGrid>
                <a:gridCol w="2197523"/>
                <a:gridCol w="2195868"/>
                <a:gridCol w="2197523"/>
                <a:gridCol w="2195869"/>
              </a:tblGrid>
              <a:tr h="502471">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bg2">
                              <a:lumMod val="50000"/>
                            </a:schemeClr>
                          </a:solidFill>
                          <a:effectLst/>
                          <a:latin typeface="Calibri" pitchFamily="34" charset="0"/>
                        </a:rPr>
                        <a:t>Βιώνοντας</a:t>
                      </a:r>
                      <a:endParaRPr kumimoji="0" lang="el-GR" sz="1800" b="1" i="0" u="none" strike="noStrike" cap="none" normalizeH="0" baseline="0" dirty="0" smtClean="0">
                        <a:ln>
                          <a:noFill/>
                        </a:ln>
                        <a:solidFill>
                          <a:schemeClr val="bg2">
                            <a:lumMod val="50000"/>
                          </a:schemeClr>
                        </a:solidFill>
                        <a:effectLst/>
                        <a:latin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2">
                        <a:lumMod val="75000"/>
                      </a:schemeClr>
                    </a:solidFill>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bg2">
                              <a:lumMod val="50000"/>
                            </a:schemeClr>
                          </a:solidFill>
                          <a:effectLst/>
                          <a:latin typeface="Calibri" pitchFamily="34" charset="0"/>
                        </a:rPr>
                        <a:t>Εφαρμόζοντας</a:t>
                      </a:r>
                      <a:endParaRPr kumimoji="0" lang="el-GR" sz="1800" b="1" i="0" u="none" strike="noStrike" cap="none" normalizeH="0" baseline="0" dirty="0" smtClean="0">
                        <a:ln>
                          <a:noFill/>
                        </a:ln>
                        <a:solidFill>
                          <a:schemeClr val="bg2">
                            <a:lumMod val="50000"/>
                          </a:schemeClr>
                        </a:solidFill>
                        <a:effectLst/>
                        <a:latin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2">
                        <a:lumMod val="75000"/>
                      </a:schemeClr>
                    </a:solidFill>
                  </a:tcPr>
                </a:tc>
                <a:tc hMerge="1">
                  <a:txBody>
                    <a:bodyPr/>
                    <a:lstStyle/>
                    <a:p>
                      <a:endParaRPr lang="el-GR"/>
                    </a:p>
                  </a:txBody>
                  <a:tcPr/>
                </a:tc>
              </a:tr>
              <a:tr h="327338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2">
                              <a:lumMod val="75000"/>
                            </a:schemeClr>
                          </a:solidFill>
                          <a:effectLst/>
                          <a:latin typeface="Calibri" pitchFamily="34" charset="0"/>
                        </a:rPr>
                        <a:t>Γνωστό</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chemeClr val="bg2">
                            <a:lumMod val="75000"/>
                          </a:schemeClr>
                        </a:solidFill>
                        <a:effectLst/>
                        <a:latin typeface="Calibri" pitchFamily="34" charset="0"/>
                      </a:endParaRP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cap="none" normalizeH="0" baseline="0" dirty="0" smtClean="0">
                          <a:ln>
                            <a:noFill/>
                          </a:ln>
                          <a:solidFill>
                            <a:schemeClr val="bg2">
                              <a:lumMod val="75000"/>
                            </a:schemeClr>
                          </a:solidFill>
                          <a:effectLst/>
                          <a:latin typeface="Calibri" pitchFamily="34" charset="0"/>
                        </a:rPr>
                        <a:t>Καθυστερημένη έλευση στο σχολείο </a:t>
                      </a:r>
                      <a:r>
                        <a:rPr kumimoji="0" lang="el-GR" sz="1800" b="0" i="0" u="none" strike="noStrike" cap="none" normalizeH="0" baseline="0" dirty="0" err="1" smtClean="0">
                          <a:ln>
                            <a:noFill/>
                          </a:ln>
                          <a:solidFill>
                            <a:schemeClr val="bg2">
                              <a:lumMod val="75000"/>
                            </a:schemeClr>
                          </a:solidFill>
                          <a:effectLst/>
                          <a:latin typeface="Calibri" pitchFamily="34" charset="0"/>
                        </a:rPr>
                        <a:t>λόγω...ατυχήματος</a:t>
                      </a:r>
                      <a:endParaRPr kumimoji="0" lang="el-GR" sz="1800" b="0" i="0" u="none" strike="noStrike" cap="none" normalizeH="0" baseline="0" dirty="0" smtClean="0">
                        <a:ln>
                          <a:noFill/>
                        </a:ln>
                        <a:solidFill>
                          <a:schemeClr val="bg2">
                            <a:lumMod val="75000"/>
                          </a:schemeClr>
                        </a:solidFill>
                        <a:effectLst/>
                        <a:latin typeface="Calibri" pitchFamily="34" charset="0"/>
                      </a:endParaRP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cap="none" normalizeH="0" baseline="0" dirty="0" smtClean="0">
                          <a:ln>
                            <a:noFill/>
                          </a:ln>
                          <a:solidFill>
                            <a:schemeClr val="bg2">
                              <a:lumMod val="75000"/>
                            </a:schemeClr>
                          </a:solidFill>
                          <a:effectLst/>
                          <a:latin typeface="Calibri" pitchFamily="34" charset="0"/>
                        </a:rPr>
                        <a:t>Γνωρίζετε κάποια σήματα;</a:t>
                      </a:r>
                      <a:endParaRPr kumimoji="0" lang="el-GR" sz="1800" b="1" i="0" u="none" strike="noStrike" cap="none" normalizeH="0" baseline="0" dirty="0" smtClean="0">
                        <a:ln>
                          <a:noFill/>
                        </a:ln>
                        <a:solidFill>
                          <a:schemeClr val="bg2">
                            <a:lumMod val="75000"/>
                          </a:schemeClr>
                        </a:solidFill>
                        <a:effectLst/>
                        <a:latin typeface="Calibri" pitchFamily="34" charset="0"/>
                      </a:endParaRP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cap="none" normalizeH="0" baseline="0" dirty="0" smtClean="0">
                          <a:ln>
                            <a:noFill/>
                          </a:ln>
                          <a:solidFill>
                            <a:schemeClr val="bg2">
                              <a:lumMod val="75000"/>
                            </a:schemeClr>
                          </a:solidFill>
                          <a:effectLst/>
                          <a:latin typeface="Calibri" pitchFamily="34" charset="0"/>
                        </a:rPr>
                        <a:t>Τι ξέρετε για τα φανάρια;</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ts val="1200"/>
                        </a:spcAft>
                        <a:buClrTx/>
                        <a:buSzTx/>
                        <a:buFontTx/>
                        <a:buNone/>
                        <a:tabLst/>
                      </a:pPr>
                      <a:r>
                        <a:rPr kumimoji="0" lang="el-GR" sz="1800" b="1" i="0" u="none" strike="noStrike" kern="1200" cap="none" normalizeH="0" baseline="0" dirty="0" smtClean="0">
                          <a:ln>
                            <a:noFill/>
                          </a:ln>
                          <a:solidFill>
                            <a:schemeClr val="bg2">
                              <a:lumMod val="75000"/>
                            </a:schemeClr>
                          </a:solidFill>
                          <a:effectLst/>
                          <a:latin typeface="Calibri" pitchFamily="34" charset="0"/>
                          <a:ea typeface="+mn-ea"/>
                          <a:cs typeface="+mn-cs"/>
                        </a:rPr>
                        <a:t>Νέο</a:t>
                      </a:r>
                    </a:p>
                    <a:p>
                      <a:pPr marL="179388" marR="0" lvl="0" indent="-179388" algn="l" defTabSz="914400" rtl="0" eaLnBrk="1" fontAlgn="base" latinLnBrk="0" hangingPunct="1">
                        <a:lnSpc>
                          <a:spcPct val="100000"/>
                        </a:lnSpc>
                        <a:spcBef>
                          <a:spcPct val="0"/>
                        </a:spcBef>
                        <a:spcAft>
                          <a:spcPts val="600"/>
                        </a:spcAft>
                        <a:buClrTx/>
                        <a:buSzTx/>
                        <a:buFont typeface="Arial" pitchFamily="34" charset="0"/>
                        <a:buChar char="•"/>
                        <a:tabLst/>
                      </a:pPr>
                      <a:r>
                        <a:rPr kumimoji="0" lang="el-GR" sz="1800" b="0" i="0" u="none" strike="noStrike" kern="1200" cap="none" normalizeH="0" baseline="0" dirty="0" smtClean="0">
                          <a:ln>
                            <a:noFill/>
                          </a:ln>
                          <a:solidFill>
                            <a:schemeClr val="bg2">
                              <a:lumMod val="75000"/>
                            </a:schemeClr>
                          </a:solidFill>
                          <a:effectLst/>
                          <a:latin typeface="Calibri" pitchFamily="34" charset="0"/>
                          <a:ea typeface="+mn-ea"/>
                          <a:cs typeface="+mn-cs"/>
                        </a:rPr>
                        <a:t>Βιβλίο: «Καλώς τον </a:t>
                      </a:r>
                      <a:r>
                        <a:rPr kumimoji="0" lang="el-GR" sz="1800" b="0" i="0" u="none" strike="noStrike" kern="1200" cap="none" normalizeH="0" baseline="0" dirty="0" err="1" smtClean="0">
                          <a:ln>
                            <a:noFill/>
                          </a:ln>
                          <a:solidFill>
                            <a:schemeClr val="bg2">
                              <a:lumMod val="75000"/>
                            </a:schemeClr>
                          </a:solidFill>
                          <a:effectLst/>
                          <a:latin typeface="Calibri" pitchFamily="34" charset="0"/>
                          <a:ea typeface="+mn-ea"/>
                          <a:cs typeface="+mn-cs"/>
                        </a:rPr>
                        <a:t>κο</a:t>
                      </a:r>
                      <a:r>
                        <a:rPr kumimoji="0" lang="el-GR" sz="1800" b="0" i="0" u="none" strike="noStrike" kern="1200" cap="none" normalizeH="0" baseline="0" dirty="0" smtClean="0">
                          <a:ln>
                            <a:noFill/>
                          </a:ln>
                          <a:solidFill>
                            <a:schemeClr val="bg2">
                              <a:lumMod val="75000"/>
                            </a:schemeClr>
                          </a:solidFill>
                          <a:effectLst/>
                          <a:latin typeface="Calibri" pitchFamily="34" charset="0"/>
                          <a:ea typeface="+mn-ea"/>
                          <a:cs typeface="+mn-cs"/>
                        </a:rPr>
                        <a:t> ΚΟΚ»</a:t>
                      </a:r>
                    </a:p>
                    <a:p>
                      <a:pPr marL="179388" marR="0" lvl="0" indent="-179388" algn="l" defTabSz="914400" rtl="0" eaLnBrk="1" fontAlgn="base" latinLnBrk="0" hangingPunct="1">
                        <a:lnSpc>
                          <a:spcPct val="100000"/>
                        </a:lnSpc>
                        <a:spcBef>
                          <a:spcPct val="0"/>
                        </a:spcBef>
                        <a:spcAft>
                          <a:spcPts val="600"/>
                        </a:spcAft>
                        <a:buClrTx/>
                        <a:buSzTx/>
                        <a:buFont typeface="Arial" pitchFamily="34" charset="0"/>
                        <a:buChar char="•"/>
                        <a:tabLst/>
                      </a:pPr>
                      <a:r>
                        <a:rPr kumimoji="0" lang="el-GR" sz="1800" b="0" i="0" u="none" strike="noStrike" kern="1200" cap="none" normalizeH="0" baseline="0" dirty="0" smtClean="0">
                          <a:ln>
                            <a:noFill/>
                          </a:ln>
                          <a:solidFill>
                            <a:schemeClr val="bg2">
                              <a:lumMod val="75000"/>
                            </a:schemeClr>
                          </a:solidFill>
                          <a:effectLst/>
                          <a:latin typeface="Calibri" pitchFamily="34" charset="0"/>
                          <a:ea typeface="+mn-ea"/>
                          <a:cs typeface="+mn-cs"/>
                        </a:rPr>
                        <a:t>Βιβλίο: «Στο Δρόμο- </a:t>
                      </a:r>
                      <a:r>
                        <a:rPr kumimoji="0" lang="en-US" sz="1800" b="0" i="0" u="none" strike="noStrike" kern="1200" cap="none" normalizeH="0" baseline="0" dirty="0" err="1" smtClean="0">
                          <a:ln>
                            <a:noFill/>
                          </a:ln>
                          <a:solidFill>
                            <a:schemeClr val="bg2">
                              <a:lumMod val="75000"/>
                            </a:schemeClr>
                          </a:solidFill>
                          <a:effectLst/>
                          <a:latin typeface="Calibri" pitchFamily="34" charset="0"/>
                          <a:ea typeface="+mn-ea"/>
                          <a:cs typeface="+mn-cs"/>
                        </a:rPr>
                        <a:t>cd</a:t>
                      </a:r>
                      <a:r>
                        <a:rPr kumimoji="0" lang="en-US" sz="1800" b="0" i="0" u="none" strike="noStrike" kern="1200" cap="none" normalizeH="0" baseline="0" dirty="0" smtClean="0">
                          <a:ln>
                            <a:noFill/>
                          </a:ln>
                          <a:solidFill>
                            <a:schemeClr val="bg2">
                              <a:lumMod val="75000"/>
                            </a:schemeClr>
                          </a:solidFill>
                          <a:effectLst/>
                          <a:latin typeface="Calibri" pitchFamily="34" charset="0"/>
                          <a:ea typeface="+mn-ea"/>
                          <a:cs typeface="+mn-cs"/>
                        </a:rPr>
                        <a:t> </a:t>
                      </a:r>
                      <a:r>
                        <a:rPr kumimoji="0" lang="el-GR" sz="1800" b="0" i="0" u="none" strike="noStrike" kern="1200" cap="none" normalizeH="0" baseline="0" dirty="0" smtClean="0">
                          <a:ln>
                            <a:noFill/>
                          </a:ln>
                          <a:solidFill>
                            <a:schemeClr val="bg2">
                              <a:lumMod val="75000"/>
                            </a:schemeClr>
                          </a:solidFill>
                          <a:effectLst/>
                          <a:latin typeface="Calibri" pitchFamily="34" charset="0"/>
                          <a:ea typeface="+mn-ea"/>
                          <a:cs typeface="+mn-cs"/>
                        </a:rPr>
                        <a:t>με συμβουλές του μικρού λύκου</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kern="1200" cap="none" normalizeH="0" baseline="0" dirty="0" smtClean="0">
                        <a:ln>
                          <a:noFill/>
                        </a:ln>
                        <a:solidFill>
                          <a:schemeClr val="bg2">
                            <a:lumMod val="75000"/>
                          </a:schemeClr>
                        </a:solidFill>
                        <a:effectLst/>
                        <a:latin typeface="Calibri"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kern="1200" cap="none" normalizeH="0" baseline="0" dirty="0" smtClean="0">
                        <a:ln>
                          <a:noFill/>
                        </a:ln>
                        <a:solidFill>
                          <a:schemeClr val="bg2">
                            <a:lumMod val="75000"/>
                          </a:schemeClr>
                        </a:solidFill>
                        <a:effectLst/>
                        <a:latin typeface="Calibri" pitchFamily="34" charset="0"/>
                        <a:ea typeface="+mn-ea"/>
                        <a:cs typeface="+mn-cs"/>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2">
                              <a:lumMod val="75000"/>
                            </a:schemeClr>
                          </a:solidFill>
                          <a:effectLst/>
                          <a:latin typeface="Calibri" pitchFamily="34" charset="0"/>
                        </a:rPr>
                        <a:t>Κατάλληλα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chemeClr val="bg2">
                            <a:lumMod val="75000"/>
                          </a:schemeClr>
                        </a:solidFill>
                        <a:effectLst/>
                        <a:latin typeface="Calibri" pitchFamily="34" charset="0"/>
                      </a:endParaRPr>
                    </a:p>
                    <a:p>
                      <a:pPr marL="90488" marR="0" lvl="0" indent="-904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kern="1200" cap="none" normalizeH="0" baseline="0" dirty="0" smtClean="0">
                          <a:ln>
                            <a:noFill/>
                          </a:ln>
                          <a:solidFill>
                            <a:schemeClr val="bg2">
                              <a:lumMod val="75000"/>
                            </a:schemeClr>
                          </a:solidFill>
                          <a:effectLst/>
                          <a:latin typeface="Calibri" pitchFamily="34" charset="0"/>
                          <a:ea typeface="+mn-ea"/>
                          <a:cs typeface="+mn-cs"/>
                        </a:rPr>
                        <a:t> Περίπατο στο τετράγωνο γύρω από το σχολείο</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chemeClr val="bg2">
                            <a:lumMod val="7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chemeClr val="bg2">
                            <a:lumMod val="75000"/>
                          </a:schemeClr>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kern="1200" cap="none" normalizeH="0" baseline="0" dirty="0" smtClean="0">
                          <a:ln>
                            <a:noFill/>
                          </a:ln>
                          <a:solidFill>
                            <a:schemeClr val="bg2">
                              <a:lumMod val="75000"/>
                            </a:schemeClr>
                          </a:solidFill>
                          <a:effectLst/>
                          <a:latin typeface="Calibri" pitchFamily="34" charset="0"/>
                          <a:ea typeface="+mn-ea"/>
                          <a:cs typeface="+mn-cs"/>
                        </a:rPr>
                        <a:t>Δημιουργικά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kern="1200" cap="none" normalizeH="0" baseline="0" dirty="0" smtClean="0">
                        <a:ln>
                          <a:noFill/>
                        </a:ln>
                        <a:solidFill>
                          <a:schemeClr val="bg2">
                            <a:lumMod val="75000"/>
                          </a:schemeClr>
                        </a:solidFill>
                        <a:effectLst/>
                        <a:latin typeface="Calibri" pitchFamily="34" charset="0"/>
                        <a:ea typeface="+mn-ea"/>
                        <a:cs typeface="+mn-cs"/>
                      </a:endParaRP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kern="1200" cap="none" normalizeH="0" baseline="0" dirty="0" smtClean="0">
                          <a:ln>
                            <a:noFill/>
                          </a:ln>
                          <a:solidFill>
                            <a:schemeClr val="bg2">
                              <a:lumMod val="75000"/>
                            </a:schemeClr>
                          </a:solidFill>
                          <a:effectLst/>
                          <a:latin typeface="Calibri" pitchFamily="34" charset="0"/>
                          <a:ea typeface="+mn-ea"/>
                          <a:cs typeface="+mn-cs"/>
                        </a:rPr>
                        <a:t>Παιχνίδι με το Σταμάτη και το Γρηγόρη</a:t>
                      </a: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kern="1200" cap="none" normalizeH="0" baseline="0" dirty="0" smtClean="0">
                          <a:ln>
                            <a:noFill/>
                          </a:ln>
                          <a:solidFill>
                            <a:schemeClr val="bg2">
                              <a:lumMod val="75000"/>
                            </a:schemeClr>
                          </a:solidFill>
                          <a:effectLst/>
                          <a:latin typeface="Calibri" pitchFamily="34" charset="0"/>
                          <a:ea typeface="+mn-ea"/>
                          <a:cs typeface="+mn-cs"/>
                        </a:rPr>
                        <a:t>Κατασκευή φαναριών</a:t>
                      </a: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kern="1200" cap="none" normalizeH="0" baseline="0" dirty="0" smtClean="0">
                          <a:ln>
                            <a:noFill/>
                          </a:ln>
                          <a:solidFill>
                            <a:schemeClr val="bg2">
                              <a:lumMod val="75000"/>
                            </a:schemeClr>
                          </a:solidFill>
                          <a:effectLst/>
                          <a:latin typeface="Calibri" pitchFamily="34" charset="0"/>
                          <a:ea typeface="+mn-ea"/>
                          <a:cs typeface="+mn-cs"/>
                        </a:rPr>
                        <a:t>Κατηγοριοποίηση σημάτων</a:t>
                      </a: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1800" b="0" i="0" u="none" strike="noStrike" kern="1200" cap="none" normalizeH="0" baseline="0" dirty="0" smtClean="0">
                          <a:ln>
                            <a:noFill/>
                          </a:ln>
                          <a:solidFill>
                            <a:schemeClr val="bg2">
                              <a:lumMod val="75000"/>
                            </a:schemeClr>
                          </a:solidFill>
                          <a:effectLst/>
                          <a:latin typeface="Calibri" pitchFamily="34" charset="0"/>
                          <a:ea typeface="+mn-ea"/>
                          <a:cs typeface="+mn-cs"/>
                        </a:rPr>
                        <a:t>DVD </a:t>
                      </a:r>
                      <a:r>
                        <a:rPr kumimoji="0" lang="el-GR" sz="1800" b="0" i="0" u="none" strike="noStrike" kern="1200" cap="none" normalizeH="0" baseline="0" dirty="0" smtClean="0">
                          <a:ln>
                            <a:noFill/>
                          </a:ln>
                          <a:solidFill>
                            <a:schemeClr val="bg2">
                              <a:lumMod val="75000"/>
                            </a:schemeClr>
                          </a:solidFill>
                          <a:effectLst/>
                          <a:latin typeface="Calibri" pitchFamily="34" charset="0"/>
                          <a:ea typeface="+mn-ea"/>
                          <a:cs typeface="+mn-cs"/>
                        </a:rPr>
                        <a:t>με το μικρό Νικόλα και ΚΟΚ</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425285">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bg2">
                              <a:lumMod val="50000"/>
                            </a:schemeClr>
                          </a:solidFill>
                          <a:effectLst/>
                          <a:latin typeface="Calibri" pitchFamily="34" charset="0"/>
                        </a:rPr>
                        <a:t>Εννοιολογώντας</a:t>
                      </a:r>
                      <a:endParaRPr kumimoji="0" lang="el-GR" sz="1800" b="1" i="0" u="none" strike="noStrike" cap="none" normalizeH="0" baseline="0" dirty="0" smtClean="0">
                        <a:ln>
                          <a:noFill/>
                        </a:ln>
                        <a:solidFill>
                          <a:schemeClr val="bg2">
                            <a:lumMod val="50000"/>
                          </a:schemeClr>
                        </a:solidFill>
                        <a:effectLst/>
                        <a:latin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75000"/>
                        <a:alpha val="89000"/>
                      </a:schemeClr>
                    </a:solidFill>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bg1"/>
                          </a:solidFill>
                          <a:effectLst/>
                          <a:latin typeface="Calibri" pitchFamily="34" charset="0"/>
                        </a:rPr>
                        <a:t>Αναλύοντας</a:t>
                      </a:r>
                      <a:endParaRPr kumimoji="0" lang="el-GR" sz="1800" b="1" i="0" u="none" strike="noStrike" cap="none" normalizeH="0" baseline="0" dirty="0" smtClean="0">
                        <a:ln>
                          <a:noFill/>
                        </a:ln>
                        <a:solidFill>
                          <a:schemeClr val="bg1"/>
                        </a:solidFill>
                        <a:effectLst/>
                        <a:latin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D1F1F"/>
                    </a:solidFill>
                  </a:tcPr>
                </a:tc>
                <a:tc hMerge="1">
                  <a:txBody>
                    <a:bodyPr/>
                    <a:lstStyle/>
                    <a:p>
                      <a:endParaRPr lang="el-GR"/>
                    </a:p>
                  </a:txBody>
                  <a:tcPr/>
                </a:tc>
              </a:tr>
              <a:tr h="243365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2">
                              <a:lumMod val="75000"/>
                            </a:schemeClr>
                          </a:solidFill>
                          <a:effectLst/>
                          <a:latin typeface="Calibri" pitchFamily="34" charset="0"/>
                        </a:rPr>
                        <a:t>Ορολογία</a:t>
                      </a:r>
                      <a:endParaRPr kumimoji="0" lang="en-US" sz="1800" b="1" i="0" u="none" strike="noStrike" cap="none" normalizeH="0" baseline="0" dirty="0" smtClean="0">
                        <a:ln>
                          <a:noFill/>
                        </a:ln>
                        <a:solidFill>
                          <a:schemeClr val="bg2">
                            <a:lumMod val="75000"/>
                          </a:schemeClr>
                        </a:solidFill>
                        <a:effectLst/>
                        <a:latin typeface="Calibri"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chemeClr val="bg2">
                            <a:lumMod val="75000"/>
                          </a:schemeClr>
                        </a:solidFill>
                        <a:effectLst/>
                        <a:latin typeface="Calibri" pitchFamily="34" charset="0"/>
                      </a:endParaRPr>
                    </a:p>
                    <a:p>
                      <a:pPr marL="90488" marR="0" lvl="0" indent="-904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cap="none" normalizeH="0" baseline="0" dirty="0" smtClean="0">
                          <a:ln>
                            <a:noFill/>
                          </a:ln>
                          <a:solidFill>
                            <a:schemeClr val="bg2">
                              <a:lumMod val="75000"/>
                            </a:schemeClr>
                          </a:solidFill>
                          <a:effectLst/>
                          <a:latin typeface="Calibri" pitchFamily="34" charset="0"/>
                        </a:rPr>
                        <a:t>Ανακεφαλαίωση των νέων όρων που εισήχθησαν- αντιγραφή λέξεων</a:t>
                      </a:r>
                      <a:endParaRPr kumimoji="0" lang="el-GR" sz="1200" b="0" i="0" u="none" strike="noStrike" cap="none" normalizeH="0" baseline="0" dirty="0" smtClean="0">
                        <a:ln>
                          <a:noFill/>
                        </a:ln>
                        <a:solidFill>
                          <a:schemeClr val="bg2">
                            <a:lumMod val="7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chemeClr val="bg2">
                            <a:lumMod val="7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chemeClr val="bg2">
                            <a:lumMod val="75000"/>
                          </a:schemeClr>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2">
                              <a:lumMod val="75000"/>
                            </a:schemeClr>
                          </a:solidFill>
                          <a:effectLst/>
                          <a:latin typeface="Calibri" pitchFamily="34" charset="0"/>
                        </a:rPr>
                        <a:t>Θεωρία</a:t>
                      </a:r>
                      <a:endParaRPr kumimoji="0" lang="en-US" sz="1800" b="1" i="0" u="none" strike="noStrike" cap="none" normalizeH="0" baseline="0" dirty="0" smtClean="0">
                        <a:ln>
                          <a:noFill/>
                        </a:ln>
                        <a:solidFill>
                          <a:schemeClr val="bg2">
                            <a:lumMod val="75000"/>
                          </a:schemeClr>
                        </a:solidFill>
                        <a:effectLst/>
                        <a:latin typeface="Calibri"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chemeClr val="bg2">
                            <a:lumMod val="75000"/>
                          </a:schemeClr>
                        </a:solidFill>
                        <a:effectLst/>
                        <a:latin typeface="Calibri" pitchFamily="34" charset="0"/>
                      </a:endParaRPr>
                    </a:p>
                    <a:p>
                      <a:pPr marL="90488" marR="0" lvl="0" indent="-90488"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en-US" sz="1800" b="0" i="0" u="none" strike="noStrike" cap="none" normalizeH="0" baseline="0" dirty="0" smtClean="0">
                          <a:ln>
                            <a:noFill/>
                          </a:ln>
                          <a:solidFill>
                            <a:schemeClr val="bg2">
                              <a:lumMod val="75000"/>
                            </a:schemeClr>
                          </a:solidFill>
                          <a:effectLst/>
                          <a:latin typeface="Calibri" pitchFamily="34" charset="0"/>
                        </a:rPr>
                        <a:t> </a:t>
                      </a:r>
                      <a:r>
                        <a:rPr kumimoji="0" lang="el-GR" sz="1800" b="0" i="0" u="none" strike="noStrike" cap="none" normalizeH="0" baseline="0" dirty="0" smtClean="0">
                          <a:ln>
                            <a:noFill/>
                          </a:ln>
                          <a:solidFill>
                            <a:schemeClr val="bg2">
                              <a:lumMod val="75000"/>
                            </a:schemeClr>
                          </a:solidFill>
                          <a:effectLst/>
                          <a:latin typeface="Calibri" pitchFamily="34" charset="0"/>
                        </a:rPr>
                        <a:t>Βιβλίο: «Κυκλοφοριακή Αγωγή για</a:t>
                      </a:r>
                      <a:r>
                        <a:rPr kumimoji="0" lang="en-US" sz="1800" b="0" i="0" u="none" strike="noStrike" cap="none" normalizeH="0" baseline="0" dirty="0" smtClean="0">
                          <a:ln>
                            <a:noFill/>
                          </a:ln>
                          <a:solidFill>
                            <a:schemeClr val="bg2">
                              <a:lumMod val="75000"/>
                            </a:schemeClr>
                          </a:solidFill>
                          <a:effectLst/>
                          <a:latin typeface="Calibri" pitchFamily="34" charset="0"/>
                        </a:rPr>
                        <a:t> </a:t>
                      </a:r>
                      <a:r>
                        <a:rPr kumimoji="0" lang="el-GR" sz="1800" b="0" i="0" u="none" strike="noStrike" cap="none" normalizeH="0" baseline="0" dirty="0" smtClean="0">
                          <a:ln>
                            <a:noFill/>
                          </a:ln>
                          <a:solidFill>
                            <a:schemeClr val="bg2">
                              <a:lumMod val="75000"/>
                            </a:schemeClr>
                          </a:solidFill>
                          <a:effectLst/>
                          <a:latin typeface="Calibri" pitchFamily="34" charset="0"/>
                        </a:rPr>
                        <a:t>Παιδιά»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chemeClr val="bg2">
                            <a:lumMod val="75000"/>
                          </a:schemeClr>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Λειτουργικά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kern="1200" cap="none" normalizeH="0" baseline="0" dirty="0" smtClean="0">
                          <a:ln>
                            <a:noFill/>
                          </a:ln>
                          <a:solidFill>
                            <a:srgbClr val="000000"/>
                          </a:solidFill>
                          <a:effectLst/>
                          <a:latin typeface="Calibri" pitchFamily="34" charset="0"/>
                          <a:ea typeface="+mn-ea"/>
                          <a:cs typeface="+mn-cs"/>
                        </a:rPr>
                        <a:t>Εικόνες με παιδιά να περνούν σε διάβαση και εκτός διάβασης, με «Γρηγόρη» αλλά και με «Σταμάτη»</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Κριτικά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
        <p:nvSpPr>
          <p:cNvPr id="5" name="4 - Έλλειψη"/>
          <p:cNvSpPr/>
          <p:nvPr/>
        </p:nvSpPr>
        <p:spPr>
          <a:xfrm>
            <a:off x="3500430" y="3357562"/>
            <a:ext cx="2071702" cy="1000132"/>
          </a:xfrm>
          <a:prstGeom prst="ellipse">
            <a:avLst/>
          </a:prstGeom>
          <a:gradFill flip="none" rotWithShape="1">
            <a:gsLst>
              <a:gs pos="0">
                <a:srgbClr val="FFEFD1"/>
              </a:gs>
              <a:gs pos="64999">
                <a:srgbClr val="F0EBD5"/>
              </a:gs>
              <a:gs pos="100000">
                <a:srgbClr val="D1C39F"/>
              </a:gs>
            </a:gsLst>
            <a:lin ang="18900000" scaled="1"/>
            <a:tileRect/>
          </a:gradFill>
          <a:ln w="44450">
            <a:solidFill>
              <a:srgbClr val="8D1F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solidFill>
                  <a:schemeClr val="accent2">
                    <a:lumMod val="75000"/>
                  </a:schemeClr>
                </a:solidFill>
              </a:rPr>
              <a:t>Σήματα κυκλοφορίας – φανάρια</a:t>
            </a:r>
            <a:endParaRPr lang="el-GR" b="1" dirty="0">
              <a:solidFill>
                <a:schemeClr val="accent2">
                  <a:lumMod val="75000"/>
                </a:schemeClr>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14 - Θέση περιεχομένου"/>
          <p:cNvGraphicFramePr>
            <a:graphicFrameLocks noGrp="1"/>
          </p:cNvGraphicFramePr>
          <p:nvPr>
            <p:ph sz="half" idx="2"/>
          </p:nvPr>
        </p:nvGraphicFramePr>
        <p:xfrm>
          <a:off x="428596" y="214290"/>
          <a:ext cx="8501062" cy="6381753"/>
        </p:xfrm>
        <a:graphic>
          <a:graphicData uri="http://schemas.openxmlformats.org/drawingml/2006/table">
            <a:tbl>
              <a:tblPr/>
              <a:tblGrid>
                <a:gridCol w="4251325"/>
                <a:gridCol w="4249737"/>
              </a:tblGrid>
              <a:tr h="59025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dirty="0" smtClean="0">
                          <a:ln>
                            <a:noFill/>
                          </a:ln>
                          <a:solidFill>
                            <a:schemeClr val="bg1">
                              <a:lumMod val="95000"/>
                            </a:schemeClr>
                          </a:solidFill>
                          <a:effectLst/>
                          <a:latin typeface="Calibri" pitchFamily="34" charset="0"/>
                        </a:rPr>
                        <a:t>Αναλύοντας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D1F1F">
                        <a:alpha val="89018"/>
                      </a:srgbClr>
                    </a:solidFill>
                  </a:tcPr>
                </a:tc>
                <a:tc hMerge="1">
                  <a:txBody>
                    <a:bodyPr/>
                    <a:lstStyle/>
                    <a:p>
                      <a:endParaRPr lang="el-GR"/>
                    </a:p>
                  </a:txBody>
                  <a:tcPr/>
                </a:tc>
              </a:tr>
              <a:tr h="579150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accent2">
                              <a:lumMod val="75000"/>
                            </a:schemeClr>
                          </a:solidFill>
                          <a:effectLst/>
                          <a:latin typeface="Calibri" pitchFamily="34" charset="0"/>
                        </a:rPr>
                        <a:t>Λειτουργικά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Στόχοι</a:t>
                      </a:r>
                    </a:p>
                    <a:p>
                      <a:pPr marL="90488" marR="0" lvl="0" indent="-904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cap="none" normalizeH="0" baseline="0" dirty="0" smtClean="0">
                          <a:ln>
                            <a:noFill/>
                          </a:ln>
                          <a:solidFill>
                            <a:schemeClr val="accent2">
                              <a:lumMod val="50000"/>
                            </a:schemeClr>
                          </a:solidFill>
                          <a:effectLst/>
                          <a:latin typeface="Calibri" pitchFamily="34" charset="0"/>
                        </a:rPr>
                        <a:t>  Να ελεγχθεί το κατά πόσο τα παιδιά έχουν εμπεδώσει τις έννοιες που έχουν αναλυθεί και αν είναι σε θέση να αναλογιστούν τις επιπτώσεις της μη τήρησης των κανόνων που υποδεικνύουν τα σήματα και τα φανάρια</a:t>
                      </a:r>
                    </a:p>
                    <a:p>
                      <a:pPr marL="90488" marR="0" lvl="0" indent="-90488" algn="l" defTabSz="914400" rtl="0" eaLnBrk="1" fontAlgn="base" latinLnBrk="0" hangingPunct="1">
                        <a:lnSpc>
                          <a:spcPct val="100000"/>
                        </a:lnSpc>
                        <a:spcBef>
                          <a:spcPct val="0"/>
                        </a:spcBef>
                        <a:spcAft>
                          <a:spcPct val="0"/>
                        </a:spcAft>
                        <a:buClrTx/>
                        <a:buSzTx/>
                        <a:buFont typeface="Arial" pitchFamily="34" charset="0"/>
                        <a:buChar char="•"/>
                        <a:tabLst/>
                      </a:pPr>
                      <a:endParaRPr kumimoji="0" lang="el-GR" sz="18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Αξιολόγηση</a:t>
                      </a: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cap="none" normalizeH="0" baseline="0" dirty="0" smtClean="0">
                          <a:ln>
                            <a:noFill/>
                          </a:ln>
                          <a:solidFill>
                            <a:schemeClr val="accent2">
                              <a:lumMod val="50000"/>
                            </a:schemeClr>
                          </a:solidFill>
                          <a:effectLst/>
                          <a:latin typeface="Calibri" pitchFamily="34" charset="0"/>
                        </a:rPr>
                        <a:t> Τα παιδιά δε συνάντησαν ιδιαίτερες δυσκολίες</a:t>
                      </a: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cap="none" normalizeH="0" baseline="0" dirty="0" smtClean="0">
                          <a:ln>
                            <a:noFill/>
                          </a:ln>
                          <a:solidFill>
                            <a:schemeClr val="accent2">
                              <a:lumMod val="50000"/>
                            </a:schemeClr>
                          </a:solidFill>
                          <a:effectLst/>
                          <a:latin typeface="Calibri" pitchFamily="34" charset="0"/>
                        </a:rPr>
                        <a:t>Ζήτησαν τα ίδια να χρωματίσουν την εικόνα – Τους καλέσαμε να ζωγραφίσουν με πράσινο τις σωστές συμπεριφορές και με κόκκινο τις λανθασμένες</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l-GR" sz="18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pic>
        <p:nvPicPr>
          <p:cNvPr id="5" name="4 - Εικόνα" descr="CAM00166.jpg"/>
          <p:cNvPicPr>
            <a:picLocks noChangeAspect="1"/>
          </p:cNvPicPr>
          <p:nvPr/>
        </p:nvPicPr>
        <p:blipFill>
          <a:blip r:embed="rId3" cstate="print">
            <a:lum bright="31000" contrast="46000"/>
          </a:blip>
          <a:stretch>
            <a:fillRect/>
          </a:stretch>
        </p:blipFill>
        <p:spPr>
          <a:xfrm rot="5400000">
            <a:off x="4274341" y="1797833"/>
            <a:ext cx="4667284" cy="3500463"/>
          </a:xfrm>
          <a:prstGeom prst="rect">
            <a:avLst/>
          </a:prstGeom>
        </p:spPr>
      </p:pic>
      <p:sp>
        <p:nvSpPr>
          <p:cNvPr id="6" name="5 - TextBox"/>
          <p:cNvSpPr txBox="1"/>
          <p:nvPr/>
        </p:nvSpPr>
        <p:spPr>
          <a:xfrm>
            <a:off x="4857752" y="5783065"/>
            <a:ext cx="3571900" cy="646331"/>
          </a:xfrm>
          <a:prstGeom prst="rect">
            <a:avLst/>
          </a:prstGeom>
          <a:noFill/>
        </p:spPr>
        <p:txBody>
          <a:bodyPr wrap="square" rtlCol="0">
            <a:spAutoFit/>
          </a:bodyPr>
          <a:lstStyle/>
          <a:p>
            <a:pPr algn="ctr"/>
            <a:r>
              <a:rPr lang="el-GR" dirty="0" smtClean="0"/>
              <a:t>Μπορείτε να φανταστείτε τι μπορεί να συμβεί;</a:t>
            </a:r>
            <a:endParaRPr lang="el-GR" dirty="0"/>
          </a:p>
        </p:txBody>
      </p:sp>
      <p:sp>
        <p:nvSpPr>
          <p:cNvPr id="7" name="6 - Έλλειψη"/>
          <p:cNvSpPr/>
          <p:nvPr/>
        </p:nvSpPr>
        <p:spPr>
          <a:xfrm rot="19882515">
            <a:off x="-354134" y="41032"/>
            <a:ext cx="2263613" cy="1186871"/>
          </a:xfrm>
          <a:prstGeom prst="ellipse">
            <a:avLst/>
          </a:prstGeom>
          <a:gradFill flip="none" rotWithShape="1">
            <a:gsLst>
              <a:gs pos="0">
                <a:srgbClr val="FFEFD1"/>
              </a:gs>
              <a:gs pos="64999">
                <a:srgbClr val="F0EBD5"/>
              </a:gs>
              <a:gs pos="100000">
                <a:srgbClr val="D1C39F"/>
              </a:gs>
            </a:gsLst>
            <a:lin ang="18900000" scaled="1"/>
            <a:tileRect/>
          </a:gradFill>
          <a:ln w="44450">
            <a:solidFill>
              <a:srgbClr val="8D1F1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dirty="0" smtClean="0">
                <a:solidFill>
                  <a:schemeClr val="accent2">
                    <a:lumMod val="75000"/>
                  </a:schemeClr>
                </a:solidFill>
              </a:rPr>
              <a:t>Σήματα κυκλοφορίας – φανάρια</a:t>
            </a:r>
            <a:endParaRPr lang="el-GR" sz="2000" b="1" dirty="0">
              <a:solidFill>
                <a:schemeClr val="accent2">
                  <a:lumMod val="75000"/>
                </a:schemeClr>
              </a:solidFill>
            </a:endParaRPr>
          </a:p>
        </p:txBody>
      </p:sp>
      <p:cxnSp>
        <p:nvCxnSpPr>
          <p:cNvPr id="10" name="9 - Ευθύγραμμο βέλος σύνδεσης"/>
          <p:cNvCxnSpPr/>
          <p:nvPr/>
        </p:nvCxnSpPr>
        <p:spPr>
          <a:xfrm flipV="1">
            <a:off x="4929190" y="3357562"/>
            <a:ext cx="428628" cy="357190"/>
          </a:xfrm>
          <a:prstGeom prst="straightConnector1">
            <a:avLst/>
          </a:prstGeom>
          <a:ln w="4762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12 - Ευθύγραμμο βέλος σύνδεσης"/>
          <p:cNvCxnSpPr/>
          <p:nvPr/>
        </p:nvCxnSpPr>
        <p:spPr>
          <a:xfrm>
            <a:off x="6215074" y="3571876"/>
            <a:ext cx="571504" cy="71438"/>
          </a:xfrm>
          <a:prstGeom prst="straightConnector1">
            <a:avLst/>
          </a:prstGeom>
          <a:ln w="47625">
            <a:solidFill>
              <a:srgbClr val="00B05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6 - Ευθεία γραμμή σύνδεσης"/>
          <p:cNvCxnSpPr/>
          <p:nvPr/>
        </p:nvCxnSpPr>
        <p:spPr>
          <a:xfrm>
            <a:off x="428625" y="1500188"/>
            <a:ext cx="8286750" cy="158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20510" name="Group 30"/>
          <p:cNvGraphicFramePr>
            <a:graphicFrameLocks noGrp="1"/>
          </p:cNvGraphicFramePr>
          <p:nvPr>
            <p:ph sz="half" idx="2"/>
          </p:nvPr>
        </p:nvGraphicFramePr>
        <p:xfrm>
          <a:off x="142844" y="80354"/>
          <a:ext cx="8786783" cy="6656579"/>
        </p:xfrm>
        <a:graphic>
          <a:graphicData uri="http://schemas.openxmlformats.org/drawingml/2006/table">
            <a:tbl>
              <a:tblPr/>
              <a:tblGrid>
                <a:gridCol w="2197523"/>
                <a:gridCol w="2195868"/>
                <a:gridCol w="2197523"/>
                <a:gridCol w="2195869"/>
              </a:tblGrid>
              <a:tr h="530306">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bg2">
                              <a:lumMod val="50000"/>
                            </a:schemeClr>
                          </a:solidFill>
                          <a:effectLst/>
                          <a:latin typeface="Calibri" pitchFamily="34" charset="0"/>
                        </a:rPr>
                        <a:t>Βιώνοντας</a:t>
                      </a:r>
                      <a:endParaRPr kumimoji="0" lang="el-GR" sz="1800" b="1" i="0" u="none" strike="noStrike" cap="none" normalizeH="0" baseline="0" dirty="0" smtClean="0">
                        <a:ln>
                          <a:noFill/>
                        </a:ln>
                        <a:solidFill>
                          <a:schemeClr val="bg2">
                            <a:lumMod val="50000"/>
                          </a:schemeClr>
                        </a:solidFill>
                        <a:effectLst/>
                        <a:latin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lumMod val="75000"/>
                      </a:schemeClr>
                    </a:solidFill>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Calibri" pitchFamily="34" charset="0"/>
                        </a:rPr>
                        <a:t>Εφαρμόζοντας</a:t>
                      </a:r>
                      <a:endParaRPr kumimoji="0" lang="el-GR" sz="1800" b="1" i="0" u="none" strike="noStrike" cap="none" normalizeH="0" baseline="0" dirty="0" smtClean="0">
                        <a:ln>
                          <a:noFill/>
                        </a:ln>
                        <a:solidFill>
                          <a:schemeClr val="tx1"/>
                        </a:solidFill>
                        <a:effectLst/>
                        <a:latin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EEC11B"/>
                    </a:solidFill>
                  </a:tcPr>
                </a:tc>
                <a:tc hMerge="1">
                  <a:txBody>
                    <a:bodyPr/>
                    <a:lstStyle/>
                    <a:p>
                      <a:endParaRPr lang="el-GR"/>
                    </a:p>
                  </a:txBody>
                  <a:tcPr/>
                </a:tc>
              </a:tr>
              <a:tr h="288977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75000"/>
                            </a:schemeClr>
                          </a:solidFill>
                          <a:effectLst/>
                          <a:latin typeface="Calibri" pitchFamily="34" charset="0"/>
                        </a:rPr>
                        <a:t>Γνωστό</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chemeClr val="bg1">
                            <a:lumMod val="75000"/>
                          </a:schemeClr>
                        </a:solidFill>
                        <a:effectLst/>
                        <a:latin typeface="Calibri" pitchFamily="34" charset="0"/>
                      </a:endParaRP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cap="none" normalizeH="0" baseline="0" dirty="0" smtClean="0">
                          <a:ln>
                            <a:noFill/>
                          </a:ln>
                          <a:solidFill>
                            <a:schemeClr val="bg1">
                              <a:lumMod val="75000"/>
                            </a:schemeClr>
                          </a:solidFill>
                          <a:effectLst/>
                          <a:latin typeface="Calibri" pitchFamily="34" charset="0"/>
                        </a:rPr>
                        <a:t>Καθυστερημένη έλευση στο σχολείο </a:t>
                      </a:r>
                      <a:r>
                        <a:rPr kumimoji="0" lang="el-GR" sz="1800" b="0" i="0" u="none" strike="noStrike" cap="none" normalizeH="0" baseline="0" dirty="0" err="1" smtClean="0">
                          <a:ln>
                            <a:noFill/>
                          </a:ln>
                          <a:solidFill>
                            <a:schemeClr val="bg1">
                              <a:lumMod val="75000"/>
                            </a:schemeClr>
                          </a:solidFill>
                          <a:effectLst/>
                          <a:latin typeface="Calibri" pitchFamily="34" charset="0"/>
                        </a:rPr>
                        <a:t>λόγω...ατυχήματος</a:t>
                      </a:r>
                      <a:endParaRPr kumimoji="0" lang="el-GR" sz="1800" b="0" i="0" u="none" strike="noStrike" cap="none" normalizeH="0" baseline="0" dirty="0" smtClean="0">
                        <a:ln>
                          <a:noFill/>
                        </a:ln>
                        <a:solidFill>
                          <a:schemeClr val="bg1">
                            <a:lumMod val="75000"/>
                          </a:schemeClr>
                        </a:solidFill>
                        <a:effectLst/>
                        <a:latin typeface="Calibri" pitchFamily="34" charset="0"/>
                      </a:endParaRP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cap="none" normalizeH="0" baseline="0" dirty="0" smtClean="0">
                          <a:ln>
                            <a:noFill/>
                          </a:ln>
                          <a:solidFill>
                            <a:schemeClr val="bg1">
                              <a:lumMod val="75000"/>
                            </a:schemeClr>
                          </a:solidFill>
                          <a:effectLst/>
                          <a:latin typeface="Calibri" pitchFamily="34" charset="0"/>
                        </a:rPr>
                        <a:t>Γνωρίζετε κάποια σήματα;</a:t>
                      </a:r>
                      <a:endParaRPr kumimoji="0" lang="el-GR" sz="1800" b="1" i="0" u="none" strike="noStrike" cap="none" normalizeH="0" baseline="0" dirty="0" smtClean="0">
                        <a:ln>
                          <a:noFill/>
                        </a:ln>
                        <a:solidFill>
                          <a:schemeClr val="bg1">
                            <a:lumMod val="75000"/>
                          </a:schemeClr>
                        </a:solidFill>
                        <a:effectLst/>
                        <a:latin typeface="Calibri" pitchFamily="34" charset="0"/>
                      </a:endParaRP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cap="none" normalizeH="0" baseline="0" dirty="0" smtClean="0">
                          <a:ln>
                            <a:noFill/>
                          </a:ln>
                          <a:solidFill>
                            <a:schemeClr val="bg1">
                              <a:lumMod val="75000"/>
                            </a:schemeClr>
                          </a:solidFill>
                          <a:effectLst/>
                          <a:latin typeface="Calibri" pitchFamily="34" charset="0"/>
                        </a:rPr>
                        <a:t>Τι ξέρετε για τα φανάρια;</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ts val="1200"/>
                        </a:spcAft>
                        <a:buClrTx/>
                        <a:buSzTx/>
                        <a:buFontTx/>
                        <a:buNone/>
                        <a:tabLst/>
                      </a:pPr>
                      <a:r>
                        <a:rPr kumimoji="0" lang="el-GR" sz="1800" b="1" i="0" u="none" strike="noStrike" kern="1200" cap="none" normalizeH="0" baseline="0" dirty="0" smtClean="0">
                          <a:ln>
                            <a:noFill/>
                          </a:ln>
                          <a:solidFill>
                            <a:schemeClr val="bg1">
                              <a:lumMod val="75000"/>
                            </a:schemeClr>
                          </a:solidFill>
                          <a:effectLst/>
                          <a:latin typeface="Calibri" pitchFamily="34" charset="0"/>
                          <a:ea typeface="+mn-ea"/>
                          <a:cs typeface="+mn-cs"/>
                        </a:rPr>
                        <a:t>Νέο</a:t>
                      </a:r>
                    </a:p>
                    <a:p>
                      <a:pPr marL="179388" marR="0" lvl="0" indent="-179388" algn="l" defTabSz="914400" rtl="0" eaLnBrk="1" fontAlgn="base" latinLnBrk="0" hangingPunct="1">
                        <a:lnSpc>
                          <a:spcPct val="100000"/>
                        </a:lnSpc>
                        <a:spcBef>
                          <a:spcPct val="0"/>
                        </a:spcBef>
                        <a:spcAft>
                          <a:spcPts val="600"/>
                        </a:spcAft>
                        <a:buClrTx/>
                        <a:buSzTx/>
                        <a:buFont typeface="Arial" pitchFamily="34" charset="0"/>
                        <a:buChar char="•"/>
                        <a:tabLst/>
                      </a:pPr>
                      <a:r>
                        <a:rPr kumimoji="0" lang="el-GR" sz="1800" b="0" i="0" u="none" strike="noStrike" kern="1200" cap="none" normalizeH="0" baseline="0" dirty="0" smtClean="0">
                          <a:ln>
                            <a:noFill/>
                          </a:ln>
                          <a:solidFill>
                            <a:schemeClr val="bg1">
                              <a:lumMod val="75000"/>
                            </a:schemeClr>
                          </a:solidFill>
                          <a:effectLst/>
                          <a:latin typeface="Calibri" pitchFamily="34" charset="0"/>
                          <a:ea typeface="+mn-ea"/>
                          <a:cs typeface="+mn-cs"/>
                        </a:rPr>
                        <a:t>Βιβλίο: «Καλώς τον </a:t>
                      </a:r>
                      <a:r>
                        <a:rPr kumimoji="0" lang="el-GR" sz="1800" b="0" i="0" u="none" strike="noStrike" kern="1200" cap="none" normalizeH="0" baseline="0" dirty="0" err="1" smtClean="0">
                          <a:ln>
                            <a:noFill/>
                          </a:ln>
                          <a:solidFill>
                            <a:schemeClr val="bg1">
                              <a:lumMod val="75000"/>
                            </a:schemeClr>
                          </a:solidFill>
                          <a:effectLst/>
                          <a:latin typeface="Calibri" pitchFamily="34" charset="0"/>
                          <a:ea typeface="+mn-ea"/>
                          <a:cs typeface="+mn-cs"/>
                        </a:rPr>
                        <a:t>κο</a:t>
                      </a:r>
                      <a:r>
                        <a:rPr kumimoji="0" lang="el-GR" sz="1800" b="0" i="0" u="none" strike="noStrike" kern="1200" cap="none" normalizeH="0" baseline="0" dirty="0" smtClean="0">
                          <a:ln>
                            <a:noFill/>
                          </a:ln>
                          <a:solidFill>
                            <a:schemeClr val="bg1">
                              <a:lumMod val="75000"/>
                            </a:schemeClr>
                          </a:solidFill>
                          <a:effectLst/>
                          <a:latin typeface="Calibri" pitchFamily="34" charset="0"/>
                          <a:ea typeface="+mn-ea"/>
                          <a:cs typeface="+mn-cs"/>
                        </a:rPr>
                        <a:t> ΚΟΚ»</a:t>
                      </a:r>
                    </a:p>
                    <a:p>
                      <a:pPr marL="179388" marR="0" lvl="0" indent="-179388" algn="l" defTabSz="914400" rtl="0" eaLnBrk="1" fontAlgn="base" latinLnBrk="0" hangingPunct="1">
                        <a:lnSpc>
                          <a:spcPct val="100000"/>
                        </a:lnSpc>
                        <a:spcBef>
                          <a:spcPct val="0"/>
                        </a:spcBef>
                        <a:spcAft>
                          <a:spcPts val="600"/>
                        </a:spcAft>
                        <a:buClrTx/>
                        <a:buSzTx/>
                        <a:buFont typeface="Arial" pitchFamily="34" charset="0"/>
                        <a:buChar char="•"/>
                        <a:tabLst/>
                      </a:pPr>
                      <a:r>
                        <a:rPr kumimoji="0" lang="el-GR" sz="1800" b="0" i="0" u="none" strike="noStrike" kern="1200" cap="none" normalizeH="0" baseline="0" dirty="0" smtClean="0">
                          <a:ln>
                            <a:noFill/>
                          </a:ln>
                          <a:solidFill>
                            <a:schemeClr val="bg1">
                              <a:lumMod val="75000"/>
                            </a:schemeClr>
                          </a:solidFill>
                          <a:effectLst/>
                          <a:latin typeface="Calibri" pitchFamily="34" charset="0"/>
                          <a:ea typeface="+mn-ea"/>
                          <a:cs typeface="+mn-cs"/>
                        </a:rPr>
                        <a:t>Βιβλίο: «Στο Δρόμο- </a:t>
                      </a:r>
                      <a:r>
                        <a:rPr kumimoji="0" lang="en-US" sz="1800" b="0" i="0" u="none" strike="noStrike" kern="1200" cap="none" normalizeH="0" baseline="0" dirty="0" err="1" smtClean="0">
                          <a:ln>
                            <a:noFill/>
                          </a:ln>
                          <a:solidFill>
                            <a:schemeClr val="bg1">
                              <a:lumMod val="75000"/>
                            </a:schemeClr>
                          </a:solidFill>
                          <a:effectLst/>
                          <a:latin typeface="Calibri" pitchFamily="34" charset="0"/>
                          <a:ea typeface="+mn-ea"/>
                          <a:cs typeface="+mn-cs"/>
                        </a:rPr>
                        <a:t>cd</a:t>
                      </a:r>
                      <a:r>
                        <a:rPr kumimoji="0" lang="en-US" sz="1800" b="0" i="0" u="none" strike="noStrike" kern="1200" cap="none" normalizeH="0" baseline="0" dirty="0" smtClean="0">
                          <a:ln>
                            <a:noFill/>
                          </a:ln>
                          <a:solidFill>
                            <a:schemeClr val="bg1">
                              <a:lumMod val="75000"/>
                            </a:schemeClr>
                          </a:solidFill>
                          <a:effectLst/>
                          <a:latin typeface="Calibri" pitchFamily="34" charset="0"/>
                          <a:ea typeface="+mn-ea"/>
                          <a:cs typeface="+mn-cs"/>
                        </a:rPr>
                        <a:t> </a:t>
                      </a:r>
                      <a:r>
                        <a:rPr kumimoji="0" lang="el-GR" sz="1800" b="0" i="0" u="none" strike="noStrike" kern="1200" cap="none" normalizeH="0" baseline="0" dirty="0" smtClean="0">
                          <a:ln>
                            <a:noFill/>
                          </a:ln>
                          <a:solidFill>
                            <a:schemeClr val="bg1">
                              <a:lumMod val="75000"/>
                            </a:schemeClr>
                          </a:solidFill>
                          <a:effectLst/>
                          <a:latin typeface="Calibri" pitchFamily="34" charset="0"/>
                          <a:ea typeface="+mn-ea"/>
                          <a:cs typeface="+mn-cs"/>
                        </a:rPr>
                        <a:t>με συμβουλές του μικρού λύκου</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kern="1200" cap="none" normalizeH="0" baseline="0" dirty="0" smtClean="0">
                        <a:ln>
                          <a:noFill/>
                        </a:ln>
                        <a:solidFill>
                          <a:schemeClr val="bg1">
                            <a:lumMod val="75000"/>
                          </a:schemeClr>
                        </a:solidFill>
                        <a:effectLst/>
                        <a:latin typeface="Calibri"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kern="1200" cap="none" normalizeH="0" baseline="0" dirty="0" smtClean="0">
                        <a:ln>
                          <a:noFill/>
                        </a:ln>
                        <a:solidFill>
                          <a:schemeClr val="bg1">
                            <a:lumMod val="75000"/>
                          </a:schemeClr>
                        </a:solidFill>
                        <a:effectLst/>
                        <a:latin typeface="Calibri" pitchFamily="34" charset="0"/>
                        <a:ea typeface="+mn-ea"/>
                        <a:cs typeface="+mn-cs"/>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Κατάλληλα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p>
                      <a:pPr marL="90488" marR="0" lvl="0" indent="-904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kern="1200" cap="none" normalizeH="0" baseline="0" dirty="0" smtClean="0">
                          <a:ln>
                            <a:noFill/>
                          </a:ln>
                          <a:solidFill>
                            <a:srgbClr val="000000"/>
                          </a:solidFill>
                          <a:effectLst/>
                          <a:latin typeface="Calibri" pitchFamily="34" charset="0"/>
                          <a:ea typeface="+mn-ea"/>
                          <a:cs typeface="+mn-cs"/>
                        </a:rPr>
                        <a:t> Περίπατο στο τετράγωνο γύρω από το σχολείο</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kern="1200" cap="none" normalizeH="0" baseline="0" dirty="0" smtClean="0">
                          <a:ln>
                            <a:noFill/>
                          </a:ln>
                          <a:solidFill>
                            <a:srgbClr val="000000"/>
                          </a:solidFill>
                          <a:effectLst/>
                          <a:latin typeface="Calibri" pitchFamily="34" charset="0"/>
                          <a:ea typeface="+mn-ea"/>
                          <a:cs typeface="+mn-cs"/>
                        </a:rPr>
                        <a:t>Δημιουργικά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kern="1200" cap="none" normalizeH="0" baseline="0" dirty="0" smtClean="0">
                        <a:ln>
                          <a:noFill/>
                        </a:ln>
                        <a:solidFill>
                          <a:srgbClr val="000000"/>
                        </a:solidFill>
                        <a:effectLst/>
                        <a:latin typeface="Calibri" pitchFamily="34" charset="0"/>
                        <a:ea typeface="+mn-ea"/>
                        <a:cs typeface="+mn-cs"/>
                      </a:endParaRP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kern="1200" cap="none" normalizeH="0" baseline="0" dirty="0" smtClean="0">
                          <a:ln>
                            <a:noFill/>
                          </a:ln>
                          <a:solidFill>
                            <a:srgbClr val="000000"/>
                          </a:solidFill>
                          <a:effectLst/>
                          <a:latin typeface="Calibri" pitchFamily="34" charset="0"/>
                          <a:ea typeface="+mn-ea"/>
                          <a:cs typeface="+mn-cs"/>
                        </a:rPr>
                        <a:t>Παιχνίδι με το Σταμάτη και το Γρηγόρη</a:t>
                      </a: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kern="1200" cap="none" normalizeH="0" baseline="0" dirty="0" smtClean="0">
                          <a:ln>
                            <a:noFill/>
                          </a:ln>
                          <a:solidFill>
                            <a:srgbClr val="000000"/>
                          </a:solidFill>
                          <a:effectLst/>
                          <a:latin typeface="Calibri" pitchFamily="34" charset="0"/>
                          <a:ea typeface="+mn-ea"/>
                          <a:cs typeface="+mn-cs"/>
                        </a:rPr>
                        <a:t>Κατασκευή φαναριών</a:t>
                      </a: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kern="1200" cap="none" normalizeH="0" baseline="0" dirty="0" smtClean="0">
                          <a:ln>
                            <a:noFill/>
                          </a:ln>
                          <a:solidFill>
                            <a:srgbClr val="000000"/>
                          </a:solidFill>
                          <a:effectLst/>
                          <a:latin typeface="Calibri" pitchFamily="34" charset="0"/>
                          <a:ea typeface="+mn-ea"/>
                          <a:cs typeface="+mn-cs"/>
                        </a:rPr>
                        <a:t>Κατηγοριοποίηση σημάτων</a:t>
                      </a: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kern="1200" cap="none" normalizeH="0" baseline="0" dirty="0" smtClean="0">
                          <a:ln>
                            <a:noFill/>
                          </a:ln>
                          <a:solidFill>
                            <a:srgbClr val="000000"/>
                          </a:solidFill>
                          <a:effectLst/>
                          <a:latin typeface="Calibri" pitchFamily="34" charset="0"/>
                          <a:ea typeface="+mn-ea"/>
                          <a:cs typeface="+mn-cs"/>
                        </a:rPr>
                        <a:t>Φύλλα εργασίας</a:t>
                      </a: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kern="1200" cap="none" normalizeH="0" baseline="0" dirty="0" smtClean="0">
                          <a:ln>
                            <a:noFill/>
                          </a:ln>
                          <a:solidFill>
                            <a:srgbClr val="000000"/>
                          </a:solidFill>
                          <a:effectLst/>
                          <a:latin typeface="Calibri" pitchFamily="34" charset="0"/>
                          <a:ea typeface="+mn-ea"/>
                          <a:cs typeface="+mn-cs"/>
                        </a:rPr>
                        <a:t>Μακέτες πόλης</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448844">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bg2">
                              <a:lumMod val="50000"/>
                            </a:schemeClr>
                          </a:solidFill>
                          <a:effectLst/>
                          <a:latin typeface="Calibri" pitchFamily="34" charset="0"/>
                        </a:rPr>
                        <a:t>Εννοιολογώντας</a:t>
                      </a:r>
                      <a:endParaRPr kumimoji="0" lang="el-GR" sz="1800" b="1" i="0" u="none" strike="noStrike" cap="none" normalizeH="0" baseline="0" dirty="0" smtClean="0">
                        <a:ln>
                          <a:noFill/>
                        </a:ln>
                        <a:solidFill>
                          <a:schemeClr val="bg2">
                            <a:lumMod val="50000"/>
                          </a:schemeClr>
                        </a:solidFill>
                        <a:effectLst/>
                        <a:latin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75000"/>
                        <a:alpha val="89000"/>
                      </a:schemeClr>
                    </a:solidFill>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bg2">
                              <a:lumMod val="50000"/>
                            </a:schemeClr>
                          </a:solidFill>
                          <a:effectLst/>
                          <a:latin typeface="Calibri" pitchFamily="34" charset="0"/>
                        </a:rPr>
                        <a:t>Αναλύοντας</a:t>
                      </a:r>
                      <a:endParaRPr kumimoji="0" lang="el-GR" sz="1800" b="1" i="0" u="none" strike="noStrike" cap="none" normalizeH="0" baseline="0" dirty="0" smtClean="0">
                        <a:ln>
                          <a:noFill/>
                        </a:ln>
                        <a:solidFill>
                          <a:schemeClr val="bg2">
                            <a:lumMod val="50000"/>
                          </a:schemeClr>
                        </a:solidFill>
                        <a:effectLst/>
                        <a:latin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75000"/>
                      </a:schemeClr>
                    </a:solidFill>
                  </a:tcPr>
                </a:tc>
                <a:tc hMerge="1">
                  <a:txBody>
                    <a:bodyPr/>
                    <a:lstStyle/>
                    <a:p>
                      <a:endParaRPr lang="el-GR"/>
                    </a:p>
                  </a:txBody>
                  <a:tcPr/>
                </a:tc>
              </a:tr>
              <a:tr h="256846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75000"/>
                            </a:schemeClr>
                          </a:solidFill>
                          <a:effectLst/>
                          <a:latin typeface="Calibri" pitchFamily="34" charset="0"/>
                        </a:rPr>
                        <a:t>Ορολογία</a:t>
                      </a:r>
                      <a:endParaRPr kumimoji="0" lang="en-US" sz="1800" b="1" i="0" u="none" strike="noStrike" cap="none" normalizeH="0" baseline="0" dirty="0" smtClean="0">
                        <a:ln>
                          <a:noFill/>
                        </a:ln>
                        <a:solidFill>
                          <a:schemeClr val="bg1">
                            <a:lumMod val="75000"/>
                          </a:schemeClr>
                        </a:solidFill>
                        <a:effectLst/>
                        <a:latin typeface="Calibri"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chemeClr val="bg1">
                            <a:lumMod val="75000"/>
                          </a:schemeClr>
                        </a:solidFill>
                        <a:effectLst/>
                        <a:latin typeface="Calibri" pitchFamily="34" charset="0"/>
                      </a:endParaRPr>
                    </a:p>
                    <a:p>
                      <a:pPr marL="90488" marR="0" lvl="0" indent="-904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cap="none" normalizeH="0" baseline="0" dirty="0" smtClean="0">
                          <a:ln>
                            <a:noFill/>
                          </a:ln>
                          <a:solidFill>
                            <a:schemeClr val="bg1">
                              <a:lumMod val="75000"/>
                            </a:schemeClr>
                          </a:solidFill>
                          <a:effectLst/>
                          <a:latin typeface="Calibri" pitchFamily="34" charset="0"/>
                        </a:rPr>
                        <a:t>Ανακεφαλαίωση των νέων όρων που εισήχθησαν- αντιγραφή λέξεων</a:t>
                      </a:r>
                      <a:endParaRPr kumimoji="0" lang="el-GR" sz="1200" b="0" i="0" u="none" strike="noStrike" cap="none" normalizeH="0" baseline="0" dirty="0" smtClean="0">
                        <a:ln>
                          <a:noFill/>
                        </a:ln>
                        <a:solidFill>
                          <a:schemeClr val="bg1">
                            <a:lumMod val="7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chemeClr val="bg1">
                            <a:lumMod val="7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chemeClr val="bg1">
                            <a:lumMod val="75000"/>
                          </a:schemeClr>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75000"/>
                            </a:schemeClr>
                          </a:solidFill>
                          <a:effectLst/>
                          <a:latin typeface="Calibri" pitchFamily="34" charset="0"/>
                        </a:rPr>
                        <a:t>Θεωρία</a:t>
                      </a:r>
                      <a:endParaRPr kumimoji="0" lang="en-US" sz="1800" b="1" i="0" u="none" strike="noStrike" cap="none" normalizeH="0" baseline="0" dirty="0" smtClean="0">
                        <a:ln>
                          <a:noFill/>
                        </a:ln>
                        <a:solidFill>
                          <a:schemeClr val="bg1">
                            <a:lumMod val="75000"/>
                          </a:schemeClr>
                        </a:solidFill>
                        <a:effectLst/>
                        <a:latin typeface="Calibri"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chemeClr val="bg1">
                            <a:lumMod val="75000"/>
                          </a:schemeClr>
                        </a:solidFill>
                        <a:effectLst/>
                        <a:latin typeface="Calibri" pitchFamily="34" charset="0"/>
                      </a:endParaRPr>
                    </a:p>
                    <a:p>
                      <a:pPr marL="90488" marR="0" lvl="0" indent="-90488"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el-GR" sz="1800" b="0" i="0" u="none" strike="noStrike" cap="none" normalizeH="0" baseline="0" dirty="0" smtClean="0">
                          <a:ln>
                            <a:noFill/>
                          </a:ln>
                          <a:solidFill>
                            <a:schemeClr val="bg1">
                              <a:lumMod val="75000"/>
                            </a:schemeClr>
                          </a:solidFill>
                          <a:effectLst/>
                          <a:latin typeface="Calibri" pitchFamily="34" charset="0"/>
                        </a:rPr>
                        <a:t>Αξιοποίηση Νέων Τεχνολογιών</a:t>
                      </a:r>
                    </a:p>
                    <a:p>
                      <a:pPr marL="90488" marR="0" lvl="0" indent="-90488"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el-GR" sz="1800" b="0" i="0" u="none" strike="noStrike" cap="none" normalizeH="0" baseline="0" dirty="0" smtClean="0">
                          <a:ln>
                            <a:noFill/>
                          </a:ln>
                          <a:solidFill>
                            <a:schemeClr val="bg1">
                              <a:lumMod val="75000"/>
                            </a:schemeClr>
                          </a:solidFill>
                          <a:effectLst/>
                          <a:latin typeface="Calibri" pitchFamily="34" charset="0"/>
                        </a:rPr>
                        <a:t> </a:t>
                      </a:r>
                      <a:r>
                        <a:rPr kumimoji="0" lang="en-US" sz="1800" b="0" i="0" u="none" strike="noStrike" cap="none" normalizeH="0" baseline="0" dirty="0" smtClean="0">
                          <a:ln>
                            <a:noFill/>
                          </a:ln>
                          <a:solidFill>
                            <a:schemeClr val="bg1">
                              <a:lumMod val="75000"/>
                            </a:schemeClr>
                          </a:solidFill>
                          <a:effectLst/>
                          <a:latin typeface="Calibri" pitchFamily="34" charset="0"/>
                        </a:rPr>
                        <a:t>DVD </a:t>
                      </a:r>
                      <a:r>
                        <a:rPr kumimoji="0" lang="el-GR" sz="1800" b="0" i="0" u="none" strike="noStrike" cap="none" normalizeH="0" baseline="0" dirty="0" smtClean="0">
                          <a:ln>
                            <a:noFill/>
                          </a:ln>
                          <a:solidFill>
                            <a:schemeClr val="bg1">
                              <a:lumMod val="75000"/>
                            </a:schemeClr>
                          </a:solidFill>
                          <a:effectLst/>
                          <a:latin typeface="Calibri" pitchFamily="34" charset="0"/>
                        </a:rPr>
                        <a:t>με το Μικρό Νικόλα και τον ΚΟΚ</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chemeClr val="bg1">
                            <a:lumMod val="75000"/>
                          </a:schemeClr>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75000"/>
                            </a:schemeClr>
                          </a:solidFill>
                          <a:effectLst/>
                          <a:latin typeface="Calibri" pitchFamily="34" charset="0"/>
                        </a:rPr>
                        <a:t>Λειτουργικά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chemeClr val="bg1">
                            <a:lumMod val="7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kern="1200" cap="none" normalizeH="0" baseline="0" dirty="0" smtClean="0">
                          <a:ln>
                            <a:noFill/>
                          </a:ln>
                          <a:solidFill>
                            <a:schemeClr val="bg1">
                              <a:lumMod val="75000"/>
                            </a:schemeClr>
                          </a:solidFill>
                          <a:effectLst/>
                          <a:latin typeface="Calibri" pitchFamily="34" charset="0"/>
                          <a:ea typeface="+mn-ea"/>
                          <a:cs typeface="+mn-cs"/>
                        </a:rPr>
                        <a:t>Εικόνες με παιδιά να περνούν σε διάβαση και εκτός διάβασης, με «Γρηγόρη» αλλά και με «Σταμάτη»</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75000"/>
                            </a:schemeClr>
                          </a:solidFill>
                          <a:effectLst/>
                          <a:latin typeface="Calibri" pitchFamily="34" charset="0"/>
                        </a:rPr>
                        <a:t>Κριτικά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chemeClr val="bg1">
                            <a:lumMod val="7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chemeClr val="bg1">
                            <a:lumMod val="75000"/>
                          </a:schemeClr>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
        <p:nvSpPr>
          <p:cNvPr id="6" name="5 - Έλλειψη"/>
          <p:cNvSpPr/>
          <p:nvPr/>
        </p:nvSpPr>
        <p:spPr>
          <a:xfrm>
            <a:off x="3452124" y="3088414"/>
            <a:ext cx="2352455" cy="108685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b="1" dirty="0" smtClean="0">
                <a:solidFill>
                  <a:srgbClr val="8D1F1F"/>
                </a:solidFill>
              </a:rPr>
              <a:t>Σήματα κυκλοφορίας - Φανάρια</a:t>
            </a:r>
            <a:endParaRPr lang="el-GR" b="1" dirty="0">
              <a:solidFill>
                <a:srgbClr val="8D1F1F"/>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14 - Θέση περιεχομένου"/>
          <p:cNvGraphicFramePr>
            <a:graphicFrameLocks noGrp="1"/>
          </p:cNvGraphicFramePr>
          <p:nvPr>
            <p:ph sz="half" idx="2"/>
          </p:nvPr>
        </p:nvGraphicFramePr>
        <p:xfrm>
          <a:off x="357188" y="119084"/>
          <a:ext cx="8501062" cy="6453188"/>
        </p:xfrm>
        <a:graphic>
          <a:graphicData uri="http://schemas.openxmlformats.org/drawingml/2006/table">
            <a:tbl>
              <a:tblPr/>
              <a:tblGrid>
                <a:gridCol w="4251325"/>
                <a:gridCol w="4249737"/>
              </a:tblGrid>
              <a:tr h="596857">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rgbClr val="8D1F1F"/>
                          </a:solidFill>
                          <a:effectLst/>
                          <a:latin typeface="Calibri" pitchFamily="34" charset="0"/>
                        </a:rPr>
                        <a:t>Εφαρμόζοντας</a:t>
                      </a:r>
                      <a:r>
                        <a:rPr kumimoji="0" lang="en-US" sz="2000" b="1" i="0" u="none" strike="noStrike" cap="none" normalizeH="0" baseline="0" dirty="0" smtClean="0">
                          <a:ln>
                            <a:noFill/>
                          </a:ln>
                          <a:solidFill>
                            <a:srgbClr val="8D1F1F"/>
                          </a:solidFill>
                          <a:effectLst/>
                          <a:latin typeface="Calibri" pitchFamily="34" charset="0"/>
                        </a:rPr>
                        <a:t> (</a:t>
                      </a:r>
                      <a:r>
                        <a:rPr kumimoji="0" lang="el-GR" sz="2000" b="1" i="0" u="none" strike="noStrike" cap="none" normalizeH="0" baseline="0" dirty="0" smtClean="0">
                          <a:ln>
                            <a:noFill/>
                          </a:ln>
                          <a:solidFill>
                            <a:srgbClr val="8D1F1F"/>
                          </a:solidFill>
                          <a:effectLst/>
                          <a:latin typeface="Calibri" pitchFamily="34" charset="0"/>
                        </a:rPr>
                        <a:t>κατάλληλα)</a:t>
                      </a:r>
                      <a:endParaRPr kumimoji="0" lang="el-GR" sz="1800" b="1" i="0" u="none" strike="noStrike" cap="none" normalizeH="0" baseline="0" dirty="0" smtClean="0">
                        <a:ln>
                          <a:noFill/>
                        </a:ln>
                        <a:solidFill>
                          <a:srgbClr val="8D1F1F"/>
                        </a:solidFill>
                        <a:effectLst/>
                        <a:latin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EEC11B">
                        <a:alpha val="89018"/>
                      </a:srgbClr>
                    </a:solidFill>
                  </a:tcPr>
                </a:tc>
                <a:tc hMerge="1">
                  <a:txBody>
                    <a:bodyPr/>
                    <a:lstStyle/>
                    <a:p>
                      <a:endParaRPr lang="el-GR"/>
                    </a:p>
                  </a:txBody>
                  <a:tcPr/>
                </a:tc>
              </a:tr>
              <a:tr h="585633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Δραστηριότητα</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2000" b="0" i="0" u="none" strike="noStrike" cap="none" normalizeH="0" baseline="0" dirty="0" smtClean="0">
                          <a:ln>
                            <a:noFill/>
                          </a:ln>
                          <a:solidFill>
                            <a:schemeClr val="accent6">
                              <a:lumMod val="50000"/>
                            </a:schemeClr>
                          </a:solidFill>
                          <a:effectLst/>
                          <a:latin typeface="Calibri" pitchFamily="34" charset="0"/>
                        </a:rPr>
                        <a:t> Περίπατος στο τετράγωνο το νηπιαγωγείου για αναγνώριση σημάτων / προτεραιοτήτων</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Στόχοι</a:t>
                      </a:r>
                    </a:p>
                    <a:p>
                      <a:pPr marL="179388" marR="0" lvl="0" indent="-179388" algn="l" defTabSz="914400" rtl="0" eaLnBrk="1" fontAlgn="base" latinLnBrk="0" hangingPunct="1">
                        <a:lnSpc>
                          <a:spcPct val="100000"/>
                        </a:lnSpc>
                        <a:spcBef>
                          <a:spcPct val="0"/>
                        </a:spcBef>
                        <a:spcAft>
                          <a:spcPts val="300"/>
                        </a:spcAft>
                        <a:buClrTx/>
                        <a:buSzTx/>
                        <a:buFont typeface="Arial" pitchFamily="34" charset="0"/>
                        <a:buChar char="•"/>
                        <a:tabLst/>
                      </a:pPr>
                      <a:r>
                        <a:rPr kumimoji="0" lang="el-GR" sz="2000" b="0" i="0" u="none" strike="noStrike" cap="none" normalizeH="0" baseline="0" dirty="0" smtClean="0">
                          <a:ln>
                            <a:noFill/>
                          </a:ln>
                          <a:solidFill>
                            <a:schemeClr val="accent6">
                              <a:lumMod val="50000"/>
                            </a:schemeClr>
                          </a:solidFill>
                          <a:effectLst/>
                          <a:latin typeface="Calibri" pitchFamily="34" charset="0"/>
                        </a:rPr>
                        <a:t>Αναγνώριση σχημάτων</a:t>
                      </a:r>
                    </a:p>
                    <a:p>
                      <a:pPr marL="179388" marR="0" lvl="0" indent="-179388" algn="l" defTabSz="914400" rtl="0" eaLnBrk="1" fontAlgn="base" latinLnBrk="0" hangingPunct="1">
                        <a:lnSpc>
                          <a:spcPct val="100000"/>
                        </a:lnSpc>
                        <a:spcBef>
                          <a:spcPct val="0"/>
                        </a:spcBef>
                        <a:spcAft>
                          <a:spcPts val="300"/>
                        </a:spcAft>
                        <a:buClrTx/>
                        <a:buSzTx/>
                        <a:buFont typeface="Arial" pitchFamily="34" charset="0"/>
                        <a:buChar char="•"/>
                        <a:tabLst/>
                      </a:pPr>
                      <a:r>
                        <a:rPr kumimoji="0" lang="el-GR" sz="2000" b="0" i="0" u="none" strike="noStrike" cap="none" normalizeH="0" baseline="0" dirty="0" smtClean="0">
                          <a:ln>
                            <a:noFill/>
                          </a:ln>
                          <a:solidFill>
                            <a:schemeClr val="accent6">
                              <a:lumMod val="50000"/>
                            </a:schemeClr>
                          </a:solidFill>
                          <a:effectLst/>
                          <a:latin typeface="Calibri" pitchFamily="34" charset="0"/>
                        </a:rPr>
                        <a:t>Απαρίθμηση</a:t>
                      </a:r>
                    </a:p>
                    <a:p>
                      <a:pPr marL="179388" marR="0" lvl="0" indent="-179388" algn="l" defTabSz="914400" rtl="0" eaLnBrk="1" fontAlgn="base" latinLnBrk="0" hangingPunct="1">
                        <a:lnSpc>
                          <a:spcPct val="100000"/>
                        </a:lnSpc>
                        <a:spcBef>
                          <a:spcPct val="0"/>
                        </a:spcBef>
                        <a:spcAft>
                          <a:spcPts val="300"/>
                        </a:spcAft>
                        <a:buClrTx/>
                        <a:buSzTx/>
                        <a:buFont typeface="Arial" pitchFamily="34" charset="0"/>
                        <a:buChar char="•"/>
                        <a:tabLst/>
                      </a:pPr>
                      <a:r>
                        <a:rPr kumimoji="0" lang="el-GR" sz="2000" b="0" i="0" u="none" strike="noStrike" cap="none" normalizeH="0" baseline="0" dirty="0" smtClean="0">
                          <a:ln>
                            <a:noFill/>
                          </a:ln>
                          <a:solidFill>
                            <a:schemeClr val="accent6">
                              <a:lumMod val="50000"/>
                            </a:schemeClr>
                          </a:solidFill>
                          <a:effectLst/>
                          <a:latin typeface="Calibri" pitchFamily="34" charset="0"/>
                        </a:rPr>
                        <a:t>Ταξινόμηση</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l-GR" sz="18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Αξιολόγηση</a:t>
                      </a: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cap="none" normalizeH="0" baseline="0" dirty="0" smtClean="0">
                          <a:ln>
                            <a:noFill/>
                          </a:ln>
                          <a:solidFill>
                            <a:schemeClr val="accent6">
                              <a:lumMod val="50000"/>
                            </a:schemeClr>
                          </a:solidFill>
                          <a:effectLst/>
                          <a:latin typeface="Calibri" pitchFamily="34" charset="0"/>
                        </a:rPr>
                        <a:t> </a:t>
                      </a:r>
                      <a:r>
                        <a:rPr kumimoji="0" lang="el-GR" sz="2000" b="0" i="0" u="none" strike="noStrike" cap="none" normalizeH="0" baseline="0" dirty="0" smtClean="0">
                          <a:ln>
                            <a:noFill/>
                          </a:ln>
                          <a:solidFill>
                            <a:schemeClr val="accent6">
                              <a:lumMod val="50000"/>
                            </a:schemeClr>
                          </a:solidFill>
                          <a:effectLst/>
                          <a:latin typeface="Calibri" pitchFamily="34" charset="0"/>
                        </a:rPr>
                        <a:t>Τα παιδιά και εμείς χαρήκαμε τη διαδικασία</a:t>
                      </a:r>
                    </a:p>
                    <a:p>
                      <a:pPr marL="360363" marR="0" lvl="0" indent="-180975"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2000" b="0" i="0" u="none" strike="noStrike" cap="none" normalizeH="0" baseline="0" dirty="0" smtClean="0">
                          <a:ln>
                            <a:noFill/>
                          </a:ln>
                          <a:solidFill>
                            <a:schemeClr val="accent6">
                              <a:lumMod val="50000"/>
                            </a:schemeClr>
                          </a:solidFill>
                          <a:effectLst/>
                          <a:latin typeface="Calibri" pitchFamily="34" charset="0"/>
                        </a:rPr>
                        <a:t> Εύκολη διαδικασία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
        <p:nvSpPr>
          <p:cNvPr id="4" name="3 - Έλλειψη"/>
          <p:cNvSpPr/>
          <p:nvPr/>
        </p:nvSpPr>
        <p:spPr>
          <a:xfrm rot="2162854">
            <a:off x="-89604" y="5183058"/>
            <a:ext cx="2352455" cy="108685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b="1" dirty="0" smtClean="0">
                <a:solidFill>
                  <a:srgbClr val="8D1F1F"/>
                </a:solidFill>
              </a:rPr>
              <a:t>Σήματα κυκλοφορίας - Φανάρια</a:t>
            </a:r>
            <a:endParaRPr lang="el-GR" b="1" dirty="0">
              <a:solidFill>
                <a:srgbClr val="8D1F1F"/>
              </a:solidFill>
            </a:endParaRPr>
          </a:p>
        </p:txBody>
      </p:sp>
      <p:pic>
        <p:nvPicPr>
          <p:cNvPr id="6" name="5 - Εικόνα" descr="CAM00111.jpg"/>
          <p:cNvPicPr>
            <a:picLocks noChangeAspect="1"/>
          </p:cNvPicPr>
          <p:nvPr/>
        </p:nvPicPr>
        <p:blipFill>
          <a:blip r:embed="rId3" cstate="print">
            <a:lum bright="14000" contrast="22000"/>
          </a:blip>
          <a:stretch>
            <a:fillRect/>
          </a:stretch>
        </p:blipFill>
        <p:spPr>
          <a:xfrm>
            <a:off x="4786314" y="3714776"/>
            <a:ext cx="3619493" cy="2714620"/>
          </a:xfrm>
          <a:prstGeom prst="rect">
            <a:avLst/>
          </a:prstGeom>
        </p:spPr>
      </p:pic>
      <p:pic>
        <p:nvPicPr>
          <p:cNvPr id="7" name="6 - Εικόνα" descr="CAM00131.jpg"/>
          <p:cNvPicPr>
            <a:picLocks noChangeAspect="1"/>
          </p:cNvPicPr>
          <p:nvPr/>
        </p:nvPicPr>
        <p:blipFill>
          <a:blip r:embed="rId4" cstate="print">
            <a:lum bright="17000" contrast="45000"/>
          </a:blip>
          <a:stretch>
            <a:fillRect/>
          </a:stretch>
        </p:blipFill>
        <p:spPr>
          <a:xfrm>
            <a:off x="4786313" y="928670"/>
            <a:ext cx="3571901" cy="2678926"/>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14 - Θέση περιεχομένου"/>
          <p:cNvGraphicFramePr>
            <a:graphicFrameLocks noGrp="1"/>
          </p:cNvGraphicFramePr>
          <p:nvPr>
            <p:ph sz="half" idx="2"/>
          </p:nvPr>
        </p:nvGraphicFramePr>
        <p:xfrm>
          <a:off x="357188" y="119084"/>
          <a:ext cx="8501062" cy="6471877"/>
        </p:xfrm>
        <a:graphic>
          <a:graphicData uri="http://schemas.openxmlformats.org/drawingml/2006/table">
            <a:tbl>
              <a:tblPr/>
              <a:tblGrid>
                <a:gridCol w="4429126"/>
                <a:gridCol w="4071936"/>
              </a:tblGrid>
              <a:tr h="596857">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rgbClr val="8D1F1F"/>
                          </a:solidFill>
                          <a:effectLst/>
                          <a:latin typeface="Calibri" pitchFamily="34" charset="0"/>
                        </a:rPr>
                        <a:t>Εφαρμόζοντας (δημιουργικά)</a:t>
                      </a:r>
                      <a:endParaRPr kumimoji="0" lang="el-GR" sz="1800" b="1" i="0" u="none" strike="noStrike" cap="none" normalizeH="0" baseline="0" dirty="0" smtClean="0">
                        <a:ln>
                          <a:noFill/>
                        </a:ln>
                        <a:solidFill>
                          <a:srgbClr val="8D1F1F"/>
                        </a:solidFill>
                        <a:effectLst/>
                        <a:latin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EEC11B">
                        <a:alpha val="89018"/>
                      </a:srgbClr>
                    </a:solidFill>
                  </a:tcPr>
                </a:tc>
                <a:tc hMerge="1">
                  <a:txBody>
                    <a:bodyPr/>
                    <a:lstStyle/>
                    <a:p>
                      <a:endParaRPr lang="el-GR"/>
                    </a:p>
                  </a:txBody>
                  <a:tcPr/>
                </a:tc>
              </a:tr>
              <a:tr h="585633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Δραστηριότητα</a:t>
                      </a: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tab pos="179388" algn="l"/>
                        </a:tabLst>
                      </a:pPr>
                      <a:r>
                        <a:rPr kumimoji="0" lang="el-GR" sz="2000" b="0" i="0" u="none" strike="noStrike" kern="1200" cap="none" normalizeH="0" baseline="0" dirty="0" smtClean="0">
                          <a:ln>
                            <a:noFill/>
                          </a:ln>
                          <a:solidFill>
                            <a:schemeClr val="accent6">
                              <a:lumMod val="50000"/>
                            </a:schemeClr>
                          </a:solidFill>
                          <a:effectLst/>
                          <a:latin typeface="Calibri" pitchFamily="34" charset="0"/>
                          <a:ea typeface="+mn-ea"/>
                          <a:cs typeface="+mn-cs"/>
                        </a:rPr>
                        <a:t>Κατασκευή σημάτων – φαναριών με χαρτόνι, πλαστελίνη, </a:t>
                      </a:r>
                      <a:r>
                        <a:rPr kumimoji="0" lang="el-GR" sz="2000" b="0" i="0" u="none" strike="noStrike" kern="1200" cap="none" normalizeH="0" baseline="0" dirty="0" err="1" smtClean="0">
                          <a:ln>
                            <a:noFill/>
                          </a:ln>
                          <a:solidFill>
                            <a:schemeClr val="accent6">
                              <a:lumMod val="50000"/>
                            </a:schemeClr>
                          </a:solidFill>
                          <a:effectLst/>
                          <a:latin typeface="Calibri" pitchFamily="34" charset="0"/>
                          <a:ea typeface="+mn-ea"/>
                          <a:cs typeface="+mn-cs"/>
                        </a:rPr>
                        <a:t>γλωσσοπίεστρα</a:t>
                      </a:r>
                      <a:endParaRPr kumimoji="0" lang="el-GR" sz="2000" b="0" i="0" u="none" strike="noStrike" kern="1200" cap="none" normalizeH="0" baseline="0" dirty="0" smtClean="0">
                        <a:ln>
                          <a:noFill/>
                        </a:ln>
                        <a:solidFill>
                          <a:schemeClr val="accent6">
                            <a:lumMod val="50000"/>
                          </a:schemeClr>
                        </a:solidFill>
                        <a:effectLst/>
                        <a:latin typeface="Calibri" pitchFamily="34"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20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rgbClr val="000000"/>
                          </a:solidFill>
                          <a:effectLst/>
                          <a:latin typeface="Calibri" pitchFamily="34" charset="0"/>
                        </a:rPr>
                        <a:t>Στόχοι</a:t>
                      </a:r>
                    </a:p>
                    <a:p>
                      <a:pPr marL="179388" marR="0" lvl="0" indent="-179388" algn="l" defTabSz="914400" rtl="0" eaLnBrk="1" fontAlgn="base" latinLnBrk="0" hangingPunct="1">
                        <a:lnSpc>
                          <a:spcPct val="100000"/>
                        </a:lnSpc>
                        <a:spcBef>
                          <a:spcPct val="0"/>
                        </a:spcBef>
                        <a:spcAft>
                          <a:spcPts val="300"/>
                        </a:spcAft>
                        <a:buClrTx/>
                        <a:buSzTx/>
                        <a:buFont typeface="Arial" pitchFamily="34" charset="0"/>
                        <a:buChar char="•"/>
                        <a:tabLst/>
                      </a:pPr>
                      <a:r>
                        <a:rPr kumimoji="0" lang="el-GR" sz="2000" b="0" i="0" u="none" strike="noStrike" cap="none" normalizeH="0" baseline="0" dirty="0" smtClean="0">
                          <a:ln>
                            <a:noFill/>
                          </a:ln>
                          <a:solidFill>
                            <a:schemeClr val="accent6">
                              <a:lumMod val="50000"/>
                            </a:schemeClr>
                          </a:solidFill>
                          <a:effectLst/>
                          <a:latin typeface="Calibri" pitchFamily="34" charset="0"/>
                        </a:rPr>
                        <a:t>Λεπτή κινητικότητα</a:t>
                      </a:r>
                    </a:p>
                    <a:p>
                      <a:pPr marL="179388" marR="0" lvl="0" indent="-179388" algn="l" defTabSz="914400" rtl="0" eaLnBrk="1" fontAlgn="base" latinLnBrk="0" hangingPunct="1">
                        <a:lnSpc>
                          <a:spcPct val="100000"/>
                        </a:lnSpc>
                        <a:spcBef>
                          <a:spcPct val="0"/>
                        </a:spcBef>
                        <a:spcAft>
                          <a:spcPts val="300"/>
                        </a:spcAft>
                        <a:buClrTx/>
                        <a:buSzTx/>
                        <a:buFont typeface="Arial" pitchFamily="34" charset="0"/>
                        <a:buChar char="•"/>
                        <a:tabLst/>
                      </a:pPr>
                      <a:r>
                        <a:rPr kumimoji="0" lang="el-GR" sz="2000" b="0" i="0" u="none" strike="noStrike" cap="none" normalizeH="0" baseline="0" dirty="0" smtClean="0">
                          <a:ln>
                            <a:noFill/>
                          </a:ln>
                          <a:solidFill>
                            <a:schemeClr val="accent6">
                              <a:lumMod val="50000"/>
                            </a:schemeClr>
                          </a:solidFill>
                          <a:effectLst/>
                          <a:latin typeface="Calibri" pitchFamily="34" charset="0"/>
                        </a:rPr>
                        <a:t> Καλλιέργεια επικοινωνιακών δεξιοτήτων</a:t>
                      </a:r>
                    </a:p>
                    <a:p>
                      <a:pPr marL="179388" marR="0" lvl="0" indent="-179388" algn="l" defTabSz="914400" rtl="0" eaLnBrk="1" fontAlgn="base" latinLnBrk="0" hangingPunct="1">
                        <a:lnSpc>
                          <a:spcPct val="100000"/>
                        </a:lnSpc>
                        <a:spcBef>
                          <a:spcPct val="0"/>
                        </a:spcBef>
                        <a:spcAft>
                          <a:spcPts val="300"/>
                        </a:spcAft>
                        <a:buClrTx/>
                        <a:buSzTx/>
                        <a:buFont typeface="Arial" pitchFamily="34" charset="0"/>
                        <a:buChar char="•"/>
                        <a:tabLst/>
                      </a:pPr>
                      <a:r>
                        <a:rPr kumimoji="0" lang="el-GR" sz="2000" b="0" i="0" u="none" strike="noStrike" cap="none" normalizeH="0" baseline="0" dirty="0" smtClean="0">
                          <a:ln>
                            <a:noFill/>
                          </a:ln>
                          <a:solidFill>
                            <a:schemeClr val="accent6">
                              <a:lumMod val="50000"/>
                            </a:schemeClr>
                          </a:solidFill>
                          <a:effectLst/>
                          <a:latin typeface="Calibri" pitchFamily="34" charset="0"/>
                        </a:rPr>
                        <a:t> Μέτρηση</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20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rgbClr val="000000"/>
                          </a:solidFill>
                          <a:effectLst/>
                          <a:latin typeface="Calibri" pitchFamily="34" charset="0"/>
                        </a:rPr>
                        <a:t>Αξιολόγηση</a:t>
                      </a: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2000" b="0" i="0" u="none" strike="noStrike" kern="1200" cap="none" normalizeH="0" baseline="0" dirty="0" smtClean="0">
                          <a:ln>
                            <a:noFill/>
                          </a:ln>
                          <a:solidFill>
                            <a:schemeClr val="accent6">
                              <a:lumMod val="50000"/>
                            </a:schemeClr>
                          </a:solidFill>
                          <a:effectLst/>
                          <a:latin typeface="Calibri" pitchFamily="34" charset="0"/>
                          <a:ea typeface="+mn-ea"/>
                          <a:cs typeface="+mn-cs"/>
                        </a:rPr>
                        <a:t> Τα παιδιά κατανόησαν και χάρηκαν τη διαδικασία</a:t>
                      </a: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2000" b="0" i="0" u="none" strike="noStrike" kern="1200" cap="none" normalizeH="0" baseline="0" dirty="0" smtClean="0">
                          <a:ln>
                            <a:noFill/>
                          </a:ln>
                          <a:solidFill>
                            <a:schemeClr val="accent6">
                              <a:lumMod val="50000"/>
                            </a:schemeClr>
                          </a:solidFill>
                          <a:effectLst/>
                          <a:latin typeface="Calibri" pitchFamily="34" charset="0"/>
                          <a:ea typeface="+mn-ea"/>
                          <a:cs typeface="+mn-cs"/>
                        </a:rPr>
                        <a:t> Συνεργάστηκαν πολύ καλά </a:t>
                      </a:r>
                    </a:p>
                    <a:p>
                      <a:pPr marL="360363" marR="0" lvl="0" indent="-360363"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2000" b="0" i="0" u="none" strike="noStrike" kern="1200" cap="none" normalizeH="0" baseline="0" dirty="0" smtClean="0">
                          <a:ln>
                            <a:noFill/>
                          </a:ln>
                          <a:solidFill>
                            <a:schemeClr val="accent6">
                              <a:lumMod val="50000"/>
                            </a:schemeClr>
                          </a:solidFill>
                          <a:effectLst/>
                          <a:latin typeface="Calibri" pitchFamily="34" charset="0"/>
                          <a:ea typeface="+mn-ea"/>
                          <a:cs typeface="+mn-cs"/>
                        </a:rPr>
                        <a:t> Δε δυσκολεύτηκαν ιδιαίτερα στο χειρισμό του ψαλιδιού με εξαίρεση</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kern="1200" cap="none" normalizeH="0" baseline="0" dirty="0" smtClean="0">
                        <a:ln>
                          <a:noFill/>
                        </a:ln>
                        <a:solidFill>
                          <a:schemeClr val="accent6">
                            <a:lumMod val="50000"/>
                          </a:schemeClr>
                        </a:solidFill>
                        <a:effectLst/>
                        <a:latin typeface="Calibri"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
        <p:nvSpPr>
          <p:cNvPr id="4" name="3 - Έλλειψη"/>
          <p:cNvSpPr/>
          <p:nvPr/>
        </p:nvSpPr>
        <p:spPr>
          <a:xfrm rot="1752692">
            <a:off x="-304730" y="5726736"/>
            <a:ext cx="2221845" cy="108685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b="1" dirty="0" smtClean="0">
                <a:solidFill>
                  <a:srgbClr val="8D1F1F"/>
                </a:solidFill>
              </a:rPr>
              <a:t>Σήματα κυκλοφορίας/ φανάρια</a:t>
            </a:r>
            <a:endParaRPr lang="el-GR" b="1" dirty="0">
              <a:solidFill>
                <a:srgbClr val="8D1F1F"/>
              </a:solidFill>
            </a:endParaRPr>
          </a:p>
        </p:txBody>
      </p:sp>
      <p:pic>
        <p:nvPicPr>
          <p:cNvPr id="5" name="4 - Εικόνα" descr="ΦΡΙΞΟς ΦΡΙΞΟς 008.jpg"/>
          <p:cNvPicPr>
            <a:picLocks noChangeAspect="1"/>
          </p:cNvPicPr>
          <p:nvPr/>
        </p:nvPicPr>
        <p:blipFill>
          <a:blip r:embed="rId3" cstate="print">
            <a:lum bright="14000" contrast="11000"/>
          </a:blip>
          <a:stretch>
            <a:fillRect/>
          </a:stretch>
        </p:blipFill>
        <p:spPr>
          <a:xfrm rot="5400000">
            <a:off x="6402597" y="830441"/>
            <a:ext cx="1982406" cy="2643208"/>
          </a:xfrm>
          <a:prstGeom prst="rect">
            <a:avLst/>
          </a:prstGeom>
        </p:spPr>
      </p:pic>
      <p:sp>
        <p:nvSpPr>
          <p:cNvPr id="7" name="6 - TextBox"/>
          <p:cNvSpPr txBox="1"/>
          <p:nvPr/>
        </p:nvSpPr>
        <p:spPr>
          <a:xfrm>
            <a:off x="1643042" y="5643578"/>
            <a:ext cx="1643074" cy="400110"/>
          </a:xfrm>
          <a:prstGeom prst="rect">
            <a:avLst/>
          </a:prstGeom>
          <a:noFill/>
        </p:spPr>
        <p:txBody>
          <a:bodyPr wrap="square" rtlCol="0">
            <a:spAutoFit/>
          </a:bodyPr>
          <a:lstStyle/>
          <a:p>
            <a:r>
              <a:rPr lang="el-GR" sz="2000" dirty="0" smtClean="0">
                <a:solidFill>
                  <a:schemeClr val="accent6">
                    <a:lumMod val="50000"/>
                  </a:schemeClr>
                </a:solidFill>
                <a:latin typeface="Calibri" pitchFamily="34" charset="0"/>
              </a:rPr>
              <a:t>ενός νηπίου</a:t>
            </a:r>
          </a:p>
        </p:txBody>
      </p:sp>
      <p:pic>
        <p:nvPicPr>
          <p:cNvPr id="8" name="7 - Εικόνα" descr="CAM00067.jpg"/>
          <p:cNvPicPr>
            <a:picLocks noChangeAspect="1"/>
          </p:cNvPicPr>
          <p:nvPr/>
        </p:nvPicPr>
        <p:blipFill>
          <a:blip r:embed="rId4" cstate="print">
            <a:lum bright="14000" contrast="10000"/>
          </a:blip>
          <a:stretch>
            <a:fillRect/>
          </a:stretch>
        </p:blipFill>
        <p:spPr>
          <a:xfrm>
            <a:off x="4929190" y="2643182"/>
            <a:ext cx="2000264" cy="2667017"/>
          </a:xfrm>
          <a:prstGeom prst="rect">
            <a:avLst/>
          </a:prstGeom>
        </p:spPr>
      </p:pic>
      <p:pic>
        <p:nvPicPr>
          <p:cNvPr id="9" name="8 - Εικόνα" descr="CAM00068.jpg"/>
          <p:cNvPicPr>
            <a:picLocks noChangeAspect="1"/>
          </p:cNvPicPr>
          <p:nvPr/>
        </p:nvPicPr>
        <p:blipFill>
          <a:blip r:embed="rId5" cstate="print">
            <a:lum bright="14000" contrast="10000"/>
          </a:blip>
          <a:stretch>
            <a:fillRect/>
          </a:stretch>
        </p:blipFill>
        <p:spPr>
          <a:xfrm>
            <a:off x="6429388" y="3929066"/>
            <a:ext cx="2000246" cy="2666995"/>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14 - Θέση περιεχομένου"/>
          <p:cNvGraphicFramePr>
            <a:graphicFrameLocks noGrp="1"/>
          </p:cNvGraphicFramePr>
          <p:nvPr>
            <p:ph sz="half" idx="2"/>
          </p:nvPr>
        </p:nvGraphicFramePr>
        <p:xfrm>
          <a:off x="357188" y="119084"/>
          <a:ext cx="8501062" cy="6453188"/>
        </p:xfrm>
        <a:graphic>
          <a:graphicData uri="http://schemas.openxmlformats.org/drawingml/2006/table">
            <a:tbl>
              <a:tblPr/>
              <a:tblGrid>
                <a:gridCol w="4251325"/>
                <a:gridCol w="4249737"/>
              </a:tblGrid>
              <a:tr h="596857">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dirty="0" smtClean="0">
                          <a:ln>
                            <a:noFill/>
                          </a:ln>
                          <a:solidFill>
                            <a:srgbClr val="8D1F1F"/>
                          </a:solidFill>
                          <a:effectLst/>
                          <a:latin typeface="Calibri" pitchFamily="34" charset="0"/>
                        </a:rPr>
                        <a:t>Εφαρμόζοντας (δημιουργικά)</a:t>
                      </a:r>
                      <a:endParaRPr kumimoji="0" lang="el-GR" sz="1800" b="1" i="0" u="none" strike="noStrike" cap="none" normalizeH="0" baseline="0" dirty="0" smtClean="0">
                        <a:ln>
                          <a:noFill/>
                        </a:ln>
                        <a:solidFill>
                          <a:srgbClr val="8D1F1F"/>
                        </a:solidFill>
                        <a:effectLst/>
                        <a:latin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EEC11B">
                        <a:alpha val="89018"/>
                      </a:srgbClr>
                    </a:solidFill>
                  </a:tcPr>
                </a:tc>
                <a:tc hMerge="1">
                  <a:txBody>
                    <a:bodyPr/>
                    <a:lstStyle/>
                    <a:p>
                      <a:endParaRPr lang="el-GR"/>
                    </a:p>
                  </a:txBody>
                  <a:tcPr/>
                </a:tc>
              </a:tr>
              <a:tr h="585633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rgbClr val="000000"/>
                          </a:solidFill>
                          <a:effectLst/>
                          <a:latin typeface="Calibri" pitchFamily="34" charset="0"/>
                        </a:rPr>
                        <a:t>Στόχοι</a:t>
                      </a:r>
                      <a:endParaRPr kumimoji="0" lang="el-GR" sz="1800" b="1" i="0" u="none" strike="noStrike" cap="none" normalizeH="0" baseline="0" dirty="0" smtClean="0">
                        <a:ln>
                          <a:noFill/>
                        </a:ln>
                        <a:solidFill>
                          <a:srgbClr val="000000"/>
                        </a:solidFill>
                        <a:effectLst/>
                        <a:latin typeface="Calibri" pitchFamily="34" charset="0"/>
                      </a:endParaRPr>
                    </a:p>
                    <a:p>
                      <a:pPr marL="179388" marR="0" lvl="0" indent="-179388" algn="l" defTabSz="914400" rtl="0" eaLnBrk="1" fontAlgn="base" latinLnBrk="0" hangingPunct="1">
                        <a:lnSpc>
                          <a:spcPct val="100000"/>
                        </a:lnSpc>
                        <a:spcBef>
                          <a:spcPct val="0"/>
                        </a:spcBef>
                        <a:spcAft>
                          <a:spcPts val="300"/>
                        </a:spcAft>
                        <a:buClrTx/>
                        <a:buSzTx/>
                        <a:buFont typeface="Arial" pitchFamily="34" charset="0"/>
                        <a:buChar char="•"/>
                        <a:tabLst/>
                      </a:pPr>
                      <a:r>
                        <a:rPr kumimoji="0" lang="el-GR" sz="2000" b="0" i="0" u="none" strike="noStrike" cap="none" normalizeH="0" baseline="0" dirty="0" smtClean="0">
                          <a:ln>
                            <a:noFill/>
                          </a:ln>
                          <a:solidFill>
                            <a:schemeClr val="accent6">
                              <a:lumMod val="50000"/>
                            </a:schemeClr>
                          </a:solidFill>
                          <a:effectLst/>
                          <a:latin typeface="Calibri" pitchFamily="34" charset="0"/>
                        </a:rPr>
                        <a:t>Ταξινόμηση – καλλιέργεια </a:t>
                      </a:r>
                      <a:r>
                        <a:rPr kumimoji="0" lang="el-GR" sz="2000" b="0" i="0" u="none" strike="noStrike" cap="none" normalizeH="0" baseline="0" dirty="0" err="1" smtClean="0">
                          <a:ln>
                            <a:noFill/>
                          </a:ln>
                          <a:solidFill>
                            <a:schemeClr val="accent6">
                              <a:lumMod val="50000"/>
                            </a:schemeClr>
                          </a:solidFill>
                          <a:effectLst/>
                          <a:latin typeface="Calibri" pitchFamily="34" charset="0"/>
                        </a:rPr>
                        <a:t>αμφιπλευρικότητας</a:t>
                      </a:r>
                      <a:endParaRPr kumimoji="0" lang="en-US" sz="2000" b="0" i="0" u="none" strike="noStrike" cap="none" normalizeH="0" baseline="0" dirty="0" smtClean="0">
                        <a:ln>
                          <a:noFill/>
                        </a:ln>
                        <a:solidFill>
                          <a:schemeClr val="accent6">
                            <a:lumMod val="50000"/>
                          </a:schemeClr>
                        </a:solidFill>
                        <a:effectLst/>
                        <a:latin typeface="Calibri" pitchFamily="34" charset="0"/>
                      </a:endParaRPr>
                    </a:p>
                    <a:p>
                      <a:pPr marL="179388" marR="0" lvl="0" indent="-179388" algn="l" defTabSz="914400" rtl="0" eaLnBrk="1" fontAlgn="base" latinLnBrk="0" hangingPunct="1">
                        <a:lnSpc>
                          <a:spcPct val="100000"/>
                        </a:lnSpc>
                        <a:spcBef>
                          <a:spcPct val="0"/>
                        </a:spcBef>
                        <a:spcAft>
                          <a:spcPts val="300"/>
                        </a:spcAft>
                        <a:buClrTx/>
                        <a:buSzTx/>
                        <a:buFont typeface="Arial" pitchFamily="34" charset="0"/>
                        <a:buChar char="•"/>
                        <a:tabLst/>
                      </a:pPr>
                      <a:r>
                        <a:rPr kumimoji="0" lang="el-GR" sz="2000" b="0" i="0" u="none" strike="noStrike" cap="none" normalizeH="0" baseline="0" dirty="0" smtClean="0">
                          <a:ln>
                            <a:noFill/>
                          </a:ln>
                          <a:solidFill>
                            <a:schemeClr val="accent6">
                              <a:lumMod val="50000"/>
                            </a:schemeClr>
                          </a:solidFill>
                          <a:effectLst/>
                          <a:latin typeface="Calibri" pitchFamily="34" charset="0"/>
                        </a:rPr>
                        <a:t>Μέτρηση</a:t>
                      </a:r>
                    </a:p>
                    <a:p>
                      <a:pPr marL="179388" marR="0" lvl="0" indent="-179388" algn="l" defTabSz="914400" rtl="0" eaLnBrk="1" fontAlgn="base" latinLnBrk="0" hangingPunct="1">
                        <a:lnSpc>
                          <a:spcPct val="100000"/>
                        </a:lnSpc>
                        <a:spcBef>
                          <a:spcPct val="0"/>
                        </a:spcBef>
                        <a:spcAft>
                          <a:spcPts val="300"/>
                        </a:spcAft>
                        <a:buClrTx/>
                        <a:buSzTx/>
                        <a:buFont typeface="Arial" pitchFamily="34" charset="0"/>
                        <a:buChar char="•"/>
                        <a:tabLst/>
                      </a:pPr>
                      <a:r>
                        <a:rPr kumimoji="0" lang="el-GR" sz="2000" b="0" i="0" u="none" strike="noStrike" cap="none" normalizeH="0" baseline="0" dirty="0" smtClean="0">
                          <a:ln>
                            <a:noFill/>
                          </a:ln>
                          <a:solidFill>
                            <a:schemeClr val="accent6">
                              <a:lumMod val="50000"/>
                            </a:schemeClr>
                          </a:solidFill>
                          <a:effectLst/>
                          <a:latin typeface="Calibri" pitchFamily="34" charset="0"/>
                        </a:rPr>
                        <a:t>Σύγκριση</a:t>
                      </a:r>
                      <a:endParaRPr kumimoji="0" lang="el-GR" sz="18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rgbClr val="000000"/>
                          </a:solidFill>
                          <a:effectLst/>
                          <a:latin typeface="Calibri" pitchFamily="34" charset="0"/>
                        </a:rPr>
                        <a:t>Αξιολόγηση</a:t>
                      </a:r>
                      <a:endParaRPr kumimoji="0" lang="el-GR" sz="1800" b="1" i="0" u="none" strike="noStrike" cap="none" normalizeH="0" baseline="0" dirty="0" smtClean="0">
                        <a:ln>
                          <a:noFill/>
                        </a:ln>
                        <a:solidFill>
                          <a:srgbClr val="000000"/>
                        </a:solidFill>
                        <a:effectLst/>
                        <a:latin typeface="Calibri" pitchFamily="34" charset="0"/>
                      </a:endParaRP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2000" b="0" i="0" u="none" strike="noStrike" kern="1200" cap="none" normalizeH="0" baseline="0" dirty="0" smtClean="0">
                          <a:ln>
                            <a:noFill/>
                          </a:ln>
                          <a:solidFill>
                            <a:schemeClr val="accent6">
                              <a:lumMod val="50000"/>
                            </a:schemeClr>
                          </a:solidFill>
                          <a:effectLst/>
                          <a:latin typeface="Calibri" pitchFamily="34" charset="0"/>
                          <a:ea typeface="+mn-ea"/>
                          <a:cs typeface="+mn-cs"/>
                        </a:rPr>
                        <a:t>Σε ό,τι αφορά την κατηγοριοποίηση των σημάτων σε απαγορευτικά, υποχρεωτικά, προειδοποιητικά δεν υπήρχαν δυσκολίες</a:t>
                      </a: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2000" b="0" i="0" u="none" strike="noStrike" kern="1200" cap="none" normalizeH="0" baseline="0" dirty="0" smtClean="0">
                          <a:ln>
                            <a:noFill/>
                          </a:ln>
                          <a:solidFill>
                            <a:schemeClr val="accent6">
                              <a:lumMod val="50000"/>
                            </a:schemeClr>
                          </a:solidFill>
                          <a:effectLst/>
                          <a:latin typeface="Calibri" pitchFamily="34" charset="0"/>
                          <a:ea typeface="+mn-ea"/>
                          <a:cs typeface="+mn-cs"/>
                        </a:rPr>
                        <a:t>Προβληματάκια ανέκυψαν με την αμφιπλευρικότητα σε μερικά νήπια</a:t>
                      </a:r>
                    </a:p>
                    <a:p>
                      <a:pPr marL="269875" marR="0" lvl="0" indent="-269875"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2000" b="0" i="0" u="none" strike="noStrike" kern="1200" cap="none" normalizeH="0" baseline="0" dirty="0" smtClean="0">
                          <a:ln>
                            <a:noFill/>
                          </a:ln>
                          <a:solidFill>
                            <a:schemeClr val="accent6">
                              <a:lumMod val="50000"/>
                            </a:schemeClr>
                          </a:solidFill>
                          <a:effectLst/>
                          <a:latin typeface="Calibri" pitchFamily="34" charset="0"/>
                          <a:ea typeface="+mn-ea"/>
                          <a:cs typeface="+mn-cs"/>
                        </a:rPr>
                        <a:t>Καταφύγαμε στην ανάπτυξη άλλης      δραστηριότητας</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kern="1200" cap="none" normalizeH="0" baseline="0" dirty="0" smtClean="0">
                        <a:ln>
                          <a:noFill/>
                        </a:ln>
                        <a:solidFill>
                          <a:schemeClr val="accent6">
                            <a:lumMod val="50000"/>
                          </a:schemeClr>
                        </a:solidFill>
                        <a:effectLst/>
                        <a:latin typeface="Calibri"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pic>
        <p:nvPicPr>
          <p:cNvPr id="7" name="6 - Εικόνα" descr="ΦΡΙΞΟς ΦΡΙΞΟς 006.jpg"/>
          <p:cNvPicPr>
            <a:picLocks noChangeAspect="1"/>
          </p:cNvPicPr>
          <p:nvPr/>
        </p:nvPicPr>
        <p:blipFill>
          <a:blip r:embed="rId3" cstate="print"/>
          <a:stretch>
            <a:fillRect/>
          </a:stretch>
        </p:blipFill>
        <p:spPr>
          <a:xfrm>
            <a:off x="4929190" y="1000108"/>
            <a:ext cx="3911213" cy="5214950"/>
          </a:xfrm>
          <a:prstGeom prst="rect">
            <a:avLst/>
          </a:prstGeom>
        </p:spPr>
      </p:pic>
      <p:sp>
        <p:nvSpPr>
          <p:cNvPr id="5" name="4 - Έλλειψη"/>
          <p:cNvSpPr/>
          <p:nvPr/>
        </p:nvSpPr>
        <p:spPr>
          <a:xfrm rot="1752692">
            <a:off x="-304730" y="5545133"/>
            <a:ext cx="2221845" cy="108685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b="1" dirty="0" smtClean="0">
                <a:solidFill>
                  <a:srgbClr val="8D1F1F"/>
                </a:solidFill>
              </a:rPr>
              <a:t>Σήματα κυκλοφορίας/ φανάρια</a:t>
            </a:r>
            <a:endParaRPr lang="el-GR" b="1" dirty="0">
              <a:solidFill>
                <a:srgbClr val="8D1F1F"/>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14 - Θέση περιεχομένου"/>
          <p:cNvGraphicFramePr>
            <a:graphicFrameLocks noGrp="1"/>
          </p:cNvGraphicFramePr>
          <p:nvPr>
            <p:ph sz="half" idx="2"/>
          </p:nvPr>
        </p:nvGraphicFramePr>
        <p:xfrm>
          <a:off x="357188" y="119084"/>
          <a:ext cx="8501062" cy="6453188"/>
        </p:xfrm>
        <a:graphic>
          <a:graphicData uri="http://schemas.openxmlformats.org/drawingml/2006/table">
            <a:tbl>
              <a:tblPr/>
              <a:tblGrid>
                <a:gridCol w="4251325"/>
                <a:gridCol w="4249737"/>
              </a:tblGrid>
              <a:tr h="596857">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rgbClr val="8D1F1F"/>
                          </a:solidFill>
                          <a:effectLst/>
                          <a:latin typeface="Calibri" pitchFamily="34" charset="0"/>
                        </a:rPr>
                        <a:t>Εφαρμόζοντας</a:t>
                      </a:r>
                      <a:endParaRPr kumimoji="0" lang="el-GR" sz="1800" b="1" i="0" u="none" strike="noStrike" cap="none" normalizeH="0" baseline="0" dirty="0" smtClean="0">
                        <a:ln>
                          <a:noFill/>
                        </a:ln>
                        <a:solidFill>
                          <a:srgbClr val="8D1F1F"/>
                        </a:solidFill>
                        <a:effectLst/>
                        <a:latin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EEC11B">
                        <a:alpha val="89018"/>
                      </a:srgbClr>
                    </a:solidFill>
                  </a:tcPr>
                </a:tc>
                <a:tc hMerge="1">
                  <a:txBody>
                    <a:bodyPr/>
                    <a:lstStyle/>
                    <a:p>
                      <a:endParaRPr lang="el-GR"/>
                    </a:p>
                  </a:txBody>
                  <a:tcPr/>
                </a:tc>
              </a:tr>
              <a:tr h="585633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Δραστηριότητα</a:t>
                      </a:r>
                    </a:p>
                    <a:p>
                      <a:pPr marL="179388" marR="0" lvl="0" indent="-179388" algn="l" defTabSz="914400" rtl="0" eaLnBrk="1" fontAlgn="base" latinLnBrk="0" hangingPunct="1">
                        <a:lnSpc>
                          <a:spcPct val="100000"/>
                        </a:lnSpc>
                        <a:spcBef>
                          <a:spcPct val="0"/>
                        </a:spcBef>
                        <a:spcAft>
                          <a:spcPts val="300"/>
                        </a:spcAft>
                        <a:buClrTx/>
                        <a:buSzTx/>
                        <a:buFont typeface="Arial" pitchFamily="34" charset="0"/>
                        <a:buChar char="•"/>
                        <a:tabLst/>
                      </a:pPr>
                      <a:r>
                        <a:rPr kumimoji="0" lang="el-GR" sz="2000" b="0" i="0" u="none" strike="noStrike" cap="none" normalizeH="0" baseline="0" dirty="0" smtClean="0">
                          <a:ln>
                            <a:noFill/>
                          </a:ln>
                          <a:solidFill>
                            <a:schemeClr val="accent6">
                              <a:lumMod val="50000"/>
                            </a:schemeClr>
                          </a:solidFill>
                          <a:effectLst/>
                          <a:latin typeface="Calibri" pitchFamily="34" charset="0"/>
                        </a:rPr>
                        <a:t>Χεράκι προσευχής</a:t>
                      </a:r>
                    </a:p>
                    <a:p>
                      <a:pPr marL="179388" marR="0" lvl="0" indent="-179388" algn="l" defTabSz="914400" rtl="0" eaLnBrk="1" fontAlgn="base" latinLnBrk="0" hangingPunct="1">
                        <a:lnSpc>
                          <a:spcPct val="100000"/>
                        </a:lnSpc>
                        <a:spcBef>
                          <a:spcPct val="0"/>
                        </a:spcBef>
                        <a:spcAft>
                          <a:spcPts val="300"/>
                        </a:spcAft>
                        <a:buClrTx/>
                        <a:buSzTx/>
                        <a:buFont typeface="Arial" pitchFamily="34" charset="0"/>
                        <a:buChar char="•"/>
                        <a:tabLst/>
                      </a:pPr>
                      <a:r>
                        <a:rPr kumimoji="0" lang="el-GR" sz="2000" b="0" i="0" u="none" strike="noStrike" cap="none" normalizeH="0" baseline="0" dirty="0" smtClean="0">
                          <a:ln>
                            <a:noFill/>
                          </a:ln>
                          <a:solidFill>
                            <a:schemeClr val="accent6">
                              <a:lumMod val="50000"/>
                            </a:schemeClr>
                          </a:solidFill>
                          <a:effectLst/>
                          <a:latin typeface="Calibri" pitchFamily="34" charset="0"/>
                        </a:rPr>
                        <a:t>Χεράκι ζωγραφικής </a:t>
                      </a:r>
                    </a:p>
                    <a:p>
                      <a:pPr marL="179388" marR="0" lvl="0" indent="-179388" algn="l" defTabSz="914400" rtl="0" eaLnBrk="1" fontAlgn="base" latinLnBrk="0" hangingPunct="1">
                        <a:lnSpc>
                          <a:spcPct val="100000"/>
                        </a:lnSpc>
                        <a:spcBef>
                          <a:spcPct val="0"/>
                        </a:spcBef>
                        <a:spcAft>
                          <a:spcPts val="300"/>
                        </a:spcAft>
                        <a:buClrTx/>
                        <a:buSzTx/>
                        <a:buFont typeface="Arial" pitchFamily="34" charset="0"/>
                        <a:buChar char="•"/>
                        <a:tabLst/>
                      </a:pPr>
                      <a:r>
                        <a:rPr kumimoji="0" lang="el-GR" sz="2000" b="0" i="0" u="none" strike="noStrike" cap="none" normalizeH="0" baseline="0" dirty="0" smtClean="0">
                          <a:ln>
                            <a:noFill/>
                          </a:ln>
                          <a:solidFill>
                            <a:schemeClr val="accent6">
                              <a:lumMod val="50000"/>
                            </a:schemeClr>
                          </a:solidFill>
                          <a:effectLst/>
                          <a:latin typeface="Calibri" pitchFamily="34" charset="0"/>
                        </a:rPr>
                        <a:t>Κολάζ με αυτοκίνητα</a:t>
                      </a:r>
                      <a:endParaRPr kumimoji="0" lang="el-GR" sz="1800" b="0" i="0" u="none" strike="noStrike" cap="none" normalizeH="0" baseline="0" dirty="0" smtClean="0">
                        <a:ln>
                          <a:noFill/>
                        </a:ln>
                        <a:solidFill>
                          <a:schemeClr val="accent6">
                            <a:lumMod val="50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Στόχοι</a:t>
                      </a:r>
                    </a:p>
                    <a:p>
                      <a:pPr marL="179388" marR="0" lvl="0" indent="-179388" algn="l" defTabSz="914400" rtl="0" eaLnBrk="1" fontAlgn="base" latinLnBrk="0" hangingPunct="1">
                        <a:lnSpc>
                          <a:spcPct val="100000"/>
                        </a:lnSpc>
                        <a:spcBef>
                          <a:spcPct val="0"/>
                        </a:spcBef>
                        <a:spcAft>
                          <a:spcPts val="300"/>
                        </a:spcAft>
                        <a:buClrTx/>
                        <a:buSzTx/>
                        <a:buFont typeface="Arial" pitchFamily="34" charset="0"/>
                        <a:buChar char="•"/>
                        <a:tabLst/>
                      </a:pPr>
                      <a:r>
                        <a:rPr kumimoji="0" lang="el-GR" sz="2000" b="0" i="0" u="none" strike="noStrike" cap="none" normalizeH="0" baseline="0" dirty="0" smtClean="0">
                          <a:ln>
                            <a:noFill/>
                          </a:ln>
                          <a:solidFill>
                            <a:schemeClr val="accent6">
                              <a:lumMod val="50000"/>
                            </a:schemeClr>
                          </a:solidFill>
                          <a:effectLst/>
                          <a:latin typeface="Calibri" pitchFamily="34" charset="0"/>
                        </a:rPr>
                        <a:t>Καλλιέργεια αμφιπλευρικότητας</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ts val="60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Αξιολόγηση</a:t>
                      </a: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2000" b="0" i="0" u="none" strike="noStrike" cap="none" normalizeH="0" baseline="0" dirty="0" smtClean="0">
                          <a:ln>
                            <a:noFill/>
                          </a:ln>
                          <a:solidFill>
                            <a:schemeClr val="accent6">
                              <a:lumMod val="50000"/>
                            </a:schemeClr>
                          </a:solidFill>
                          <a:effectLst/>
                          <a:latin typeface="Calibri" pitchFamily="34" charset="0"/>
                        </a:rPr>
                        <a:t> Βελτίωση της κατανόησης του «δεξιά» και του «αριστερά», όχι όμως τέλειο αποτέλεσμα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pic>
        <p:nvPicPr>
          <p:cNvPr id="5" name="4 - Εικόνα" descr="ΦΡΙΞΟς ΦΡΙΞΟς 001.jpg"/>
          <p:cNvPicPr>
            <a:picLocks noChangeAspect="1"/>
          </p:cNvPicPr>
          <p:nvPr/>
        </p:nvPicPr>
        <p:blipFill>
          <a:blip r:embed="rId3" cstate="print">
            <a:lum bright="19000" contrast="32000"/>
          </a:blip>
          <a:stretch>
            <a:fillRect/>
          </a:stretch>
        </p:blipFill>
        <p:spPr>
          <a:xfrm>
            <a:off x="4786314" y="910810"/>
            <a:ext cx="3929090" cy="2946818"/>
          </a:xfrm>
          <a:prstGeom prst="rect">
            <a:avLst/>
          </a:prstGeom>
        </p:spPr>
      </p:pic>
      <p:sp>
        <p:nvSpPr>
          <p:cNvPr id="4" name="3 - Έλλειψη"/>
          <p:cNvSpPr/>
          <p:nvPr/>
        </p:nvSpPr>
        <p:spPr>
          <a:xfrm rot="1882794">
            <a:off x="53495" y="5254453"/>
            <a:ext cx="2103344" cy="108685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b="1" dirty="0" smtClean="0">
                <a:solidFill>
                  <a:srgbClr val="8D1F1F"/>
                </a:solidFill>
              </a:rPr>
              <a:t>Καλλιέργεια </a:t>
            </a:r>
            <a:r>
              <a:rPr lang="el-GR" b="1" dirty="0" err="1" smtClean="0">
                <a:solidFill>
                  <a:srgbClr val="8D1F1F"/>
                </a:solidFill>
              </a:rPr>
              <a:t>αμφιπλευρι</a:t>
            </a:r>
            <a:r>
              <a:rPr lang="el-GR" b="1" dirty="0" smtClean="0">
                <a:solidFill>
                  <a:srgbClr val="8D1F1F"/>
                </a:solidFill>
              </a:rPr>
              <a:t>-</a:t>
            </a:r>
            <a:r>
              <a:rPr lang="el-GR" b="1" dirty="0" err="1" smtClean="0">
                <a:solidFill>
                  <a:srgbClr val="8D1F1F"/>
                </a:solidFill>
              </a:rPr>
              <a:t>κότητας</a:t>
            </a:r>
            <a:endParaRPr lang="el-GR" b="1" dirty="0">
              <a:solidFill>
                <a:srgbClr val="8D1F1F"/>
              </a:solidFill>
            </a:endParaRPr>
          </a:p>
        </p:txBody>
      </p:sp>
      <p:sp>
        <p:nvSpPr>
          <p:cNvPr id="10" name="9 - TextBox"/>
          <p:cNvSpPr txBox="1"/>
          <p:nvPr/>
        </p:nvSpPr>
        <p:spPr>
          <a:xfrm>
            <a:off x="4786314" y="4000504"/>
            <a:ext cx="3929090" cy="830997"/>
          </a:xfrm>
          <a:prstGeom prst="rect">
            <a:avLst/>
          </a:prstGeom>
          <a:noFill/>
        </p:spPr>
        <p:txBody>
          <a:bodyPr wrap="square" rtlCol="0">
            <a:spAutoFit/>
          </a:bodyPr>
          <a:lstStyle/>
          <a:p>
            <a:pPr algn="ctr"/>
            <a:r>
              <a:rPr lang="el-GR" sz="1600" u="sng" dirty="0" smtClean="0"/>
              <a:t>Κολάζ με αυτοκίνητα</a:t>
            </a:r>
            <a:r>
              <a:rPr lang="el-GR" sz="1600" dirty="0" smtClean="0"/>
              <a:t>: Κολλάμε μαζί τα αυτοκίνητα που «κοιτούν» δεξιά και χωριστά αυτά που «κοιτούν» αριστερά</a:t>
            </a:r>
            <a:endParaRPr lang="el-GR" sz="16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14 - Θέση περιεχομένου"/>
          <p:cNvGraphicFramePr>
            <a:graphicFrameLocks noGrp="1"/>
          </p:cNvGraphicFramePr>
          <p:nvPr>
            <p:ph sz="half" idx="2"/>
          </p:nvPr>
        </p:nvGraphicFramePr>
        <p:xfrm>
          <a:off x="357188" y="119084"/>
          <a:ext cx="8501062" cy="6453188"/>
        </p:xfrm>
        <a:graphic>
          <a:graphicData uri="http://schemas.openxmlformats.org/drawingml/2006/table">
            <a:tbl>
              <a:tblPr/>
              <a:tblGrid>
                <a:gridCol w="3786184"/>
                <a:gridCol w="4714878"/>
              </a:tblGrid>
              <a:tr h="596857">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rgbClr val="8D1F1F"/>
                          </a:solidFill>
                          <a:effectLst/>
                          <a:latin typeface="Calibri" pitchFamily="34" charset="0"/>
                        </a:rPr>
                        <a:t>Εφαρμόζοντας (δημιουργικά)</a:t>
                      </a:r>
                      <a:endParaRPr kumimoji="0" lang="el-GR" sz="1800" b="1" i="0" u="none" strike="noStrike" cap="none" normalizeH="0" baseline="0" dirty="0" smtClean="0">
                        <a:ln>
                          <a:noFill/>
                        </a:ln>
                        <a:solidFill>
                          <a:srgbClr val="8D1F1F"/>
                        </a:solidFill>
                        <a:effectLst/>
                        <a:latin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EEC11B">
                        <a:alpha val="89018"/>
                      </a:srgbClr>
                    </a:solidFill>
                  </a:tcPr>
                </a:tc>
                <a:tc hMerge="1">
                  <a:txBody>
                    <a:bodyPr/>
                    <a:lstStyle/>
                    <a:p>
                      <a:endParaRPr lang="el-GR"/>
                    </a:p>
                  </a:txBody>
                  <a:tcPr/>
                </a:tc>
              </a:tr>
              <a:tr h="585633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Δραστηριότητα:</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2000" b="0" i="0" u="none" strike="noStrike" cap="none" normalizeH="0" baseline="0" dirty="0" smtClean="0">
                          <a:ln>
                            <a:noFill/>
                          </a:ln>
                          <a:solidFill>
                            <a:schemeClr val="accent6">
                              <a:lumMod val="50000"/>
                            </a:schemeClr>
                          </a:solidFill>
                          <a:effectLst/>
                          <a:latin typeface="Calibri" pitchFamily="34" charset="0"/>
                        </a:rPr>
                        <a:t> Φύλλα εργασίας</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Επιπλέον Στόχοι:</a:t>
                      </a:r>
                    </a:p>
                    <a:p>
                      <a:pPr marL="179388" marR="0" lvl="0" indent="-179388" algn="l" defTabSz="914400" rtl="0" eaLnBrk="1" fontAlgn="base" latinLnBrk="0" hangingPunct="1">
                        <a:lnSpc>
                          <a:spcPct val="100000"/>
                        </a:lnSpc>
                        <a:spcBef>
                          <a:spcPct val="0"/>
                        </a:spcBef>
                        <a:spcAft>
                          <a:spcPts val="300"/>
                        </a:spcAft>
                        <a:buClrTx/>
                        <a:buSzTx/>
                        <a:buFont typeface="Arial" pitchFamily="34" charset="0"/>
                        <a:buChar char="•"/>
                        <a:tabLst/>
                      </a:pPr>
                      <a:r>
                        <a:rPr kumimoji="0" lang="el-GR" sz="2000" b="0" i="0" u="none" strike="noStrike" cap="none" normalizeH="0" baseline="0" dirty="0" smtClean="0">
                          <a:ln>
                            <a:noFill/>
                          </a:ln>
                          <a:solidFill>
                            <a:schemeClr val="accent6">
                              <a:lumMod val="50000"/>
                            </a:schemeClr>
                          </a:solidFill>
                          <a:effectLst/>
                          <a:latin typeface="Calibri" pitchFamily="34" charset="0"/>
                        </a:rPr>
                        <a:t>Αναγνώριση σχημάτων</a:t>
                      </a:r>
                    </a:p>
                    <a:p>
                      <a:pPr marL="179388" marR="0" lvl="0" indent="-179388" algn="l" defTabSz="914400" rtl="0" eaLnBrk="1" fontAlgn="base" latinLnBrk="0" hangingPunct="1">
                        <a:lnSpc>
                          <a:spcPct val="100000"/>
                        </a:lnSpc>
                        <a:spcBef>
                          <a:spcPct val="0"/>
                        </a:spcBef>
                        <a:spcAft>
                          <a:spcPts val="300"/>
                        </a:spcAft>
                        <a:buClrTx/>
                        <a:buSzTx/>
                        <a:buFont typeface="Arial" pitchFamily="34" charset="0"/>
                        <a:buChar char="•"/>
                        <a:tabLst/>
                      </a:pPr>
                      <a:r>
                        <a:rPr kumimoji="0" lang="el-GR" sz="2000" b="0" i="0" u="none" strike="noStrike" cap="none" normalizeH="0" baseline="0" dirty="0" smtClean="0">
                          <a:ln>
                            <a:noFill/>
                          </a:ln>
                          <a:solidFill>
                            <a:schemeClr val="accent6">
                              <a:lumMod val="50000"/>
                            </a:schemeClr>
                          </a:solidFill>
                          <a:effectLst/>
                          <a:latin typeface="Calibri" pitchFamily="34" charset="0"/>
                        </a:rPr>
                        <a:t>Απαρίθμηση</a:t>
                      </a:r>
                    </a:p>
                    <a:p>
                      <a:pPr marL="179388" marR="0" lvl="0" indent="-179388" algn="l" defTabSz="914400" rtl="0" eaLnBrk="1" fontAlgn="base" latinLnBrk="0" hangingPunct="1">
                        <a:lnSpc>
                          <a:spcPct val="100000"/>
                        </a:lnSpc>
                        <a:spcBef>
                          <a:spcPct val="0"/>
                        </a:spcBef>
                        <a:spcAft>
                          <a:spcPts val="300"/>
                        </a:spcAft>
                        <a:buClrTx/>
                        <a:buSzTx/>
                        <a:buFont typeface="Arial" pitchFamily="34" charset="0"/>
                        <a:buChar char="•"/>
                        <a:tabLst/>
                      </a:pPr>
                      <a:r>
                        <a:rPr kumimoji="0" lang="el-GR" sz="2000" b="0" i="0" u="none" strike="noStrike" cap="none" normalizeH="0" baseline="0" dirty="0" smtClean="0">
                          <a:ln>
                            <a:noFill/>
                          </a:ln>
                          <a:solidFill>
                            <a:schemeClr val="accent6">
                              <a:lumMod val="50000"/>
                            </a:schemeClr>
                          </a:solidFill>
                          <a:effectLst/>
                          <a:latin typeface="Calibri" pitchFamily="34" charset="0"/>
                        </a:rPr>
                        <a:t>Ταξινόμηση</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l-GR" sz="18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Αξιολόγηση:</a:t>
                      </a: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cap="none" normalizeH="0" baseline="0" dirty="0" smtClean="0">
                          <a:ln>
                            <a:noFill/>
                          </a:ln>
                          <a:solidFill>
                            <a:schemeClr val="accent6">
                              <a:lumMod val="50000"/>
                            </a:schemeClr>
                          </a:solidFill>
                          <a:effectLst/>
                          <a:latin typeface="Calibri" pitchFamily="34" charset="0"/>
                        </a:rPr>
                        <a:t> </a:t>
                      </a:r>
                      <a:r>
                        <a:rPr kumimoji="0" lang="el-GR" sz="2000" b="0" i="0" u="none" strike="noStrike" cap="none" normalizeH="0" baseline="0" dirty="0" smtClean="0">
                          <a:ln>
                            <a:noFill/>
                          </a:ln>
                          <a:solidFill>
                            <a:schemeClr val="accent6">
                              <a:lumMod val="50000"/>
                            </a:schemeClr>
                          </a:solidFill>
                          <a:effectLst/>
                          <a:latin typeface="Calibri" pitchFamily="34" charset="0"/>
                        </a:rPr>
                        <a:t>Τα παιδιά και εμείς χαρήκαμε τη διαδικασία</a:t>
                      </a: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2000" b="0" i="0" u="none" strike="noStrike" cap="none" normalizeH="0" baseline="0" dirty="0" smtClean="0">
                          <a:ln>
                            <a:noFill/>
                          </a:ln>
                          <a:solidFill>
                            <a:schemeClr val="accent6">
                              <a:lumMod val="50000"/>
                            </a:schemeClr>
                          </a:solidFill>
                          <a:effectLst/>
                          <a:latin typeface="Calibri" pitchFamily="34" charset="0"/>
                        </a:rPr>
                        <a:t> Εύκολη διαδικασία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pic>
        <p:nvPicPr>
          <p:cNvPr id="8" name="7 - Εικόνα" descr="CAM00064.jpg"/>
          <p:cNvPicPr>
            <a:picLocks noChangeAspect="1"/>
          </p:cNvPicPr>
          <p:nvPr/>
        </p:nvPicPr>
        <p:blipFill>
          <a:blip r:embed="rId3" cstate="print">
            <a:lum bright="21000" contrast="3000"/>
          </a:blip>
          <a:stretch>
            <a:fillRect/>
          </a:stretch>
        </p:blipFill>
        <p:spPr>
          <a:xfrm>
            <a:off x="4452938" y="875092"/>
            <a:ext cx="2071702" cy="2762270"/>
          </a:xfrm>
          <a:prstGeom prst="rect">
            <a:avLst/>
          </a:prstGeom>
        </p:spPr>
      </p:pic>
      <p:pic>
        <p:nvPicPr>
          <p:cNvPr id="10" name="9 - Εικόνα" descr="CAM00101.jpg"/>
          <p:cNvPicPr>
            <a:picLocks noChangeAspect="1"/>
          </p:cNvPicPr>
          <p:nvPr/>
        </p:nvPicPr>
        <p:blipFill>
          <a:blip r:embed="rId4" cstate="print">
            <a:lum bright="21000" contrast="3000"/>
          </a:blip>
          <a:stretch>
            <a:fillRect/>
          </a:stretch>
        </p:blipFill>
        <p:spPr>
          <a:xfrm>
            <a:off x="4929190" y="3786190"/>
            <a:ext cx="3452837" cy="2589628"/>
          </a:xfrm>
          <a:prstGeom prst="rect">
            <a:avLst/>
          </a:prstGeom>
        </p:spPr>
      </p:pic>
      <p:pic>
        <p:nvPicPr>
          <p:cNvPr id="11" name="10 - Εικόνα" descr="CAM00161.jpg"/>
          <p:cNvPicPr>
            <a:picLocks noChangeAspect="1"/>
          </p:cNvPicPr>
          <p:nvPr/>
        </p:nvPicPr>
        <p:blipFill>
          <a:blip r:embed="rId5" cstate="print">
            <a:lum bright="15000" contrast="29000"/>
          </a:blip>
          <a:stretch>
            <a:fillRect/>
          </a:stretch>
        </p:blipFill>
        <p:spPr>
          <a:xfrm rot="5400000">
            <a:off x="6366880" y="1276929"/>
            <a:ext cx="2786083" cy="2089562"/>
          </a:xfrm>
          <a:prstGeom prst="rect">
            <a:avLst/>
          </a:prstGeom>
        </p:spPr>
      </p:pic>
      <p:sp>
        <p:nvSpPr>
          <p:cNvPr id="7" name="6 - Έλλειψη"/>
          <p:cNvSpPr/>
          <p:nvPr/>
        </p:nvSpPr>
        <p:spPr>
          <a:xfrm rot="1752692">
            <a:off x="-59791" y="5116505"/>
            <a:ext cx="2221845" cy="108685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b="1" dirty="0" smtClean="0">
                <a:solidFill>
                  <a:srgbClr val="8D1F1F"/>
                </a:solidFill>
              </a:rPr>
              <a:t>Σήματα κυκλοφορίας/ φανάρια</a:t>
            </a:r>
            <a:endParaRPr lang="el-GR" b="1" dirty="0">
              <a:solidFill>
                <a:srgbClr val="8D1F1F"/>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14 - Θέση περιεχομένου"/>
          <p:cNvGraphicFramePr>
            <a:graphicFrameLocks noGrp="1"/>
          </p:cNvGraphicFramePr>
          <p:nvPr>
            <p:ph sz="half" idx="2"/>
          </p:nvPr>
        </p:nvGraphicFramePr>
        <p:xfrm>
          <a:off x="357188" y="119084"/>
          <a:ext cx="8501062" cy="6453188"/>
        </p:xfrm>
        <a:graphic>
          <a:graphicData uri="http://schemas.openxmlformats.org/drawingml/2006/table">
            <a:tbl>
              <a:tblPr/>
              <a:tblGrid>
                <a:gridCol w="3786184"/>
                <a:gridCol w="4714878"/>
              </a:tblGrid>
              <a:tr h="596857">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rgbClr val="8D1F1F"/>
                          </a:solidFill>
                          <a:effectLst/>
                          <a:latin typeface="Calibri" pitchFamily="34" charset="0"/>
                        </a:rPr>
                        <a:t>Εφαρμόζοντας</a:t>
                      </a:r>
                      <a:endParaRPr kumimoji="0" lang="el-GR" sz="1800" b="1" i="0" u="none" strike="noStrike" cap="none" normalizeH="0" baseline="0" dirty="0" smtClean="0">
                        <a:ln>
                          <a:noFill/>
                        </a:ln>
                        <a:solidFill>
                          <a:srgbClr val="8D1F1F"/>
                        </a:solidFill>
                        <a:effectLst/>
                        <a:latin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EEC11B">
                        <a:alpha val="89018"/>
                      </a:srgbClr>
                    </a:solidFill>
                  </a:tcPr>
                </a:tc>
                <a:tc hMerge="1">
                  <a:txBody>
                    <a:bodyPr/>
                    <a:lstStyle/>
                    <a:p>
                      <a:endParaRPr lang="el-GR"/>
                    </a:p>
                  </a:txBody>
                  <a:tcPr/>
                </a:tc>
              </a:tr>
              <a:tr h="585633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Δραστηριότητα:</a:t>
                      </a:r>
                    </a:p>
                    <a:p>
                      <a:pPr marL="90488" marR="0" lvl="0" indent="-904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2000" b="0" i="0" u="none" strike="noStrike" cap="none" normalizeH="0" baseline="0" dirty="0" smtClean="0">
                          <a:ln>
                            <a:noFill/>
                          </a:ln>
                          <a:solidFill>
                            <a:schemeClr val="accent6">
                              <a:lumMod val="50000"/>
                            </a:schemeClr>
                          </a:solidFill>
                          <a:effectLst/>
                          <a:latin typeface="Calibri" pitchFamily="34" charset="0"/>
                        </a:rPr>
                        <a:t> Πήραμε έτοιμη Μακέτα</a:t>
                      </a:r>
                    </a:p>
                    <a:p>
                      <a:pPr marL="90488" marR="0" lvl="0" indent="-904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2000" b="0" i="0" u="none" strike="noStrike" cap="none" normalizeH="0" baseline="0" dirty="0" smtClean="0">
                          <a:ln>
                            <a:noFill/>
                          </a:ln>
                          <a:solidFill>
                            <a:schemeClr val="accent6">
                              <a:lumMod val="50000"/>
                            </a:schemeClr>
                          </a:solidFill>
                          <a:effectLst/>
                          <a:latin typeface="Calibri" pitchFamily="34" charset="0"/>
                        </a:rPr>
                        <a:t>Τοποθετήσαμε τα σήματα κυκλοφορίας και τα φανάρια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Στόχοι:</a:t>
                      </a:r>
                    </a:p>
                    <a:p>
                      <a:pPr marL="179388" marR="0" lvl="0" indent="-179388" algn="l" defTabSz="914400" rtl="0" eaLnBrk="1" fontAlgn="base" latinLnBrk="0" hangingPunct="1">
                        <a:lnSpc>
                          <a:spcPct val="100000"/>
                        </a:lnSpc>
                        <a:spcBef>
                          <a:spcPct val="0"/>
                        </a:spcBef>
                        <a:spcAft>
                          <a:spcPts val="300"/>
                        </a:spcAft>
                        <a:buClrTx/>
                        <a:buSzTx/>
                        <a:buFont typeface="Arial" pitchFamily="34" charset="0"/>
                        <a:buChar char="•"/>
                        <a:tabLst/>
                      </a:pPr>
                      <a:r>
                        <a:rPr kumimoji="0" lang="el-GR" sz="2000" b="0" i="0" u="none" strike="noStrike" cap="none" normalizeH="0" baseline="0" dirty="0" smtClean="0">
                          <a:ln>
                            <a:noFill/>
                          </a:ln>
                          <a:solidFill>
                            <a:schemeClr val="accent6">
                              <a:lumMod val="50000"/>
                            </a:schemeClr>
                          </a:solidFill>
                          <a:effectLst/>
                          <a:latin typeface="Calibri" pitchFamily="34" charset="0"/>
                        </a:rPr>
                        <a:t>Να είναι σε θέση να αναγνωρίσουν σημαντικά σημεία πχ διαβάσεις πεζών, διασταυρώσεις</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l-GR" sz="18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Αξιολόγηση:</a:t>
                      </a: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cap="none" normalizeH="0" baseline="0" dirty="0" smtClean="0">
                          <a:ln>
                            <a:noFill/>
                          </a:ln>
                          <a:solidFill>
                            <a:schemeClr val="accent6">
                              <a:lumMod val="50000"/>
                            </a:schemeClr>
                          </a:solidFill>
                          <a:effectLst/>
                          <a:latin typeface="Calibri" pitchFamily="34" charset="0"/>
                        </a:rPr>
                        <a:t> </a:t>
                      </a:r>
                      <a:r>
                        <a:rPr kumimoji="0" lang="el-GR" sz="2000" b="0" i="0" u="none" strike="noStrike" cap="none" normalizeH="0" baseline="0" dirty="0" smtClean="0">
                          <a:ln>
                            <a:noFill/>
                          </a:ln>
                          <a:solidFill>
                            <a:schemeClr val="accent6">
                              <a:lumMod val="50000"/>
                            </a:schemeClr>
                          </a:solidFill>
                          <a:effectLst/>
                          <a:latin typeface="Calibri" pitchFamily="34" charset="0"/>
                        </a:rPr>
                        <a:t>Τα παιδιά μπερδεύτηκαν από τις πολλές πληροφορίες</a:t>
                      </a: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2000" b="0" i="0" u="none" strike="noStrike" cap="none" normalizeH="0" baseline="0" dirty="0" smtClean="0">
                          <a:ln>
                            <a:noFill/>
                          </a:ln>
                          <a:solidFill>
                            <a:schemeClr val="accent6">
                              <a:lumMod val="50000"/>
                            </a:schemeClr>
                          </a:solidFill>
                          <a:effectLst/>
                          <a:latin typeface="Calibri" pitchFamily="34" charset="0"/>
                        </a:rPr>
                        <a:t> Πιο δύσκολη διαδικασία από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
        <p:nvSpPr>
          <p:cNvPr id="7" name="6 - Έλλειψη"/>
          <p:cNvSpPr/>
          <p:nvPr/>
        </p:nvSpPr>
        <p:spPr>
          <a:xfrm rot="1752692">
            <a:off x="52460" y="5369546"/>
            <a:ext cx="2221845" cy="108685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b="1" dirty="0" smtClean="0">
                <a:solidFill>
                  <a:srgbClr val="8D1F1F"/>
                </a:solidFill>
              </a:rPr>
              <a:t>Σήματα κυκλοφορίας/ φανάρια</a:t>
            </a:r>
            <a:endParaRPr lang="el-GR" b="1" dirty="0">
              <a:solidFill>
                <a:srgbClr val="8D1F1F"/>
              </a:solidFill>
            </a:endParaRPr>
          </a:p>
        </p:txBody>
      </p:sp>
      <p:pic>
        <p:nvPicPr>
          <p:cNvPr id="9" name="8 - Εικόνα" descr="CAM00103.jpg"/>
          <p:cNvPicPr>
            <a:picLocks noChangeAspect="1"/>
          </p:cNvPicPr>
          <p:nvPr/>
        </p:nvPicPr>
        <p:blipFill>
          <a:blip r:embed="rId3" cstate="print">
            <a:lum bright="4000" contrast="21000"/>
          </a:blip>
          <a:stretch>
            <a:fillRect/>
          </a:stretch>
        </p:blipFill>
        <p:spPr>
          <a:xfrm rot="5400000">
            <a:off x="3881433" y="1809742"/>
            <a:ext cx="4953031" cy="3714773"/>
          </a:xfrm>
          <a:prstGeom prst="rect">
            <a:avLst/>
          </a:prstGeom>
        </p:spPr>
      </p:pic>
      <p:sp>
        <p:nvSpPr>
          <p:cNvPr id="12" name="11 - TextBox"/>
          <p:cNvSpPr txBox="1"/>
          <p:nvPr/>
        </p:nvSpPr>
        <p:spPr>
          <a:xfrm>
            <a:off x="1857356" y="5143512"/>
            <a:ext cx="2000264" cy="400110"/>
          </a:xfrm>
          <a:prstGeom prst="rect">
            <a:avLst/>
          </a:prstGeom>
          <a:noFill/>
        </p:spPr>
        <p:txBody>
          <a:bodyPr wrap="square" rtlCol="0">
            <a:spAutoFit/>
          </a:bodyPr>
          <a:lstStyle/>
          <a:p>
            <a:r>
              <a:rPr lang="el-GR" sz="2000" dirty="0" smtClean="0">
                <a:solidFill>
                  <a:schemeClr val="accent6">
                    <a:lumMod val="50000"/>
                  </a:schemeClr>
                </a:solidFill>
                <a:latin typeface="Calibri" pitchFamily="34" charset="0"/>
              </a:rPr>
              <a:t>ό,τι περιμέναμε</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6 - Εικόνα" descr="logoLeft1.jpg"/>
          <p:cNvPicPr>
            <a:picLocks noChangeAspect="1"/>
          </p:cNvPicPr>
          <p:nvPr/>
        </p:nvPicPr>
        <p:blipFill>
          <a:blip r:embed="rId3"/>
          <a:srcRect/>
          <a:stretch>
            <a:fillRect/>
          </a:stretch>
        </p:blipFill>
        <p:spPr bwMode="auto">
          <a:xfrm>
            <a:off x="360363" y="292086"/>
            <a:ext cx="8472487" cy="1208088"/>
          </a:xfrm>
          <a:prstGeom prst="rect">
            <a:avLst/>
          </a:prstGeom>
          <a:noFill/>
          <a:ln w="9525">
            <a:noFill/>
            <a:miter lim="800000"/>
            <a:headEnd/>
            <a:tailEnd/>
          </a:ln>
        </p:spPr>
      </p:pic>
      <p:sp>
        <p:nvSpPr>
          <p:cNvPr id="15362" name="5 - Τίτλος"/>
          <p:cNvSpPr>
            <a:spLocks noGrp="1"/>
          </p:cNvSpPr>
          <p:nvPr>
            <p:ph type="title"/>
          </p:nvPr>
        </p:nvSpPr>
        <p:spPr>
          <a:xfrm>
            <a:off x="485804" y="203200"/>
            <a:ext cx="8229600" cy="868346"/>
          </a:xfrm>
        </p:spPr>
        <p:txBody>
          <a:bodyPr/>
          <a:lstStyle/>
          <a:p>
            <a:pPr eaLnBrk="1" hangingPunct="1"/>
            <a:r>
              <a:rPr lang="el-GR" sz="3600" b="1" dirty="0" smtClean="0">
                <a:solidFill>
                  <a:srgbClr val="C00000"/>
                </a:solidFill>
                <a:effectLst>
                  <a:outerShdw blurRad="38100" dist="38100" dir="2700000" algn="tl">
                    <a:srgbClr val="000000">
                      <a:alpha val="43137"/>
                    </a:srgbClr>
                  </a:outerShdw>
                </a:effectLst>
              </a:rPr>
              <a:t>Γενικοί στόχοι</a:t>
            </a:r>
          </a:p>
        </p:txBody>
      </p:sp>
      <p:sp>
        <p:nvSpPr>
          <p:cNvPr id="15363" name="10 - Υπότιτλος"/>
          <p:cNvSpPr>
            <a:spLocks noGrp="1"/>
          </p:cNvSpPr>
          <p:nvPr>
            <p:ph idx="1"/>
          </p:nvPr>
        </p:nvSpPr>
        <p:spPr>
          <a:xfrm>
            <a:off x="357158" y="1571612"/>
            <a:ext cx="8443914" cy="4929222"/>
          </a:xfrm>
        </p:spPr>
        <p:txBody>
          <a:bodyPr/>
          <a:lstStyle/>
          <a:p>
            <a:pPr eaLnBrk="1" hangingPunct="1">
              <a:spcAft>
                <a:spcPts val="1800"/>
              </a:spcAft>
              <a:buFont typeface="Arial" charset="0"/>
              <a:buNone/>
            </a:pPr>
            <a:r>
              <a:rPr lang="el-GR" sz="2400" b="1" u="sng" dirty="0" smtClean="0">
                <a:solidFill>
                  <a:schemeClr val="accent2">
                    <a:lumMod val="50000"/>
                  </a:schemeClr>
                </a:solidFill>
              </a:rPr>
              <a:t>Επιδιώξαμε στο τέλος της μαθησιακής ενότητας τα παιδιά:</a:t>
            </a:r>
          </a:p>
          <a:p>
            <a:pPr marL="538163" algn="just" eaLnBrk="1" hangingPunct="1">
              <a:spcBef>
                <a:spcPts val="600"/>
              </a:spcBef>
              <a:spcAft>
                <a:spcPts val="600"/>
              </a:spcAft>
              <a:buFont typeface="+mj-lt"/>
              <a:buAutoNum type="arabicPeriod"/>
            </a:pPr>
            <a:r>
              <a:rPr lang="el-GR" sz="2000" b="1" dirty="0" smtClean="0">
                <a:solidFill>
                  <a:schemeClr val="accent2">
                    <a:lumMod val="50000"/>
                  </a:schemeClr>
                </a:solidFill>
              </a:rPr>
              <a:t>Να γνωρίζουν τα βασικά σήματα κυκλοφορίας (π.χ. </a:t>
            </a:r>
            <a:r>
              <a:rPr lang="en-US" sz="2000" b="1" dirty="0" smtClean="0">
                <a:solidFill>
                  <a:schemeClr val="accent2">
                    <a:lumMod val="50000"/>
                  </a:schemeClr>
                </a:solidFill>
              </a:rPr>
              <a:t>stop, </a:t>
            </a:r>
            <a:r>
              <a:rPr lang="el-GR" sz="2000" b="1" dirty="0" smtClean="0">
                <a:solidFill>
                  <a:schemeClr val="accent2">
                    <a:lumMod val="50000"/>
                  </a:schemeClr>
                </a:solidFill>
              </a:rPr>
              <a:t>διάβαση πεζών)</a:t>
            </a:r>
          </a:p>
          <a:p>
            <a:pPr marL="538163" algn="just" eaLnBrk="1" hangingPunct="1">
              <a:spcBef>
                <a:spcPts val="600"/>
              </a:spcBef>
              <a:spcAft>
                <a:spcPts val="600"/>
              </a:spcAft>
              <a:buFont typeface="+mj-lt"/>
              <a:buAutoNum type="arabicPeriod"/>
            </a:pPr>
            <a:r>
              <a:rPr lang="el-GR" sz="2000" b="1" dirty="0" smtClean="0">
                <a:solidFill>
                  <a:schemeClr val="accent2">
                    <a:lumMod val="50000"/>
                  </a:schemeClr>
                </a:solidFill>
              </a:rPr>
              <a:t>Να γνωρίζουν τους βασικούς κανόνες σωστής συμπεριφοράς για ασφαλή κυκλοφορία τόσο στο δρόμο ως πεζοί όσο και ως επιβάτες στα οχήματα και</a:t>
            </a:r>
          </a:p>
          <a:p>
            <a:pPr marL="538163" algn="just" eaLnBrk="1" hangingPunct="1">
              <a:spcBef>
                <a:spcPts val="600"/>
              </a:spcBef>
              <a:spcAft>
                <a:spcPts val="600"/>
              </a:spcAft>
              <a:buFont typeface="+mj-lt"/>
              <a:buAutoNum type="arabicPeriod"/>
            </a:pPr>
            <a:r>
              <a:rPr lang="el-GR" sz="2000" b="1" dirty="0" smtClean="0">
                <a:solidFill>
                  <a:schemeClr val="accent2">
                    <a:lumMod val="50000"/>
                  </a:schemeClr>
                </a:solidFill>
              </a:rPr>
              <a:t>Να γνωρίσουν τις διαφορετικές ανάγκες των ανθρώπων με προβλήματα μετακίνησης, αλλά και τις τεχνικές που χρησιμοποιούνται με στόχο τη διευκόλυνσή τους:</a:t>
            </a:r>
          </a:p>
          <a:p>
            <a:pPr marL="1252538" lvl="1" algn="just" eaLnBrk="1" hangingPunct="1"/>
            <a:r>
              <a:rPr lang="el-GR" sz="1600" b="1" dirty="0" smtClean="0">
                <a:solidFill>
                  <a:schemeClr val="accent2">
                    <a:lumMod val="50000"/>
                  </a:schemeClr>
                </a:solidFill>
                <a:latin typeface="Arial" charset="0"/>
              </a:rPr>
              <a:t>ειδικές πλάκες πεζοδρομίου</a:t>
            </a:r>
          </a:p>
          <a:p>
            <a:pPr marL="1252538" lvl="1" algn="just" eaLnBrk="1" hangingPunct="1"/>
            <a:r>
              <a:rPr lang="el-GR" sz="1600" b="1" dirty="0" smtClean="0">
                <a:solidFill>
                  <a:schemeClr val="accent2">
                    <a:lumMod val="50000"/>
                  </a:schemeClr>
                </a:solidFill>
                <a:latin typeface="Arial" charset="0"/>
              </a:rPr>
              <a:t>ηχητικά σήματα στις διαβάσεις</a:t>
            </a:r>
            <a:endParaRPr lang="el-GR" sz="1400" b="1" dirty="0" smtClean="0">
              <a:solidFill>
                <a:schemeClr val="accent2">
                  <a:lumMod val="50000"/>
                </a:schemeClr>
              </a:solidFill>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36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36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36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36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14 - Θέση περιεχομένου"/>
          <p:cNvGraphicFramePr>
            <a:graphicFrameLocks noGrp="1"/>
          </p:cNvGraphicFramePr>
          <p:nvPr>
            <p:ph sz="half" idx="2"/>
          </p:nvPr>
        </p:nvGraphicFramePr>
        <p:xfrm>
          <a:off x="357188" y="119084"/>
          <a:ext cx="8501062" cy="6738577"/>
        </p:xfrm>
        <a:graphic>
          <a:graphicData uri="http://schemas.openxmlformats.org/drawingml/2006/table">
            <a:tbl>
              <a:tblPr/>
              <a:tblGrid>
                <a:gridCol w="3786184"/>
                <a:gridCol w="4714878"/>
              </a:tblGrid>
              <a:tr h="596857">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rgbClr val="8D1F1F"/>
                          </a:solidFill>
                          <a:effectLst/>
                          <a:latin typeface="Calibri" pitchFamily="34" charset="0"/>
                        </a:rPr>
                        <a:t>Εφαρμόζοντας (δημιουργικά)</a:t>
                      </a:r>
                      <a:endParaRPr kumimoji="0" lang="el-GR" sz="1800" b="1" i="0" u="none" strike="noStrike" cap="none" normalizeH="0" baseline="0" dirty="0" smtClean="0">
                        <a:ln>
                          <a:noFill/>
                        </a:ln>
                        <a:solidFill>
                          <a:srgbClr val="8D1F1F"/>
                        </a:solidFill>
                        <a:effectLst/>
                        <a:latin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EEC11B">
                        <a:alpha val="89018"/>
                      </a:srgbClr>
                    </a:solidFill>
                  </a:tcPr>
                </a:tc>
                <a:tc hMerge="1">
                  <a:txBody>
                    <a:bodyPr/>
                    <a:lstStyle/>
                    <a:p>
                      <a:endParaRPr lang="el-GR"/>
                    </a:p>
                  </a:txBody>
                  <a:tcPr/>
                </a:tc>
              </a:tr>
              <a:tr h="585633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Δραστηριότητα:</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2000" b="0" i="0" u="none" strike="noStrike" cap="none" normalizeH="0" baseline="0" dirty="0" smtClean="0">
                          <a:ln>
                            <a:noFill/>
                          </a:ln>
                          <a:solidFill>
                            <a:schemeClr val="accent6">
                              <a:lumMod val="50000"/>
                            </a:schemeClr>
                          </a:solidFill>
                          <a:effectLst/>
                          <a:latin typeface="Calibri" pitchFamily="34" charset="0"/>
                        </a:rPr>
                        <a:t> Κατασκευή της «δικής» μας πόλης</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Επιπλέον Στόχοι:</a:t>
                      </a:r>
                    </a:p>
                    <a:p>
                      <a:pPr marL="179388" marR="0" lvl="0" indent="-179388" algn="l" defTabSz="914400" rtl="0" eaLnBrk="1" fontAlgn="base" latinLnBrk="0" hangingPunct="1">
                        <a:lnSpc>
                          <a:spcPct val="100000"/>
                        </a:lnSpc>
                        <a:spcBef>
                          <a:spcPct val="0"/>
                        </a:spcBef>
                        <a:spcAft>
                          <a:spcPts val="300"/>
                        </a:spcAft>
                        <a:buClrTx/>
                        <a:buSzTx/>
                        <a:buFont typeface="Arial" pitchFamily="34" charset="0"/>
                        <a:buChar char="•"/>
                        <a:tabLst/>
                      </a:pPr>
                      <a:r>
                        <a:rPr kumimoji="0" lang="el-GR" sz="2000" b="0" i="0" u="none" strike="noStrike" cap="none" normalizeH="0" baseline="0" dirty="0" smtClean="0">
                          <a:ln>
                            <a:noFill/>
                          </a:ln>
                          <a:solidFill>
                            <a:schemeClr val="accent6">
                              <a:lumMod val="50000"/>
                            </a:schemeClr>
                          </a:solidFill>
                          <a:effectLst/>
                          <a:latin typeface="Calibri" pitchFamily="34" charset="0"/>
                        </a:rPr>
                        <a:t>Αναγνώριση σχημάτων</a:t>
                      </a:r>
                    </a:p>
                    <a:p>
                      <a:pPr marL="179388" marR="0" lvl="0" indent="-179388" algn="l" defTabSz="914400" rtl="0" eaLnBrk="1" fontAlgn="base" latinLnBrk="0" hangingPunct="1">
                        <a:lnSpc>
                          <a:spcPct val="100000"/>
                        </a:lnSpc>
                        <a:spcBef>
                          <a:spcPct val="0"/>
                        </a:spcBef>
                        <a:spcAft>
                          <a:spcPts val="300"/>
                        </a:spcAft>
                        <a:buClrTx/>
                        <a:buSzTx/>
                        <a:buFont typeface="Arial" pitchFamily="34" charset="0"/>
                        <a:buChar char="•"/>
                        <a:tabLst/>
                      </a:pPr>
                      <a:r>
                        <a:rPr kumimoji="0" lang="el-GR" sz="2000" b="0" i="0" u="none" strike="noStrike" cap="none" normalizeH="0" baseline="0" dirty="0" smtClean="0">
                          <a:ln>
                            <a:noFill/>
                          </a:ln>
                          <a:solidFill>
                            <a:schemeClr val="accent6">
                              <a:lumMod val="50000"/>
                            </a:schemeClr>
                          </a:solidFill>
                          <a:effectLst/>
                          <a:latin typeface="Calibri" pitchFamily="34" charset="0"/>
                        </a:rPr>
                        <a:t>Απαρίθμηση/ Ταξινόμηση</a:t>
                      </a:r>
                    </a:p>
                    <a:p>
                      <a:pPr marL="179388" marR="0" lvl="0" indent="-179388" algn="l" defTabSz="914400" rtl="0" eaLnBrk="1" fontAlgn="base" latinLnBrk="0" hangingPunct="1">
                        <a:lnSpc>
                          <a:spcPct val="100000"/>
                        </a:lnSpc>
                        <a:spcBef>
                          <a:spcPct val="0"/>
                        </a:spcBef>
                        <a:spcAft>
                          <a:spcPts val="300"/>
                        </a:spcAft>
                        <a:buClrTx/>
                        <a:buSzTx/>
                        <a:buFont typeface="Arial" pitchFamily="34" charset="0"/>
                        <a:buChar char="•"/>
                        <a:tabLst/>
                      </a:pPr>
                      <a:r>
                        <a:rPr kumimoji="0" lang="el-GR" sz="2000" b="0" i="0" u="none" strike="noStrike" cap="none" normalizeH="0" baseline="0" dirty="0" smtClean="0">
                          <a:ln>
                            <a:noFill/>
                          </a:ln>
                          <a:solidFill>
                            <a:schemeClr val="accent6">
                              <a:lumMod val="50000"/>
                            </a:schemeClr>
                          </a:solidFill>
                          <a:effectLst/>
                          <a:latin typeface="Calibri" pitchFamily="34" charset="0"/>
                        </a:rPr>
                        <a:t>Μέτρηση</a:t>
                      </a:r>
                    </a:p>
                    <a:p>
                      <a:pPr marL="179388" marR="0" lvl="0" indent="-179388" algn="l" defTabSz="914400" rtl="0" eaLnBrk="1" fontAlgn="base" latinLnBrk="0" hangingPunct="1">
                        <a:lnSpc>
                          <a:spcPct val="100000"/>
                        </a:lnSpc>
                        <a:spcBef>
                          <a:spcPct val="0"/>
                        </a:spcBef>
                        <a:spcAft>
                          <a:spcPts val="300"/>
                        </a:spcAft>
                        <a:buClrTx/>
                        <a:buSzTx/>
                        <a:buFont typeface="Arial" pitchFamily="34" charset="0"/>
                        <a:buChar char="•"/>
                        <a:tabLst/>
                      </a:pPr>
                      <a:r>
                        <a:rPr kumimoji="0" lang="el-GR" sz="2000" b="0" i="0" u="none" strike="noStrike" cap="none" normalizeH="0" baseline="0" dirty="0" smtClean="0">
                          <a:ln>
                            <a:noFill/>
                          </a:ln>
                          <a:solidFill>
                            <a:schemeClr val="accent6">
                              <a:lumMod val="50000"/>
                            </a:schemeClr>
                          </a:solidFill>
                          <a:effectLst/>
                          <a:latin typeface="Calibri" pitchFamily="34" charset="0"/>
                        </a:rPr>
                        <a:t>Σκέψη</a:t>
                      </a:r>
                    </a:p>
                    <a:p>
                      <a:pPr marL="179388" marR="0" lvl="0" indent="-179388" algn="l" defTabSz="914400" rtl="0" eaLnBrk="1" fontAlgn="base" latinLnBrk="0" hangingPunct="1">
                        <a:lnSpc>
                          <a:spcPct val="100000"/>
                        </a:lnSpc>
                        <a:spcBef>
                          <a:spcPct val="0"/>
                        </a:spcBef>
                        <a:spcAft>
                          <a:spcPts val="300"/>
                        </a:spcAft>
                        <a:buClrTx/>
                        <a:buSzTx/>
                        <a:buFont typeface="Arial" pitchFamily="34" charset="0"/>
                        <a:buChar char="•"/>
                        <a:tabLst/>
                      </a:pPr>
                      <a:r>
                        <a:rPr kumimoji="0" lang="el-GR" sz="2000" b="0" i="0" u="none" strike="noStrike" cap="none" normalizeH="0" baseline="0" dirty="0" smtClean="0">
                          <a:ln>
                            <a:noFill/>
                          </a:ln>
                          <a:solidFill>
                            <a:schemeClr val="accent6">
                              <a:lumMod val="50000"/>
                            </a:schemeClr>
                          </a:solidFill>
                          <a:effectLst/>
                          <a:latin typeface="Calibri" pitchFamily="34" charset="0"/>
                        </a:rPr>
                        <a:t>Επικοινωνία</a:t>
                      </a:r>
                    </a:p>
                    <a:p>
                      <a:pPr marL="179388" marR="0" lvl="0" indent="-179388" algn="l" defTabSz="914400" rtl="0" eaLnBrk="1" fontAlgn="base" latinLnBrk="0" hangingPunct="1">
                        <a:lnSpc>
                          <a:spcPct val="100000"/>
                        </a:lnSpc>
                        <a:spcBef>
                          <a:spcPct val="0"/>
                        </a:spcBef>
                        <a:spcAft>
                          <a:spcPts val="300"/>
                        </a:spcAft>
                        <a:buClrTx/>
                        <a:buSzTx/>
                        <a:buFont typeface="Arial" pitchFamily="34" charset="0"/>
                        <a:buChar char="•"/>
                        <a:tabLst/>
                      </a:pPr>
                      <a:r>
                        <a:rPr kumimoji="0" lang="el-GR" sz="2000" b="0" i="0" u="none" strike="noStrike" cap="none" normalizeH="0" baseline="0" dirty="0" smtClean="0">
                          <a:ln>
                            <a:noFill/>
                          </a:ln>
                          <a:solidFill>
                            <a:schemeClr val="accent6">
                              <a:lumMod val="50000"/>
                            </a:schemeClr>
                          </a:solidFill>
                          <a:effectLst/>
                          <a:latin typeface="Calibri" pitchFamily="34" charset="0"/>
                        </a:rPr>
                        <a:t>Συνεργασία</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l-GR" sz="18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Αξιολόγηση:</a:t>
                      </a: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2000" b="0" i="0" u="none" strike="noStrike" cap="none" normalizeH="0" baseline="0" dirty="0" smtClean="0">
                          <a:ln>
                            <a:noFill/>
                          </a:ln>
                          <a:solidFill>
                            <a:schemeClr val="accent6">
                              <a:lumMod val="50000"/>
                            </a:schemeClr>
                          </a:solidFill>
                          <a:effectLst/>
                          <a:latin typeface="Calibri" pitchFamily="34" charset="0"/>
                        </a:rPr>
                        <a:t> Αρχική δυσκολία</a:t>
                      </a: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2000" b="0" i="0" u="none" strike="noStrike" cap="none" normalizeH="0" baseline="0" dirty="0" smtClean="0">
                          <a:ln>
                            <a:noFill/>
                          </a:ln>
                          <a:solidFill>
                            <a:schemeClr val="accent6">
                              <a:lumMod val="50000"/>
                            </a:schemeClr>
                          </a:solidFill>
                          <a:effectLst/>
                          <a:latin typeface="Calibri" pitchFamily="34" charset="0"/>
                        </a:rPr>
                        <a:t>Τα παιδιά και εμείς χαρήκαμε τη</a:t>
                      </a: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endParaRPr kumimoji="0" lang="el-GR" sz="2000" b="0" i="0" u="none" strike="noStrike" cap="none" normalizeH="0" baseline="0" dirty="0" smtClean="0">
                        <a:ln>
                          <a:noFill/>
                        </a:ln>
                        <a:solidFill>
                          <a:schemeClr val="accent6">
                            <a:lumMod val="50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pic>
        <p:nvPicPr>
          <p:cNvPr id="7" name="6 - Εικόνα" descr="CAM00087.jpg"/>
          <p:cNvPicPr>
            <a:picLocks noChangeAspect="1"/>
          </p:cNvPicPr>
          <p:nvPr/>
        </p:nvPicPr>
        <p:blipFill>
          <a:blip r:embed="rId3" cstate="print">
            <a:lum bright="12000" contrast="28000"/>
          </a:blip>
          <a:stretch>
            <a:fillRect/>
          </a:stretch>
        </p:blipFill>
        <p:spPr>
          <a:xfrm>
            <a:off x="4286248" y="857232"/>
            <a:ext cx="2625347" cy="3500462"/>
          </a:xfrm>
          <a:prstGeom prst="rect">
            <a:avLst/>
          </a:prstGeom>
        </p:spPr>
      </p:pic>
      <p:pic>
        <p:nvPicPr>
          <p:cNvPr id="9" name="8 - Εικόνα" descr="CAM00115.jpg"/>
          <p:cNvPicPr>
            <a:picLocks noChangeAspect="1"/>
          </p:cNvPicPr>
          <p:nvPr/>
        </p:nvPicPr>
        <p:blipFill>
          <a:blip r:embed="rId4" cstate="print">
            <a:lum bright="10000" contrast="28000"/>
          </a:blip>
          <a:stretch>
            <a:fillRect/>
          </a:stretch>
        </p:blipFill>
        <p:spPr>
          <a:xfrm>
            <a:off x="4905379" y="3500438"/>
            <a:ext cx="3810026" cy="2857520"/>
          </a:xfrm>
          <a:prstGeom prst="rect">
            <a:avLst/>
          </a:prstGeom>
        </p:spPr>
      </p:pic>
      <p:sp>
        <p:nvSpPr>
          <p:cNvPr id="12" name="11 - TextBox"/>
          <p:cNvSpPr txBox="1"/>
          <p:nvPr/>
        </p:nvSpPr>
        <p:spPr>
          <a:xfrm>
            <a:off x="7715272" y="928670"/>
            <a:ext cx="1143008" cy="369332"/>
          </a:xfrm>
          <a:prstGeom prst="rect">
            <a:avLst/>
          </a:prstGeom>
          <a:noFill/>
        </p:spPr>
        <p:txBody>
          <a:bodyPr wrap="square" rtlCol="0">
            <a:spAutoFit/>
          </a:bodyPr>
          <a:lstStyle/>
          <a:p>
            <a:r>
              <a:rPr lang="el-GR" dirty="0" smtClean="0"/>
              <a:t>1</a:t>
            </a:r>
            <a:r>
              <a:rPr lang="el-GR" baseline="30000" dirty="0" smtClean="0"/>
              <a:t>η</a:t>
            </a:r>
            <a:r>
              <a:rPr lang="el-GR" dirty="0" smtClean="0"/>
              <a:t> φάση</a:t>
            </a:r>
            <a:endParaRPr lang="el-GR" dirty="0"/>
          </a:p>
        </p:txBody>
      </p:sp>
      <p:cxnSp>
        <p:nvCxnSpPr>
          <p:cNvPr id="14" name="13 - Ευθύγραμμο βέλος σύνδεσης"/>
          <p:cNvCxnSpPr/>
          <p:nvPr/>
        </p:nvCxnSpPr>
        <p:spPr>
          <a:xfrm rot="10800000">
            <a:off x="7072330" y="1142984"/>
            <a:ext cx="714380" cy="1588"/>
          </a:xfrm>
          <a:prstGeom prst="straightConnector1">
            <a:avLst/>
          </a:prstGeom>
          <a:ln w="34925">
            <a:solidFill>
              <a:schemeClr val="accent6">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20" name="19 - TextBox"/>
          <p:cNvSpPr txBox="1"/>
          <p:nvPr/>
        </p:nvSpPr>
        <p:spPr>
          <a:xfrm>
            <a:off x="7215206" y="2500306"/>
            <a:ext cx="1428760" cy="369332"/>
          </a:xfrm>
          <a:prstGeom prst="rect">
            <a:avLst/>
          </a:prstGeom>
          <a:noFill/>
        </p:spPr>
        <p:txBody>
          <a:bodyPr wrap="square" rtlCol="0">
            <a:spAutoFit/>
          </a:bodyPr>
          <a:lstStyle/>
          <a:p>
            <a:r>
              <a:rPr lang="el-GR" dirty="0" smtClean="0"/>
              <a:t>Τελική φάση</a:t>
            </a:r>
            <a:endParaRPr lang="el-GR" dirty="0"/>
          </a:p>
        </p:txBody>
      </p:sp>
      <p:cxnSp>
        <p:nvCxnSpPr>
          <p:cNvPr id="22" name="21 - Ευθύγραμμο βέλος σύνδεσης"/>
          <p:cNvCxnSpPr>
            <a:stCxn id="20" idx="2"/>
          </p:cNvCxnSpPr>
          <p:nvPr/>
        </p:nvCxnSpPr>
        <p:spPr>
          <a:xfrm rot="5400000">
            <a:off x="7542748" y="2970724"/>
            <a:ext cx="487924" cy="285752"/>
          </a:xfrm>
          <a:prstGeom prst="straightConnector1">
            <a:avLst/>
          </a:prstGeom>
          <a:ln w="34925">
            <a:solidFill>
              <a:schemeClr val="accent6">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25" name="24 - TextBox"/>
          <p:cNvSpPr txBox="1"/>
          <p:nvPr/>
        </p:nvSpPr>
        <p:spPr>
          <a:xfrm>
            <a:off x="1785918" y="5345684"/>
            <a:ext cx="2286016" cy="369332"/>
          </a:xfrm>
          <a:prstGeom prst="rect">
            <a:avLst/>
          </a:prstGeom>
          <a:noFill/>
        </p:spPr>
        <p:txBody>
          <a:bodyPr wrap="square" rtlCol="0">
            <a:spAutoFit/>
          </a:bodyPr>
          <a:lstStyle/>
          <a:p>
            <a:r>
              <a:rPr lang="el-GR" dirty="0" smtClean="0">
                <a:solidFill>
                  <a:schemeClr val="accent6">
                    <a:lumMod val="50000"/>
                  </a:schemeClr>
                </a:solidFill>
              </a:rPr>
              <a:t>διαδικασία</a:t>
            </a:r>
          </a:p>
        </p:txBody>
      </p:sp>
      <p:sp>
        <p:nvSpPr>
          <p:cNvPr id="13" name="12 - Έλλειψη"/>
          <p:cNvSpPr/>
          <p:nvPr/>
        </p:nvSpPr>
        <p:spPr>
          <a:xfrm rot="1752692">
            <a:off x="-90416" y="5512422"/>
            <a:ext cx="2221845" cy="108685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b="1" dirty="0" smtClean="0">
                <a:solidFill>
                  <a:srgbClr val="8D1F1F"/>
                </a:solidFill>
              </a:rPr>
              <a:t>Σήματα κυκλοφορίας/ φανάρια</a:t>
            </a:r>
            <a:endParaRPr lang="el-GR" b="1" dirty="0">
              <a:solidFill>
                <a:srgbClr val="8D1F1F"/>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sp>
        <p:nvSpPr>
          <p:cNvPr id="3" name="2 - Θέση περιεχομένου"/>
          <p:cNvSpPr>
            <a:spLocks noGrp="1"/>
          </p:cNvSpPr>
          <p:nvPr>
            <p:ph sz="half" idx="1"/>
          </p:nvPr>
        </p:nvSpPr>
        <p:spPr>
          <a:xfrm>
            <a:off x="457200" y="1600200"/>
            <a:ext cx="8258204" cy="4525963"/>
          </a:xfrm>
        </p:spPr>
        <p:txBody>
          <a:bodyPr/>
          <a:lstStyle/>
          <a:p>
            <a:pPr>
              <a:buNone/>
            </a:pPr>
            <a:endParaRPr lang="el-GR" dirty="0" smtClean="0"/>
          </a:p>
          <a:p>
            <a:pPr>
              <a:buNone/>
            </a:pPr>
            <a:endParaRPr lang="el-GR" dirty="0" smtClean="0"/>
          </a:p>
          <a:p>
            <a:pPr>
              <a:buNone/>
            </a:pPr>
            <a:r>
              <a:rPr lang="el-GR" b="1" u="sng" dirty="0" smtClean="0"/>
              <a:t>Σκοπός</a:t>
            </a:r>
            <a:r>
              <a:rPr lang="el-GR" dirty="0" smtClean="0"/>
              <a:t>:</a:t>
            </a:r>
          </a:p>
          <a:p>
            <a:pPr marL="533400" lvl="1" indent="6350">
              <a:buNone/>
            </a:pPr>
            <a:r>
              <a:rPr lang="el-GR" b="1" dirty="0" smtClean="0">
                <a:solidFill>
                  <a:schemeClr val="accent2">
                    <a:lumMod val="50000"/>
                  </a:schemeClr>
                </a:solidFill>
              </a:rPr>
              <a:t>Να μάθουν τα παιδιά τη σωστή συμπεριφορά μέσα/πάνω  σε ένα όχημα</a:t>
            </a:r>
            <a:endParaRPr lang="el-GR" b="1" dirty="0">
              <a:solidFill>
                <a:schemeClr val="accent2">
                  <a:lumMod val="50000"/>
                </a:schemeClr>
              </a:solidFill>
            </a:endParaRPr>
          </a:p>
        </p:txBody>
      </p:sp>
      <p:pic>
        <p:nvPicPr>
          <p:cNvPr id="5" name="13 - Εικόνα" descr="logoLeft1.jpg"/>
          <p:cNvPicPr>
            <a:picLocks noChangeAspect="1"/>
          </p:cNvPicPr>
          <p:nvPr/>
        </p:nvPicPr>
        <p:blipFill>
          <a:blip r:embed="rId2"/>
          <a:srcRect/>
          <a:stretch>
            <a:fillRect/>
          </a:stretch>
        </p:blipFill>
        <p:spPr bwMode="auto">
          <a:xfrm>
            <a:off x="360363" y="214290"/>
            <a:ext cx="8472487" cy="1206500"/>
          </a:xfrm>
          <a:prstGeom prst="rect">
            <a:avLst/>
          </a:prstGeom>
          <a:gradFill flip="none" rotWithShape="1">
            <a:gsLst>
              <a:gs pos="0">
                <a:srgbClr val="FBEAC7"/>
              </a:gs>
              <a:gs pos="17999">
                <a:srgbClr val="FEE7F2"/>
              </a:gs>
              <a:gs pos="36000">
                <a:srgbClr val="FAC77D"/>
              </a:gs>
              <a:gs pos="61000">
                <a:srgbClr val="FBA97D"/>
              </a:gs>
              <a:gs pos="82001">
                <a:srgbClr val="FBD49C"/>
              </a:gs>
              <a:gs pos="100000">
                <a:srgbClr val="FEE7F2"/>
              </a:gs>
            </a:gsLst>
            <a:lin ang="5400000" scaled="0"/>
            <a:tileRect r="-100000" b="-100000"/>
          </a:gradFill>
          <a:ln w="9525">
            <a:noFill/>
            <a:miter lim="800000"/>
            <a:headEnd/>
            <a:tailEnd/>
          </a:ln>
        </p:spPr>
      </p:pic>
      <p:sp>
        <p:nvSpPr>
          <p:cNvPr id="6" name="5 - TextBox"/>
          <p:cNvSpPr txBox="1"/>
          <p:nvPr/>
        </p:nvSpPr>
        <p:spPr>
          <a:xfrm>
            <a:off x="2071670" y="285728"/>
            <a:ext cx="4857784" cy="584775"/>
          </a:xfrm>
          <a:prstGeom prst="rect">
            <a:avLst/>
          </a:prstGeom>
          <a:noFill/>
        </p:spPr>
        <p:txBody>
          <a:bodyPr wrap="square" rtlCol="0">
            <a:spAutoFit/>
          </a:bodyPr>
          <a:lstStyle/>
          <a:p>
            <a:pPr algn="ctr"/>
            <a:r>
              <a:rPr lang="el-GR" sz="3200" b="1" dirty="0" smtClean="0">
                <a:solidFill>
                  <a:schemeClr val="accent3">
                    <a:lumMod val="50000"/>
                  </a:schemeClr>
                </a:solidFill>
              </a:rPr>
              <a:t>Νέ</a:t>
            </a:r>
            <a:r>
              <a:rPr lang="el-GR" sz="3200" b="1" dirty="0" smtClean="0">
                <a:solidFill>
                  <a:srgbClr val="FFC000"/>
                </a:solidFill>
              </a:rPr>
              <a:t>α Μ</a:t>
            </a:r>
            <a:r>
              <a:rPr lang="el-GR" sz="3200" b="1" dirty="0" smtClean="0">
                <a:solidFill>
                  <a:schemeClr val="accent1">
                    <a:lumMod val="50000"/>
                  </a:schemeClr>
                </a:solidFill>
              </a:rPr>
              <a:t>άθ</a:t>
            </a:r>
            <a:r>
              <a:rPr lang="el-GR" sz="3200" b="1" dirty="0" smtClean="0">
                <a:solidFill>
                  <a:schemeClr val="accent2">
                    <a:lumMod val="75000"/>
                  </a:schemeClr>
                </a:solidFill>
              </a:rPr>
              <a:t>ηση</a:t>
            </a:r>
            <a:endParaRPr lang="el-GR" sz="3200" b="1" dirty="0"/>
          </a:p>
        </p:txBody>
      </p:sp>
      <p:sp>
        <p:nvSpPr>
          <p:cNvPr id="7" name="6 - TextBox"/>
          <p:cNvSpPr txBox="1"/>
          <p:nvPr/>
        </p:nvSpPr>
        <p:spPr>
          <a:xfrm>
            <a:off x="1357290" y="771393"/>
            <a:ext cx="7358114" cy="800219"/>
          </a:xfrm>
          <a:prstGeom prst="rect">
            <a:avLst/>
          </a:prstGeom>
          <a:noFill/>
        </p:spPr>
        <p:txBody>
          <a:bodyPr wrap="square" rtlCol="0">
            <a:spAutoFit/>
          </a:bodyPr>
          <a:lstStyle/>
          <a:p>
            <a:pPr algn="ctr"/>
            <a:r>
              <a:rPr lang="el-GR" sz="2300" b="1" dirty="0" smtClean="0">
                <a:solidFill>
                  <a:srgbClr val="3F7835"/>
                </a:solidFill>
              </a:rPr>
              <a:t>ΣΥΜΠΕΡΙΦΟΡΑ</a:t>
            </a:r>
            <a:r>
              <a:rPr lang="el-GR" sz="2300" b="1" dirty="0" smtClean="0"/>
              <a:t> </a:t>
            </a:r>
            <a:r>
              <a:rPr lang="el-GR" sz="2300" b="1" dirty="0" smtClean="0">
                <a:solidFill>
                  <a:srgbClr val="FFC000"/>
                </a:solidFill>
              </a:rPr>
              <a:t>ΣΤΟ</a:t>
            </a:r>
            <a:r>
              <a:rPr lang="el-GR" sz="2300" b="1" dirty="0" smtClean="0"/>
              <a:t> </a:t>
            </a:r>
            <a:r>
              <a:rPr lang="el-GR" sz="2300" b="1" dirty="0" smtClean="0">
                <a:solidFill>
                  <a:srgbClr val="FFC000"/>
                </a:solidFill>
              </a:rPr>
              <a:t>ΑΥΤΟΚΙΝΗΤΟ / </a:t>
            </a:r>
            <a:r>
              <a:rPr lang="el-GR" sz="2300" b="1" dirty="0" smtClean="0">
                <a:solidFill>
                  <a:schemeClr val="tx2">
                    <a:lumMod val="75000"/>
                  </a:schemeClr>
                </a:solidFill>
              </a:rPr>
              <a:t>ΛΕΩΦΟΡΕΙΟ</a:t>
            </a:r>
            <a:r>
              <a:rPr lang="el-GR" sz="2300" b="1" dirty="0" smtClean="0">
                <a:solidFill>
                  <a:schemeClr val="accent2">
                    <a:lumMod val="50000"/>
                  </a:schemeClr>
                </a:solidFill>
              </a:rPr>
              <a:t>/ΠΟΔΗΛΑΤΟ</a:t>
            </a:r>
            <a:endParaRPr lang="el-GR" sz="2300" b="1" dirty="0">
              <a:solidFill>
                <a:schemeClr val="accent2">
                  <a:lumMod val="50000"/>
                </a:schemeClr>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6 - Ευθεία γραμμή σύνδεσης"/>
          <p:cNvCxnSpPr/>
          <p:nvPr/>
        </p:nvCxnSpPr>
        <p:spPr>
          <a:xfrm>
            <a:off x="428625" y="1500188"/>
            <a:ext cx="8286750" cy="158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20510" name="Group 30"/>
          <p:cNvGraphicFramePr>
            <a:graphicFrameLocks noGrp="1"/>
          </p:cNvGraphicFramePr>
          <p:nvPr>
            <p:ph sz="half" idx="2"/>
          </p:nvPr>
        </p:nvGraphicFramePr>
        <p:xfrm>
          <a:off x="357188" y="157831"/>
          <a:ext cx="8572531" cy="6628755"/>
        </p:xfrm>
        <a:graphic>
          <a:graphicData uri="http://schemas.openxmlformats.org/drawingml/2006/table">
            <a:tbl>
              <a:tblPr/>
              <a:tblGrid>
                <a:gridCol w="2143940"/>
                <a:gridCol w="2142325"/>
                <a:gridCol w="2143940"/>
                <a:gridCol w="2142326"/>
              </a:tblGrid>
              <a:tr h="601324">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bg1"/>
                          </a:solidFill>
                          <a:effectLst/>
                          <a:latin typeface="Calibri" pitchFamily="34" charset="0"/>
                        </a:rPr>
                        <a:t>Βιώνοντας</a:t>
                      </a:r>
                      <a:endParaRPr kumimoji="0" lang="el-GR" sz="1800" b="1" i="0" u="none" strike="noStrike" cap="none" normalizeH="0" baseline="0" dirty="0" smtClean="0">
                        <a:ln>
                          <a:noFill/>
                        </a:ln>
                        <a:solidFill>
                          <a:schemeClr val="bg1"/>
                        </a:solidFill>
                        <a:effectLst/>
                        <a:latin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3F7835"/>
                    </a:solidFill>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solidFill>
                          <a:effectLst/>
                          <a:latin typeface="Calibri" pitchFamily="34" charset="0"/>
                        </a:rPr>
                        <a:t>Εφαρμόζοντας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EEC11B"/>
                    </a:solidFill>
                  </a:tcPr>
                </a:tc>
                <a:tc hMerge="1">
                  <a:txBody>
                    <a:bodyPr/>
                    <a:lstStyle/>
                    <a:p>
                      <a:endParaRPr lang="el-GR"/>
                    </a:p>
                  </a:txBody>
                  <a:tcPr/>
                </a:tc>
              </a:tr>
              <a:tr h="254955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Γνωστό</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ts val="300"/>
                        </a:spcAft>
                        <a:buClrTx/>
                        <a:buSzTx/>
                        <a:buFont typeface="Arial" pitchFamily="34" charset="0"/>
                        <a:buNone/>
                        <a:tabLst/>
                      </a:pPr>
                      <a:r>
                        <a:rPr kumimoji="0" lang="el-GR" sz="1600" b="1" i="0" u="none" strike="noStrike" cap="none" normalizeH="0" baseline="0" dirty="0" smtClean="0">
                          <a:ln>
                            <a:noFill/>
                          </a:ln>
                          <a:solidFill>
                            <a:srgbClr val="000000"/>
                          </a:solidFill>
                          <a:effectLst/>
                          <a:latin typeface="Calibri" pitchFamily="34" charset="0"/>
                        </a:rPr>
                        <a:t>Άντληση</a:t>
                      </a:r>
                      <a:r>
                        <a:rPr kumimoji="0" lang="el-GR" sz="1600" b="0" i="0" u="none" strike="noStrike" cap="none" normalizeH="0" baseline="0" dirty="0" smtClean="0">
                          <a:ln>
                            <a:noFill/>
                          </a:ln>
                          <a:solidFill>
                            <a:srgbClr val="000000"/>
                          </a:solidFill>
                          <a:effectLst/>
                          <a:latin typeface="Calibri" pitchFamily="34" charset="0"/>
                        </a:rPr>
                        <a:t> </a:t>
                      </a:r>
                      <a:r>
                        <a:rPr kumimoji="0" lang="el-GR" sz="1600" b="1" i="0" u="none" strike="noStrike" cap="none" normalizeH="0" baseline="0" dirty="0" smtClean="0">
                          <a:ln>
                            <a:noFill/>
                          </a:ln>
                          <a:solidFill>
                            <a:srgbClr val="000000"/>
                          </a:solidFill>
                          <a:effectLst/>
                          <a:latin typeface="Calibri" pitchFamily="34" charset="0"/>
                        </a:rPr>
                        <a:t>πληροφοριών</a:t>
                      </a:r>
                      <a:r>
                        <a:rPr kumimoji="0" lang="el-GR" sz="1600" b="0" i="0" u="none" strike="noStrike" cap="none" normalizeH="0" baseline="0" dirty="0" smtClean="0">
                          <a:ln>
                            <a:noFill/>
                          </a:ln>
                          <a:solidFill>
                            <a:srgbClr val="000000"/>
                          </a:solidFill>
                          <a:effectLst/>
                          <a:latin typeface="Calibri" pitchFamily="34" charset="0"/>
                        </a:rPr>
                        <a:t>:</a:t>
                      </a:r>
                    </a:p>
                    <a:p>
                      <a:pPr marL="90488" marR="0" lvl="0" indent="-90488" algn="l" defTabSz="914400" rtl="0" eaLnBrk="1" fontAlgn="base" latinLnBrk="0" hangingPunct="1">
                        <a:lnSpc>
                          <a:spcPct val="100000"/>
                        </a:lnSpc>
                        <a:spcBef>
                          <a:spcPct val="0"/>
                        </a:spcBef>
                        <a:spcAft>
                          <a:spcPts val="300"/>
                        </a:spcAft>
                        <a:buClrTx/>
                        <a:buSzTx/>
                        <a:buFont typeface="Arial" pitchFamily="34" charset="0"/>
                        <a:buChar char="•"/>
                        <a:tabLst/>
                      </a:pPr>
                      <a:r>
                        <a:rPr kumimoji="0" lang="el-GR" sz="1600" b="0" i="0" u="none" strike="noStrike" cap="none" normalizeH="0" baseline="0" dirty="0" smtClean="0">
                          <a:ln>
                            <a:noFill/>
                          </a:ln>
                          <a:solidFill>
                            <a:srgbClr val="000000"/>
                          </a:solidFill>
                          <a:effectLst/>
                          <a:latin typeface="Calibri" pitchFamily="34" charset="0"/>
                        </a:rPr>
                        <a:t> για τη θέση στο αυτοκίνητο</a:t>
                      </a:r>
                    </a:p>
                    <a:p>
                      <a:pPr marL="90488" marR="0" lvl="0" indent="-904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rgbClr val="000000"/>
                          </a:solidFill>
                          <a:effectLst/>
                          <a:latin typeface="Calibri" pitchFamily="34" charset="0"/>
                        </a:rPr>
                        <a:t> για γνώση κανόνων συμπεριφοράς </a:t>
                      </a:r>
                    </a:p>
                    <a:p>
                      <a:pPr marL="90488" marR="0" lvl="0" indent="-90488" algn="l" defTabSz="914400" rtl="0" eaLnBrk="1" fontAlgn="base" latinLnBrk="0" hangingPunct="1">
                        <a:lnSpc>
                          <a:spcPct val="100000"/>
                        </a:lnSpc>
                        <a:spcBef>
                          <a:spcPct val="0"/>
                        </a:spcBef>
                        <a:spcAft>
                          <a:spcPct val="0"/>
                        </a:spcAft>
                        <a:buClrTx/>
                        <a:buSzTx/>
                        <a:buFont typeface="Arial" pitchFamily="34" charset="0"/>
                        <a:buChar char="•"/>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Νέο</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kern="1200" cap="none" normalizeH="0" baseline="0" dirty="0" smtClean="0">
                        <a:ln>
                          <a:noFill/>
                        </a:ln>
                        <a:solidFill>
                          <a:srgbClr val="000000"/>
                        </a:solidFill>
                        <a:effectLst/>
                        <a:latin typeface="Calibri"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kern="1200" cap="none" normalizeH="0" baseline="0" dirty="0" smtClean="0">
                          <a:ln>
                            <a:noFill/>
                          </a:ln>
                          <a:solidFill>
                            <a:srgbClr val="000000"/>
                          </a:solidFill>
                          <a:effectLst/>
                          <a:latin typeface="Calibri" pitchFamily="34" charset="0"/>
                          <a:ea typeface="+mn-ea"/>
                          <a:cs typeface="+mn-cs"/>
                        </a:rPr>
                        <a:t>Συζήτηση για τους κανόνες συμπεριφοράς</a:t>
                      </a:r>
                    </a:p>
                    <a:p>
                      <a:pPr marL="0" marR="0" lvl="0" indent="0" algn="l" defTabSz="914400" rtl="0" eaLnBrk="1" fontAlgn="base" latinLnBrk="0" hangingPunct="1">
                        <a:lnSpc>
                          <a:spcPct val="100000"/>
                        </a:lnSpc>
                        <a:spcBef>
                          <a:spcPct val="0"/>
                        </a:spcBef>
                        <a:spcAft>
                          <a:spcPct val="0"/>
                        </a:spcAft>
                        <a:buClrTx/>
                        <a:buSzTx/>
                        <a:buFontTx/>
                        <a:buChar char="-"/>
                        <a:tabLst/>
                      </a:pPr>
                      <a:r>
                        <a:rPr kumimoji="0" lang="el-GR" sz="1600" b="0" i="0" u="none" strike="noStrike" kern="1200" cap="none" normalizeH="0" baseline="0" dirty="0" smtClean="0">
                          <a:ln>
                            <a:noFill/>
                          </a:ln>
                          <a:solidFill>
                            <a:srgbClr val="000000"/>
                          </a:solidFill>
                          <a:effectLst/>
                          <a:latin typeface="Calibri" pitchFamily="34" charset="0"/>
                          <a:ea typeface="+mn-ea"/>
                          <a:cs typeface="+mn-cs"/>
                        </a:rPr>
                        <a:t>  Ειδικό </a:t>
                      </a:r>
                      <a:r>
                        <a:rPr kumimoji="0" lang="el-GR" sz="1600" b="0" i="0" u="none" strike="noStrike" kern="1200" cap="none" normalizeH="0" baseline="0" dirty="0" err="1" smtClean="0">
                          <a:ln>
                            <a:noFill/>
                          </a:ln>
                          <a:solidFill>
                            <a:srgbClr val="000000"/>
                          </a:solidFill>
                          <a:effectLst/>
                          <a:latin typeface="Calibri" pitchFamily="34" charset="0"/>
                          <a:ea typeface="+mn-ea"/>
                          <a:cs typeface="+mn-cs"/>
                        </a:rPr>
                        <a:t>καθισματάκι</a:t>
                      </a:r>
                      <a:endParaRPr kumimoji="0" lang="el-GR" sz="1600" b="0" i="0" u="none" strike="noStrike" kern="1200" cap="none" normalizeH="0" baseline="0" dirty="0" smtClean="0">
                        <a:ln>
                          <a:noFill/>
                        </a:ln>
                        <a:solidFill>
                          <a:srgbClr val="000000"/>
                        </a:solidFill>
                        <a:effectLst/>
                        <a:latin typeface="Calibri"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Char char="-"/>
                        <a:tabLst/>
                      </a:pPr>
                      <a:r>
                        <a:rPr kumimoji="0" lang="el-GR" sz="1600" b="0" i="0" u="none" strike="noStrike" kern="1200" cap="none" normalizeH="0" baseline="0" dirty="0" smtClean="0">
                          <a:ln>
                            <a:noFill/>
                          </a:ln>
                          <a:solidFill>
                            <a:srgbClr val="000000"/>
                          </a:solidFill>
                          <a:effectLst/>
                          <a:latin typeface="Calibri" pitchFamily="34" charset="0"/>
                          <a:ea typeface="+mn-ea"/>
                          <a:cs typeface="+mn-cs"/>
                        </a:rPr>
                        <a:t>  Ζώνη ασφαλείας</a:t>
                      </a:r>
                    </a:p>
                    <a:p>
                      <a:pPr marL="0" marR="0" lvl="0" indent="0" algn="l" defTabSz="914400" rtl="0" eaLnBrk="1" fontAlgn="base" latinLnBrk="0" hangingPunct="1">
                        <a:lnSpc>
                          <a:spcPct val="100000"/>
                        </a:lnSpc>
                        <a:spcBef>
                          <a:spcPct val="0"/>
                        </a:spcBef>
                        <a:spcAft>
                          <a:spcPct val="0"/>
                        </a:spcAft>
                        <a:buClrTx/>
                        <a:buSzTx/>
                        <a:buFontTx/>
                        <a:buChar char="-"/>
                        <a:tabLst/>
                      </a:pPr>
                      <a:r>
                        <a:rPr kumimoji="0" lang="el-GR" sz="1600" b="0" i="0" u="none" strike="noStrike" kern="1200" cap="none" normalizeH="0" baseline="0" dirty="0" smtClean="0">
                          <a:ln>
                            <a:noFill/>
                          </a:ln>
                          <a:solidFill>
                            <a:srgbClr val="000000"/>
                          </a:solidFill>
                          <a:effectLst/>
                          <a:latin typeface="Calibri" pitchFamily="34" charset="0"/>
                          <a:ea typeface="+mn-ea"/>
                          <a:cs typeface="+mn-cs"/>
                        </a:rPr>
                        <a:t>   Πίσω κάθισμα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Κατάλληλα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Δημιουργικά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rgbClr val="000000"/>
                        </a:solidFill>
                        <a:effectLst/>
                        <a:latin typeface="Calibri" pitchFamily="34" charset="0"/>
                      </a:endParaRPr>
                    </a:p>
                    <a:p>
                      <a:pPr marL="90488" marR="0" lvl="0" indent="-88900"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el-GR" sz="1600" b="0" i="0" u="none" strike="noStrike" kern="1200" cap="none" normalizeH="0" baseline="0" dirty="0" smtClean="0">
                          <a:ln>
                            <a:noFill/>
                          </a:ln>
                          <a:solidFill>
                            <a:srgbClr val="000000"/>
                          </a:solidFill>
                          <a:effectLst/>
                          <a:latin typeface="Calibri" pitchFamily="34" charset="0"/>
                          <a:ea typeface="+mn-ea"/>
                          <a:cs typeface="+mn-cs"/>
                        </a:rPr>
                        <a:t>Κατασκευή αυτοκινήτου με καρεκλάκια</a:t>
                      </a:r>
                    </a:p>
                    <a:p>
                      <a:pPr marL="90488" marR="0" lvl="0" indent="-88900"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el-GR" sz="1600" b="0" i="0" u="none" strike="noStrike" kern="1200" cap="none" normalizeH="0" baseline="0" dirty="0" smtClean="0">
                          <a:ln>
                            <a:noFill/>
                          </a:ln>
                          <a:solidFill>
                            <a:srgbClr val="000000"/>
                          </a:solidFill>
                          <a:effectLst/>
                          <a:latin typeface="Calibri" pitchFamily="34" charset="0"/>
                          <a:ea typeface="+mn-ea"/>
                          <a:cs typeface="+mn-cs"/>
                        </a:rPr>
                        <a:t>Κατασκευή χάρτινων αυτοκινήτων με καταγραφή κανόνων συμπεριφοράς</a:t>
                      </a:r>
                      <a:endParaRPr kumimoji="0" lang="el-GR" sz="12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508953">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solidFill>
                          <a:effectLst/>
                          <a:latin typeface="Calibri" pitchFamily="34" charset="0"/>
                        </a:rPr>
                        <a:t>Εννοιολογώντας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8163D">
                        <a:alpha val="89018"/>
                      </a:srgbClr>
                    </a:solidFill>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solidFill>
                          <a:effectLst/>
                          <a:latin typeface="Calibri" pitchFamily="34" charset="0"/>
                        </a:rPr>
                        <a:t>Αναλύοντας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D1F1F"/>
                    </a:solidFill>
                  </a:tcPr>
                </a:tc>
                <a:tc hMerge="1">
                  <a:txBody>
                    <a:bodyPr/>
                    <a:lstStyle/>
                    <a:p>
                      <a:endParaRPr lang="el-GR"/>
                    </a:p>
                  </a:txBody>
                  <a:tcPr/>
                </a:tc>
              </a:tr>
              <a:tr h="29124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kern="1200" cap="none" normalizeH="0" baseline="0" dirty="0" smtClean="0">
                          <a:ln>
                            <a:noFill/>
                          </a:ln>
                          <a:solidFill>
                            <a:srgbClr val="000000"/>
                          </a:solidFill>
                          <a:effectLst/>
                          <a:latin typeface="Calibri" pitchFamily="34" charset="0"/>
                          <a:ea typeface="+mn-ea"/>
                          <a:cs typeface="+mn-cs"/>
                        </a:rPr>
                        <a:t>Ορολογία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kern="1200" cap="none" normalizeH="0" baseline="0" dirty="0" smtClean="0">
                        <a:ln>
                          <a:noFill/>
                        </a:ln>
                        <a:solidFill>
                          <a:srgbClr val="000000"/>
                        </a:solidFill>
                        <a:effectLst/>
                        <a:latin typeface="Calibri"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0" i="0" u="none" strike="noStrike" kern="1200" cap="none" normalizeH="0" baseline="0" dirty="0" smtClean="0">
                          <a:ln>
                            <a:noFill/>
                          </a:ln>
                          <a:solidFill>
                            <a:srgbClr val="000000"/>
                          </a:solidFill>
                          <a:effectLst/>
                          <a:latin typeface="Calibri" pitchFamily="34" charset="0"/>
                          <a:ea typeface="+mn-ea"/>
                          <a:cs typeface="+mn-cs"/>
                        </a:rPr>
                        <a:t>Ανακεφαλαίωση των όρων που χρησιμοποιήσαμε στη συζήτησή μας </a:t>
                      </a:r>
                    </a:p>
                    <a:p>
                      <a:pPr marL="179388" marR="0" lvl="0" indent="-88900" algn="l" defTabSz="914400" rtl="0" eaLnBrk="1" fontAlgn="base" latinLnBrk="0" hangingPunct="1">
                        <a:lnSpc>
                          <a:spcPct val="100000"/>
                        </a:lnSpc>
                        <a:spcBef>
                          <a:spcPct val="0"/>
                        </a:spcBef>
                        <a:spcAft>
                          <a:spcPct val="0"/>
                        </a:spcAft>
                        <a:buClrTx/>
                        <a:buSzTx/>
                        <a:buFontTx/>
                        <a:buChar char="-"/>
                        <a:tabLst/>
                      </a:pPr>
                      <a:r>
                        <a:rPr kumimoji="0" lang="el-GR" sz="1600" b="0" i="0" u="none" strike="noStrike" kern="1200" cap="none" normalizeH="0" baseline="0" dirty="0" smtClean="0">
                          <a:ln>
                            <a:noFill/>
                          </a:ln>
                          <a:solidFill>
                            <a:srgbClr val="000000"/>
                          </a:solidFill>
                          <a:effectLst/>
                          <a:latin typeface="Calibri" pitchFamily="34" charset="0"/>
                          <a:ea typeface="+mn-ea"/>
                          <a:cs typeface="+mn-cs"/>
                        </a:rPr>
                        <a:t>Ζώνη ασφαλείας</a:t>
                      </a:r>
                    </a:p>
                    <a:p>
                      <a:pPr marL="179388" marR="0" lvl="0" indent="-88900" algn="l" defTabSz="914400" rtl="0" eaLnBrk="1" fontAlgn="base" latinLnBrk="0" hangingPunct="1">
                        <a:lnSpc>
                          <a:spcPct val="100000"/>
                        </a:lnSpc>
                        <a:spcBef>
                          <a:spcPct val="0"/>
                        </a:spcBef>
                        <a:spcAft>
                          <a:spcPct val="0"/>
                        </a:spcAft>
                        <a:buClrTx/>
                        <a:buSzTx/>
                        <a:buFontTx/>
                        <a:buChar char="-"/>
                        <a:tabLst/>
                      </a:pPr>
                      <a:r>
                        <a:rPr kumimoji="0" lang="el-GR" sz="1600" b="0" i="0" u="none" strike="noStrike" kern="1200" cap="none" normalizeH="0" baseline="0" dirty="0" smtClean="0">
                          <a:ln>
                            <a:noFill/>
                          </a:ln>
                          <a:solidFill>
                            <a:srgbClr val="000000"/>
                          </a:solidFill>
                          <a:effectLst/>
                          <a:latin typeface="Calibri" pitchFamily="34" charset="0"/>
                          <a:ea typeface="+mn-ea"/>
                          <a:cs typeface="+mn-cs"/>
                        </a:rPr>
                        <a:t>Παιδικό κάθισμα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kern="1200" cap="none" normalizeH="0" baseline="0" dirty="0" smtClean="0">
                        <a:ln>
                          <a:noFill/>
                        </a:ln>
                        <a:solidFill>
                          <a:srgbClr val="000000"/>
                        </a:solidFill>
                        <a:effectLst/>
                        <a:latin typeface="Calibri" pitchFamily="34" charset="0"/>
                        <a:ea typeface="+mn-ea"/>
                        <a:cs typeface="+mn-cs"/>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Θεωρία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4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Λειτουργικά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4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Κριτικά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
        <p:nvSpPr>
          <p:cNvPr id="6" name="5 - Έλλειψη"/>
          <p:cNvSpPr/>
          <p:nvPr/>
        </p:nvSpPr>
        <p:spPr>
          <a:xfrm>
            <a:off x="3500430" y="2928934"/>
            <a:ext cx="2143140" cy="1000132"/>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solidFill>
                  <a:schemeClr val="tx1"/>
                </a:solidFill>
              </a:rPr>
              <a:t>Συμπεριφορά στο αυτοκίνητο</a:t>
            </a:r>
            <a:endParaRPr lang="el-GR" b="1" dirty="0">
              <a:solidFill>
                <a:schemeClr val="tx1"/>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6 - Ευθεία γραμμή σύνδεσης"/>
          <p:cNvCxnSpPr/>
          <p:nvPr/>
        </p:nvCxnSpPr>
        <p:spPr>
          <a:xfrm>
            <a:off x="428625" y="1500188"/>
            <a:ext cx="8286750" cy="158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20510" name="Group 30"/>
          <p:cNvGraphicFramePr>
            <a:graphicFrameLocks noGrp="1"/>
          </p:cNvGraphicFramePr>
          <p:nvPr>
            <p:ph sz="half" idx="2"/>
          </p:nvPr>
        </p:nvGraphicFramePr>
        <p:xfrm>
          <a:off x="357188" y="157831"/>
          <a:ext cx="8572531" cy="6628755"/>
        </p:xfrm>
        <a:graphic>
          <a:graphicData uri="http://schemas.openxmlformats.org/drawingml/2006/table">
            <a:tbl>
              <a:tblPr/>
              <a:tblGrid>
                <a:gridCol w="2143940"/>
                <a:gridCol w="2142325"/>
                <a:gridCol w="2143940"/>
                <a:gridCol w="2142326"/>
              </a:tblGrid>
              <a:tr h="601324">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bg1"/>
                          </a:solidFill>
                          <a:effectLst/>
                          <a:latin typeface="Calibri" pitchFamily="34" charset="0"/>
                        </a:rPr>
                        <a:t>Βιώνοντας</a:t>
                      </a:r>
                      <a:endParaRPr kumimoji="0" lang="el-GR" sz="1800" b="1" i="0" u="none" strike="noStrike" cap="none" normalizeH="0" baseline="0" dirty="0" smtClean="0">
                        <a:ln>
                          <a:noFill/>
                        </a:ln>
                        <a:solidFill>
                          <a:schemeClr val="bg1"/>
                        </a:solidFill>
                        <a:effectLst/>
                        <a:latin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3F7835"/>
                    </a:solidFill>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50000"/>
                            </a:schemeClr>
                          </a:solidFill>
                          <a:effectLst/>
                          <a:latin typeface="Calibri" pitchFamily="34" charset="0"/>
                        </a:rPr>
                        <a:t>Εφαρμόζοντας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lumMod val="75000"/>
                      </a:schemeClr>
                    </a:solidFill>
                  </a:tcPr>
                </a:tc>
                <a:tc hMerge="1">
                  <a:txBody>
                    <a:bodyPr/>
                    <a:lstStyle/>
                    <a:p>
                      <a:endParaRPr lang="el-GR"/>
                    </a:p>
                  </a:txBody>
                  <a:tcPr/>
                </a:tc>
              </a:tr>
              <a:tr h="254955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Γνωστό</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ts val="300"/>
                        </a:spcAft>
                        <a:buClrTx/>
                        <a:buSzTx/>
                        <a:buFont typeface="Arial" pitchFamily="34" charset="0"/>
                        <a:buNone/>
                        <a:tabLst/>
                      </a:pPr>
                      <a:r>
                        <a:rPr kumimoji="0" lang="el-GR" sz="1600" b="1" i="0" u="none" strike="noStrike" cap="none" normalizeH="0" baseline="0" dirty="0" smtClean="0">
                          <a:ln>
                            <a:noFill/>
                          </a:ln>
                          <a:solidFill>
                            <a:srgbClr val="000000"/>
                          </a:solidFill>
                          <a:effectLst/>
                          <a:latin typeface="Calibri" pitchFamily="34" charset="0"/>
                        </a:rPr>
                        <a:t>Άντληση</a:t>
                      </a:r>
                      <a:r>
                        <a:rPr kumimoji="0" lang="el-GR" sz="1600" b="0" i="0" u="none" strike="noStrike" cap="none" normalizeH="0" baseline="0" dirty="0" smtClean="0">
                          <a:ln>
                            <a:noFill/>
                          </a:ln>
                          <a:solidFill>
                            <a:srgbClr val="000000"/>
                          </a:solidFill>
                          <a:effectLst/>
                          <a:latin typeface="Calibri" pitchFamily="34" charset="0"/>
                        </a:rPr>
                        <a:t> </a:t>
                      </a:r>
                      <a:r>
                        <a:rPr kumimoji="0" lang="el-GR" sz="1600" b="1" i="0" u="none" strike="noStrike" cap="none" normalizeH="0" baseline="0" dirty="0" smtClean="0">
                          <a:ln>
                            <a:noFill/>
                          </a:ln>
                          <a:solidFill>
                            <a:srgbClr val="000000"/>
                          </a:solidFill>
                          <a:effectLst/>
                          <a:latin typeface="Calibri" pitchFamily="34" charset="0"/>
                        </a:rPr>
                        <a:t>πληροφοριών</a:t>
                      </a:r>
                      <a:r>
                        <a:rPr kumimoji="0" lang="el-GR" sz="1600" b="0" i="0" u="none" strike="noStrike" cap="none" normalizeH="0" baseline="0" dirty="0" smtClean="0">
                          <a:ln>
                            <a:noFill/>
                          </a:ln>
                          <a:solidFill>
                            <a:srgbClr val="000000"/>
                          </a:solidFill>
                          <a:effectLst/>
                          <a:latin typeface="Calibri" pitchFamily="34" charset="0"/>
                        </a:rPr>
                        <a:t>:</a:t>
                      </a:r>
                    </a:p>
                    <a:p>
                      <a:pPr marL="90488" marR="0" lvl="0" indent="-90488" algn="l" defTabSz="914400" rtl="0" eaLnBrk="1" fontAlgn="base" latinLnBrk="0" hangingPunct="1">
                        <a:lnSpc>
                          <a:spcPct val="100000"/>
                        </a:lnSpc>
                        <a:spcBef>
                          <a:spcPct val="0"/>
                        </a:spcBef>
                        <a:spcAft>
                          <a:spcPts val="300"/>
                        </a:spcAft>
                        <a:buClrTx/>
                        <a:buSzTx/>
                        <a:buFont typeface="Arial" pitchFamily="34" charset="0"/>
                        <a:buChar char="•"/>
                        <a:tabLst/>
                      </a:pPr>
                      <a:r>
                        <a:rPr kumimoji="0" lang="el-GR" sz="1600" b="0" i="0" u="none" strike="noStrike" cap="none" normalizeH="0" baseline="0" dirty="0" smtClean="0">
                          <a:ln>
                            <a:noFill/>
                          </a:ln>
                          <a:solidFill>
                            <a:srgbClr val="000000"/>
                          </a:solidFill>
                          <a:effectLst/>
                          <a:latin typeface="Calibri" pitchFamily="34" charset="0"/>
                        </a:rPr>
                        <a:t> για τη θέση στο αυτοκίνητο</a:t>
                      </a:r>
                    </a:p>
                    <a:p>
                      <a:pPr marL="90488" marR="0" lvl="0" indent="-904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rgbClr val="000000"/>
                          </a:solidFill>
                          <a:effectLst/>
                          <a:latin typeface="Calibri" pitchFamily="34" charset="0"/>
                        </a:rPr>
                        <a:t> για γνώση κανόνων συμπεριφοράς </a:t>
                      </a:r>
                    </a:p>
                    <a:p>
                      <a:pPr marL="90488" marR="0" lvl="0" indent="-90488" algn="l" defTabSz="914400" rtl="0" eaLnBrk="1" fontAlgn="base" latinLnBrk="0" hangingPunct="1">
                        <a:lnSpc>
                          <a:spcPct val="100000"/>
                        </a:lnSpc>
                        <a:spcBef>
                          <a:spcPct val="0"/>
                        </a:spcBef>
                        <a:spcAft>
                          <a:spcPct val="0"/>
                        </a:spcAft>
                        <a:buClrTx/>
                        <a:buSzTx/>
                        <a:buFont typeface="Arial" pitchFamily="34" charset="0"/>
                        <a:buChar char="•"/>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Νέο</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kern="1200" cap="none" normalizeH="0" baseline="0" dirty="0" smtClean="0">
                        <a:ln>
                          <a:noFill/>
                        </a:ln>
                        <a:solidFill>
                          <a:srgbClr val="000000"/>
                        </a:solidFill>
                        <a:effectLst/>
                        <a:latin typeface="Calibri"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kern="1200" cap="none" normalizeH="0" baseline="0" dirty="0" smtClean="0">
                          <a:ln>
                            <a:noFill/>
                          </a:ln>
                          <a:solidFill>
                            <a:srgbClr val="000000"/>
                          </a:solidFill>
                          <a:effectLst/>
                          <a:latin typeface="Calibri" pitchFamily="34" charset="0"/>
                          <a:ea typeface="+mn-ea"/>
                          <a:cs typeface="+mn-cs"/>
                        </a:rPr>
                        <a:t>Συζήτηση για τους κανόνες συμπεριφοράς</a:t>
                      </a:r>
                    </a:p>
                    <a:p>
                      <a:pPr marL="0" marR="0" lvl="0" indent="0" algn="l" defTabSz="914400" rtl="0" eaLnBrk="1" fontAlgn="base" latinLnBrk="0" hangingPunct="1">
                        <a:lnSpc>
                          <a:spcPct val="100000"/>
                        </a:lnSpc>
                        <a:spcBef>
                          <a:spcPct val="0"/>
                        </a:spcBef>
                        <a:spcAft>
                          <a:spcPct val="0"/>
                        </a:spcAft>
                        <a:buClrTx/>
                        <a:buSzTx/>
                        <a:buFontTx/>
                        <a:buChar char="-"/>
                        <a:tabLst/>
                      </a:pPr>
                      <a:r>
                        <a:rPr kumimoji="0" lang="el-GR" sz="1600" b="0" i="0" u="none" strike="noStrike" kern="1200" cap="none" normalizeH="0" baseline="0" dirty="0" smtClean="0">
                          <a:ln>
                            <a:noFill/>
                          </a:ln>
                          <a:solidFill>
                            <a:srgbClr val="000000"/>
                          </a:solidFill>
                          <a:effectLst/>
                          <a:latin typeface="Calibri" pitchFamily="34" charset="0"/>
                          <a:ea typeface="+mn-ea"/>
                          <a:cs typeface="+mn-cs"/>
                        </a:rPr>
                        <a:t>  Ειδικό </a:t>
                      </a:r>
                      <a:r>
                        <a:rPr kumimoji="0" lang="el-GR" sz="1600" b="0" i="0" u="none" strike="noStrike" kern="1200" cap="none" normalizeH="0" baseline="0" dirty="0" err="1" smtClean="0">
                          <a:ln>
                            <a:noFill/>
                          </a:ln>
                          <a:solidFill>
                            <a:srgbClr val="000000"/>
                          </a:solidFill>
                          <a:effectLst/>
                          <a:latin typeface="Calibri" pitchFamily="34" charset="0"/>
                          <a:ea typeface="+mn-ea"/>
                          <a:cs typeface="+mn-cs"/>
                        </a:rPr>
                        <a:t>καθισματάκι</a:t>
                      </a:r>
                      <a:endParaRPr kumimoji="0" lang="el-GR" sz="1600" b="0" i="0" u="none" strike="noStrike" kern="1200" cap="none" normalizeH="0" baseline="0" dirty="0" smtClean="0">
                        <a:ln>
                          <a:noFill/>
                        </a:ln>
                        <a:solidFill>
                          <a:srgbClr val="000000"/>
                        </a:solidFill>
                        <a:effectLst/>
                        <a:latin typeface="Calibri"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Char char="-"/>
                        <a:tabLst/>
                      </a:pPr>
                      <a:r>
                        <a:rPr kumimoji="0" lang="el-GR" sz="1600" b="0" i="0" u="none" strike="noStrike" kern="1200" cap="none" normalizeH="0" baseline="0" dirty="0" smtClean="0">
                          <a:ln>
                            <a:noFill/>
                          </a:ln>
                          <a:solidFill>
                            <a:srgbClr val="000000"/>
                          </a:solidFill>
                          <a:effectLst/>
                          <a:latin typeface="Calibri" pitchFamily="34" charset="0"/>
                          <a:ea typeface="+mn-ea"/>
                          <a:cs typeface="+mn-cs"/>
                        </a:rPr>
                        <a:t>  Ζώνη ασφαλείας</a:t>
                      </a:r>
                    </a:p>
                    <a:p>
                      <a:pPr marL="0" marR="0" lvl="0" indent="0" algn="l" defTabSz="914400" rtl="0" eaLnBrk="1" fontAlgn="base" latinLnBrk="0" hangingPunct="1">
                        <a:lnSpc>
                          <a:spcPct val="100000"/>
                        </a:lnSpc>
                        <a:spcBef>
                          <a:spcPct val="0"/>
                        </a:spcBef>
                        <a:spcAft>
                          <a:spcPct val="0"/>
                        </a:spcAft>
                        <a:buClrTx/>
                        <a:buSzTx/>
                        <a:buFontTx/>
                        <a:buChar char="-"/>
                        <a:tabLst/>
                      </a:pPr>
                      <a:r>
                        <a:rPr kumimoji="0" lang="el-GR" sz="1600" b="0" i="0" u="none" strike="noStrike" kern="1200" cap="none" normalizeH="0" baseline="0" dirty="0" smtClean="0">
                          <a:ln>
                            <a:noFill/>
                          </a:ln>
                          <a:solidFill>
                            <a:srgbClr val="000000"/>
                          </a:solidFill>
                          <a:effectLst/>
                          <a:latin typeface="Calibri" pitchFamily="34" charset="0"/>
                          <a:ea typeface="+mn-ea"/>
                          <a:cs typeface="+mn-cs"/>
                        </a:rPr>
                        <a:t>  Πίσω κάθισμα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75000"/>
                            </a:schemeClr>
                          </a:solidFill>
                          <a:effectLst/>
                          <a:latin typeface="Calibri" pitchFamily="34" charset="0"/>
                        </a:rPr>
                        <a:t>Κατάλληλα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chemeClr val="bg1">
                            <a:lumMod val="7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chemeClr val="bg1">
                            <a:lumMod val="7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chemeClr val="bg1">
                            <a:lumMod val="7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chemeClr val="bg1">
                            <a:lumMod val="75000"/>
                          </a:schemeClr>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75000"/>
                            </a:schemeClr>
                          </a:solidFill>
                          <a:effectLst/>
                          <a:latin typeface="Calibri" pitchFamily="34" charset="0"/>
                        </a:rPr>
                        <a:t>Δημιουργικά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chemeClr val="bg1">
                            <a:lumMod val="75000"/>
                          </a:schemeClr>
                        </a:solidFill>
                        <a:effectLst/>
                        <a:latin typeface="Calibri" pitchFamily="34" charset="0"/>
                      </a:endParaRPr>
                    </a:p>
                    <a:p>
                      <a:pPr marL="90488" marR="0" lvl="0" indent="-88900"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el-GR" sz="1600" b="0" i="0" u="none" strike="noStrike" kern="1200" cap="none" normalizeH="0" baseline="0" dirty="0" smtClean="0">
                          <a:ln>
                            <a:noFill/>
                          </a:ln>
                          <a:solidFill>
                            <a:schemeClr val="bg1">
                              <a:lumMod val="75000"/>
                            </a:schemeClr>
                          </a:solidFill>
                          <a:effectLst/>
                          <a:latin typeface="Calibri" pitchFamily="34" charset="0"/>
                          <a:ea typeface="+mn-ea"/>
                          <a:cs typeface="+mn-cs"/>
                        </a:rPr>
                        <a:t>Κατασκευή αυτοκινήτου με καρεκλάκια</a:t>
                      </a:r>
                    </a:p>
                    <a:p>
                      <a:pPr marL="90488" marR="0" lvl="0" indent="-88900"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el-GR" sz="1600" b="0" i="0" u="none" strike="noStrike" kern="1200" cap="none" normalizeH="0" baseline="0" dirty="0" smtClean="0">
                          <a:ln>
                            <a:noFill/>
                          </a:ln>
                          <a:solidFill>
                            <a:schemeClr val="bg1">
                              <a:lumMod val="75000"/>
                            </a:schemeClr>
                          </a:solidFill>
                          <a:effectLst/>
                          <a:latin typeface="Calibri" pitchFamily="34" charset="0"/>
                          <a:ea typeface="+mn-ea"/>
                          <a:cs typeface="+mn-cs"/>
                        </a:rPr>
                        <a:t>Κατασκευή χάρτινων αυτοκινήτων με καταγραφή κανόνων συμπεριφοράς</a:t>
                      </a:r>
                      <a:endParaRPr kumimoji="0" lang="el-GR" sz="1200" b="1" i="0" u="none" strike="noStrike" cap="none" normalizeH="0" baseline="0" dirty="0" smtClean="0">
                        <a:ln>
                          <a:noFill/>
                        </a:ln>
                        <a:solidFill>
                          <a:schemeClr val="bg1">
                            <a:lumMod val="7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chemeClr val="bg1">
                            <a:lumMod val="75000"/>
                          </a:schemeClr>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508953">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50000"/>
                            </a:schemeClr>
                          </a:solidFill>
                          <a:effectLst/>
                          <a:latin typeface="Calibri" pitchFamily="34" charset="0"/>
                        </a:rPr>
                        <a:t>Εννοιολογώντας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75000"/>
                        <a:alpha val="89000"/>
                      </a:schemeClr>
                    </a:solidFill>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50000"/>
                            </a:schemeClr>
                          </a:solidFill>
                          <a:effectLst/>
                          <a:latin typeface="Calibri" pitchFamily="34" charset="0"/>
                        </a:rPr>
                        <a:t>Αναλύοντας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75000"/>
                      </a:schemeClr>
                    </a:solidFill>
                  </a:tcPr>
                </a:tc>
                <a:tc hMerge="1">
                  <a:txBody>
                    <a:bodyPr/>
                    <a:lstStyle/>
                    <a:p>
                      <a:endParaRPr lang="el-GR"/>
                    </a:p>
                  </a:txBody>
                  <a:tcPr/>
                </a:tc>
              </a:tr>
              <a:tr h="29124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kern="1200" cap="none" normalizeH="0" baseline="0" dirty="0" smtClean="0">
                          <a:ln>
                            <a:noFill/>
                          </a:ln>
                          <a:solidFill>
                            <a:schemeClr val="bg1">
                              <a:lumMod val="75000"/>
                            </a:schemeClr>
                          </a:solidFill>
                          <a:effectLst/>
                          <a:latin typeface="Calibri" pitchFamily="34" charset="0"/>
                          <a:ea typeface="+mn-ea"/>
                          <a:cs typeface="+mn-cs"/>
                        </a:rPr>
                        <a:t>Ορολογία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kern="1200" cap="none" normalizeH="0" baseline="0" dirty="0" smtClean="0">
                        <a:ln>
                          <a:noFill/>
                        </a:ln>
                        <a:solidFill>
                          <a:schemeClr val="bg1">
                            <a:lumMod val="75000"/>
                          </a:schemeClr>
                        </a:solidFill>
                        <a:effectLst/>
                        <a:latin typeface="Calibri"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0" i="0" u="none" strike="noStrike" kern="1200" cap="none" normalizeH="0" baseline="0" dirty="0" smtClean="0">
                          <a:ln>
                            <a:noFill/>
                          </a:ln>
                          <a:solidFill>
                            <a:schemeClr val="bg1">
                              <a:lumMod val="75000"/>
                            </a:schemeClr>
                          </a:solidFill>
                          <a:effectLst/>
                          <a:latin typeface="Calibri" pitchFamily="34" charset="0"/>
                          <a:ea typeface="+mn-ea"/>
                          <a:cs typeface="+mn-cs"/>
                        </a:rPr>
                        <a:t>Ανακεφαλαίωση των όρων που χρησιμοποιήσαμε στη συζήτησή μας </a:t>
                      </a:r>
                    </a:p>
                    <a:p>
                      <a:pPr marL="179388" marR="0" lvl="0" indent="-88900" algn="l" defTabSz="914400" rtl="0" eaLnBrk="1" fontAlgn="base" latinLnBrk="0" hangingPunct="1">
                        <a:lnSpc>
                          <a:spcPct val="100000"/>
                        </a:lnSpc>
                        <a:spcBef>
                          <a:spcPct val="0"/>
                        </a:spcBef>
                        <a:spcAft>
                          <a:spcPct val="0"/>
                        </a:spcAft>
                        <a:buClrTx/>
                        <a:buSzTx/>
                        <a:buFontTx/>
                        <a:buChar char="-"/>
                        <a:tabLst/>
                      </a:pPr>
                      <a:r>
                        <a:rPr kumimoji="0" lang="el-GR" sz="1600" b="0" i="0" u="none" strike="noStrike" kern="1200" cap="none" normalizeH="0" baseline="0" dirty="0" smtClean="0">
                          <a:ln>
                            <a:noFill/>
                          </a:ln>
                          <a:solidFill>
                            <a:schemeClr val="bg1">
                              <a:lumMod val="75000"/>
                            </a:schemeClr>
                          </a:solidFill>
                          <a:effectLst/>
                          <a:latin typeface="Calibri" pitchFamily="34" charset="0"/>
                          <a:ea typeface="+mn-ea"/>
                          <a:cs typeface="+mn-cs"/>
                        </a:rPr>
                        <a:t>Ζώνη ασφαλείας</a:t>
                      </a:r>
                    </a:p>
                    <a:p>
                      <a:pPr marL="179388" marR="0" lvl="0" indent="-88900" algn="l" defTabSz="914400" rtl="0" eaLnBrk="1" fontAlgn="base" latinLnBrk="0" hangingPunct="1">
                        <a:lnSpc>
                          <a:spcPct val="100000"/>
                        </a:lnSpc>
                        <a:spcBef>
                          <a:spcPct val="0"/>
                        </a:spcBef>
                        <a:spcAft>
                          <a:spcPct val="0"/>
                        </a:spcAft>
                        <a:buClrTx/>
                        <a:buSzTx/>
                        <a:buFontTx/>
                        <a:buChar char="-"/>
                        <a:tabLst/>
                      </a:pPr>
                      <a:r>
                        <a:rPr kumimoji="0" lang="el-GR" sz="1600" b="0" i="0" u="none" strike="noStrike" kern="1200" cap="none" normalizeH="0" baseline="0" dirty="0" smtClean="0">
                          <a:ln>
                            <a:noFill/>
                          </a:ln>
                          <a:solidFill>
                            <a:schemeClr val="bg1">
                              <a:lumMod val="75000"/>
                            </a:schemeClr>
                          </a:solidFill>
                          <a:effectLst/>
                          <a:latin typeface="Calibri" pitchFamily="34" charset="0"/>
                          <a:ea typeface="+mn-ea"/>
                          <a:cs typeface="+mn-cs"/>
                        </a:rPr>
                        <a:t>Παιδικό κάθισμα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kern="1200" cap="none" normalizeH="0" baseline="0" dirty="0" smtClean="0">
                        <a:ln>
                          <a:noFill/>
                        </a:ln>
                        <a:solidFill>
                          <a:schemeClr val="bg1">
                            <a:lumMod val="75000"/>
                          </a:schemeClr>
                        </a:solidFill>
                        <a:effectLst/>
                        <a:latin typeface="Calibri" pitchFamily="34" charset="0"/>
                        <a:ea typeface="+mn-ea"/>
                        <a:cs typeface="+mn-cs"/>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75000"/>
                            </a:schemeClr>
                          </a:solidFill>
                          <a:effectLst/>
                          <a:latin typeface="Calibri" pitchFamily="34" charset="0"/>
                        </a:rPr>
                        <a:t>Θεωρία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chemeClr val="bg1">
                            <a:lumMod val="7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400" b="1" i="0" u="none" strike="noStrike" cap="none" normalizeH="0" baseline="0" dirty="0" smtClean="0">
                        <a:ln>
                          <a:noFill/>
                        </a:ln>
                        <a:solidFill>
                          <a:schemeClr val="bg1">
                            <a:lumMod val="75000"/>
                          </a:schemeClr>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75000"/>
                            </a:schemeClr>
                          </a:solidFill>
                          <a:effectLst/>
                          <a:latin typeface="Calibri" pitchFamily="34" charset="0"/>
                        </a:rPr>
                        <a:t>Λειτουργικά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chemeClr val="bg1">
                            <a:lumMod val="7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400" b="1" i="0" u="none" strike="noStrike" cap="none" normalizeH="0" baseline="0" dirty="0" smtClean="0">
                        <a:ln>
                          <a:noFill/>
                        </a:ln>
                        <a:solidFill>
                          <a:schemeClr val="bg1">
                            <a:lumMod val="75000"/>
                          </a:schemeClr>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75000"/>
                            </a:schemeClr>
                          </a:solidFill>
                          <a:effectLst/>
                          <a:latin typeface="Calibri" pitchFamily="34" charset="0"/>
                        </a:rPr>
                        <a:t>Κριτικά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chemeClr val="bg1">
                            <a:lumMod val="7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chemeClr val="bg1">
                            <a:lumMod val="75000"/>
                          </a:schemeClr>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
        <p:nvSpPr>
          <p:cNvPr id="6" name="5 - Έλλειψη"/>
          <p:cNvSpPr/>
          <p:nvPr/>
        </p:nvSpPr>
        <p:spPr>
          <a:xfrm>
            <a:off x="3500430" y="3000372"/>
            <a:ext cx="2143140" cy="1000132"/>
          </a:xfrm>
          <a:prstGeom prst="ellipse">
            <a:avLst/>
          </a:prstGeom>
          <a:solidFill>
            <a:schemeClr val="accent3">
              <a:lumMod val="40000"/>
              <a:lumOff val="60000"/>
            </a:schemeClr>
          </a:solidFill>
          <a:ln>
            <a:solidFill>
              <a:srgbClr val="3F78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solidFill>
                  <a:schemeClr val="accent3">
                    <a:lumMod val="50000"/>
                  </a:schemeClr>
                </a:solidFill>
              </a:rPr>
              <a:t>Συμπεριφορά στο αυτοκίνητο</a:t>
            </a:r>
            <a:endParaRPr lang="el-GR" b="1" dirty="0">
              <a:solidFill>
                <a:schemeClr val="accent3">
                  <a:lumMod val="50000"/>
                </a:schemeClr>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6 - Ευθεία γραμμή σύνδεσης"/>
          <p:cNvCxnSpPr/>
          <p:nvPr/>
        </p:nvCxnSpPr>
        <p:spPr>
          <a:xfrm>
            <a:off x="428625" y="1500188"/>
            <a:ext cx="8286750" cy="158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20510" name="Group 30"/>
          <p:cNvGraphicFramePr>
            <a:graphicFrameLocks noGrp="1"/>
          </p:cNvGraphicFramePr>
          <p:nvPr>
            <p:ph sz="half" idx="2"/>
          </p:nvPr>
        </p:nvGraphicFramePr>
        <p:xfrm>
          <a:off x="357188" y="157831"/>
          <a:ext cx="8572531" cy="6628755"/>
        </p:xfrm>
        <a:graphic>
          <a:graphicData uri="http://schemas.openxmlformats.org/drawingml/2006/table">
            <a:tbl>
              <a:tblPr/>
              <a:tblGrid>
                <a:gridCol w="2143940"/>
                <a:gridCol w="2142325"/>
                <a:gridCol w="2143940"/>
                <a:gridCol w="2142326"/>
              </a:tblGrid>
              <a:tr h="601324">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bg1">
                              <a:lumMod val="65000"/>
                            </a:schemeClr>
                          </a:solidFill>
                          <a:effectLst/>
                          <a:latin typeface="Calibri" pitchFamily="34" charset="0"/>
                        </a:rPr>
                        <a:t>Βιώνοντας</a:t>
                      </a:r>
                      <a:endParaRPr kumimoji="0" lang="el-GR" sz="1800" b="1" i="0" u="none" strike="noStrike" cap="none" normalizeH="0" baseline="0" dirty="0" smtClean="0">
                        <a:ln>
                          <a:noFill/>
                        </a:ln>
                        <a:solidFill>
                          <a:schemeClr val="bg1">
                            <a:lumMod val="65000"/>
                          </a:schemeClr>
                        </a:solidFill>
                        <a:effectLst/>
                        <a:latin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lumMod val="75000"/>
                      </a:schemeClr>
                    </a:solidFill>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65000"/>
                            </a:schemeClr>
                          </a:solidFill>
                          <a:effectLst/>
                          <a:latin typeface="Calibri" pitchFamily="34" charset="0"/>
                        </a:rPr>
                        <a:t>Εφαρμόζοντας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lumMod val="75000"/>
                      </a:schemeClr>
                    </a:solidFill>
                  </a:tcPr>
                </a:tc>
                <a:tc hMerge="1">
                  <a:txBody>
                    <a:bodyPr/>
                    <a:lstStyle/>
                    <a:p>
                      <a:endParaRPr lang="el-GR"/>
                    </a:p>
                  </a:txBody>
                  <a:tcPr/>
                </a:tc>
              </a:tr>
              <a:tr h="254955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75000"/>
                            </a:schemeClr>
                          </a:solidFill>
                          <a:effectLst/>
                          <a:latin typeface="Calibri" pitchFamily="34" charset="0"/>
                        </a:rPr>
                        <a:t>Γνωστό</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chemeClr val="bg1">
                            <a:lumMod val="7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ts val="300"/>
                        </a:spcAft>
                        <a:buClrTx/>
                        <a:buSzTx/>
                        <a:buFont typeface="Arial" pitchFamily="34" charset="0"/>
                        <a:buNone/>
                        <a:tabLst/>
                      </a:pPr>
                      <a:r>
                        <a:rPr kumimoji="0" lang="el-GR" sz="1600" b="1" i="0" u="none" strike="noStrike" cap="none" normalizeH="0" baseline="0" dirty="0" smtClean="0">
                          <a:ln>
                            <a:noFill/>
                          </a:ln>
                          <a:solidFill>
                            <a:schemeClr val="bg1">
                              <a:lumMod val="75000"/>
                            </a:schemeClr>
                          </a:solidFill>
                          <a:effectLst/>
                          <a:latin typeface="Calibri" pitchFamily="34" charset="0"/>
                        </a:rPr>
                        <a:t>Άντληση</a:t>
                      </a:r>
                      <a:r>
                        <a:rPr kumimoji="0" lang="el-GR" sz="1600" b="0" i="0" u="none" strike="noStrike" cap="none" normalizeH="0" baseline="0" dirty="0" smtClean="0">
                          <a:ln>
                            <a:noFill/>
                          </a:ln>
                          <a:solidFill>
                            <a:schemeClr val="bg1">
                              <a:lumMod val="75000"/>
                            </a:schemeClr>
                          </a:solidFill>
                          <a:effectLst/>
                          <a:latin typeface="Calibri" pitchFamily="34" charset="0"/>
                        </a:rPr>
                        <a:t> </a:t>
                      </a:r>
                      <a:r>
                        <a:rPr kumimoji="0" lang="el-GR" sz="1600" b="1" i="0" u="none" strike="noStrike" cap="none" normalizeH="0" baseline="0" dirty="0" smtClean="0">
                          <a:ln>
                            <a:noFill/>
                          </a:ln>
                          <a:solidFill>
                            <a:schemeClr val="bg1">
                              <a:lumMod val="75000"/>
                            </a:schemeClr>
                          </a:solidFill>
                          <a:effectLst/>
                          <a:latin typeface="Calibri" pitchFamily="34" charset="0"/>
                        </a:rPr>
                        <a:t>πληροφοριών</a:t>
                      </a:r>
                      <a:r>
                        <a:rPr kumimoji="0" lang="el-GR" sz="1600" b="0" i="0" u="none" strike="noStrike" cap="none" normalizeH="0" baseline="0" dirty="0" smtClean="0">
                          <a:ln>
                            <a:noFill/>
                          </a:ln>
                          <a:solidFill>
                            <a:schemeClr val="bg1">
                              <a:lumMod val="75000"/>
                            </a:schemeClr>
                          </a:solidFill>
                          <a:effectLst/>
                          <a:latin typeface="Calibri" pitchFamily="34" charset="0"/>
                        </a:rPr>
                        <a:t>:</a:t>
                      </a:r>
                    </a:p>
                    <a:p>
                      <a:pPr marL="90488" marR="0" lvl="0" indent="-90488" algn="l" defTabSz="914400" rtl="0" eaLnBrk="1" fontAlgn="base" latinLnBrk="0" hangingPunct="1">
                        <a:lnSpc>
                          <a:spcPct val="100000"/>
                        </a:lnSpc>
                        <a:spcBef>
                          <a:spcPct val="0"/>
                        </a:spcBef>
                        <a:spcAft>
                          <a:spcPts val="300"/>
                        </a:spcAft>
                        <a:buClrTx/>
                        <a:buSzTx/>
                        <a:buFont typeface="Arial" pitchFamily="34" charset="0"/>
                        <a:buChar char="•"/>
                        <a:tabLst/>
                      </a:pPr>
                      <a:r>
                        <a:rPr kumimoji="0" lang="el-GR" sz="1600" b="0" i="0" u="none" strike="noStrike" cap="none" normalizeH="0" baseline="0" dirty="0" smtClean="0">
                          <a:ln>
                            <a:noFill/>
                          </a:ln>
                          <a:solidFill>
                            <a:schemeClr val="bg1">
                              <a:lumMod val="75000"/>
                            </a:schemeClr>
                          </a:solidFill>
                          <a:effectLst/>
                          <a:latin typeface="Calibri" pitchFamily="34" charset="0"/>
                        </a:rPr>
                        <a:t> για τη θέση στο αυτοκίνητο</a:t>
                      </a:r>
                    </a:p>
                    <a:p>
                      <a:pPr marL="90488" marR="0" lvl="0" indent="-904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chemeClr val="bg1">
                              <a:lumMod val="75000"/>
                            </a:schemeClr>
                          </a:solidFill>
                          <a:effectLst/>
                          <a:latin typeface="Calibri" pitchFamily="34" charset="0"/>
                        </a:rPr>
                        <a:t> για γνώση κανόνων συμπεριφοράς </a:t>
                      </a:r>
                    </a:p>
                    <a:p>
                      <a:pPr marL="90488" marR="0" lvl="0" indent="-90488" algn="l" defTabSz="914400" rtl="0" eaLnBrk="1" fontAlgn="base" latinLnBrk="0" hangingPunct="1">
                        <a:lnSpc>
                          <a:spcPct val="100000"/>
                        </a:lnSpc>
                        <a:spcBef>
                          <a:spcPct val="0"/>
                        </a:spcBef>
                        <a:spcAft>
                          <a:spcPct val="0"/>
                        </a:spcAft>
                        <a:buClrTx/>
                        <a:buSzTx/>
                        <a:buFont typeface="Arial" pitchFamily="34" charset="0"/>
                        <a:buChar char="•"/>
                        <a:tabLst/>
                      </a:pPr>
                      <a:endParaRPr kumimoji="0" lang="el-GR" sz="1600" b="0" i="0" u="none" strike="noStrike" cap="none" normalizeH="0" baseline="0" dirty="0" smtClean="0">
                        <a:ln>
                          <a:noFill/>
                        </a:ln>
                        <a:solidFill>
                          <a:schemeClr val="bg1">
                            <a:lumMod val="7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chemeClr val="bg1">
                            <a:lumMod val="75000"/>
                          </a:schemeClr>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75000"/>
                            </a:schemeClr>
                          </a:solidFill>
                          <a:effectLst/>
                          <a:latin typeface="Calibri" pitchFamily="34" charset="0"/>
                        </a:rPr>
                        <a:t>Νέο</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kern="1200" cap="none" normalizeH="0" baseline="0" dirty="0" smtClean="0">
                        <a:ln>
                          <a:noFill/>
                        </a:ln>
                        <a:solidFill>
                          <a:schemeClr val="bg1">
                            <a:lumMod val="75000"/>
                          </a:schemeClr>
                        </a:solidFill>
                        <a:effectLst/>
                        <a:latin typeface="Calibri"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kern="1200" cap="none" normalizeH="0" baseline="0" dirty="0" smtClean="0">
                          <a:ln>
                            <a:noFill/>
                          </a:ln>
                          <a:solidFill>
                            <a:schemeClr val="bg1">
                              <a:lumMod val="75000"/>
                            </a:schemeClr>
                          </a:solidFill>
                          <a:effectLst/>
                          <a:latin typeface="Calibri" pitchFamily="34" charset="0"/>
                          <a:ea typeface="+mn-ea"/>
                          <a:cs typeface="+mn-cs"/>
                        </a:rPr>
                        <a:t>Συζήτηση για τους κανόνες συμπεριφοράς</a:t>
                      </a:r>
                    </a:p>
                    <a:p>
                      <a:pPr marL="0" marR="0" lvl="0" indent="0" algn="l" defTabSz="914400" rtl="0" eaLnBrk="1" fontAlgn="base" latinLnBrk="0" hangingPunct="1">
                        <a:lnSpc>
                          <a:spcPct val="100000"/>
                        </a:lnSpc>
                        <a:spcBef>
                          <a:spcPct val="0"/>
                        </a:spcBef>
                        <a:spcAft>
                          <a:spcPct val="0"/>
                        </a:spcAft>
                        <a:buClrTx/>
                        <a:buSzTx/>
                        <a:buFontTx/>
                        <a:buChar char="-"/>
                        <a:tabLst/>
                      </a:pPr>
                      <a:r>
                        <a:rPr kumimoji="0" lang="el-GR" sz="1600" b="0" i="0" u="none" strike="noStrike" kern="1200" cap="none" normalizeH="0" baseline="0" dirty="0" smtClean="0">
                          <a:ln>
                            <a:noFill/>
                          </a:ln>
                          <a:solidFill>
                            <a:schemeClr val="bg1">
                              <a:lumMod val="75000"/>
                            </a:schemeClr>
                          </a:solidFill>
                          <a:effectLst/>
                          <a:latin typeface="Calibri" pitchFamily="34" charset="0"/>
                          <a:ea typeface="+mn-ea"/>
                          <a:cs typeface="+mn-cs"/>
                        </a:rPr>
                        <a:t>  Ειδικό </a:t>
                      </a:r>
                      <a:r>
                        <a:rPr kumimoji="0" lang="el-GR" sz="1600" b="0" i="0" u="none" strike="noStrike" kern="1200" cap="none" normalizeH="0" baseline="0" dirty="0" err="1" smtClean="0">
                          <a:ln>
                            <a:noFill/>
                          </a:ln>
                          <a:solidFill>
                            <a:schemeClr val="bg1">
                              <a:lumMod val="75000"/>
                            </a:schemeClr>
                          </a:solidFill>
                          <a:effectLst/>
                          <a:latin typeface="Calibri" pitchFamily="34" charset="0"/>
                          <a:ea typeface="+mn-ea"/>
                          <a:cs typeface="+mn-cs"/>
                        </a:rPr>
                        <a:t>καθισματάκι</a:t>
                      </a:r>
                      <a:endParaRPr kumimoji="0" lang="el-GR" sz="1600" b="0" i="0" u="none" strike="noStrike" kern="1200" cap="none" normalizeH="0" baseline="0" dirty="0" smtClean="0">
                        <a:ln>
                          <a:noFill/>
                        </a:ln>
                        <a:solidFill>
                          <a:schemeClr val="bg1">
                            <a:lumMod val="75000"/>
                          </a:schemeClr>
                        </a:solidFill>
                        <a:effectLst/>
                        <a:latin typeface="Calibri"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Char char="-"/>
                        <a:tabLst/>
                      </a:pPr>
                      <a:r>
                        <a:rPr kumimoji="0" lang="el-GR" sz="1600" b="0" i="0" u="none" strike="noStrike" kern="1200" cap="none" normalizeH="0" baseline="0" dirty="0" smtClean="0">
                          <a:ln>
                            <a:noFill/>
                          </a:ln>
                          <a:solidFill>
                            <a:schemeClr val="bg1">
                              <a:lumMod val="75000"/>
                            </a:schemeClr>
                          </a:solidFill>
                          <a:effectLst/>
                          <a:latin typeface="Calibri" pitchFamily="34" charset="0"/>
                          <a:ea typeface="+mn-ea"/>
                          <a:cs typeface="+mn-cs"/>
                        </a:rPr>
                        <a:t>  Ζώνη ασφαλείας</a:t>
                      </a:r>
                    </a:p>
                    <a:p>
                      <a:pPr marL="0" marR="0" lvl="0" indent="0" algn="l" defTabSz="914400" rtl="0" eaLnBrk="1" fontAlgn="base" latinLnBrk="0" hangingPunct="1">
                        <a:lnSpc>
                          <a:spcPct val="100000"/>
                        </a:lnSpc>
                        <a:spcBef>
                          <a:spcPct val="0"/>
                        </a:spcBef>
                        <a:spcAft>
                          <a:spcPct val="0"/>
                        </a:spcAft>
                        <a:buClrTx/>
                        <a:buSzTx/>
                        <a:buFontTx/>
                        <a:buChar char="-"/>
                        <a:tabLst/>
                      </a:pPr>
                      <a:r>
                        <a:rPr kumimoji="0" lang="el-GR" sz="1600" b="0" i="0" u="none" strike="noStrike" kern="1200" cap="none" normalizeH="0" baseline="0" dirty="0" smtClean="0">
                          <a:ln>
                            <a:noFill/>
                          </a:ln>
                          <a:solidFill>
                            <a:schemeClr val="bg1">
                              <a:lumMod val="75000"/>
                            </a:schemeClr>
                          </a:solidFill>
                          <a:effectLst/>
                          <a:latin typeface="Calibri" pitchFamily="34" charset="0"/>
                          <a:ea typeface="+mn-ea"/>
                          <a:cs typeface="+mn-cs"/>
                        </a:rPr>
                        <a:t>   Πίσω κάθισμα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chemeClr val="bg1">
                            <a:lumMod val="7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chemeClr val="bg1">
                            <a:lumMod val="75000"/>
                          </a:schemeClr>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75000"/>
                            </a:schemeClr>
                          </a:solidFill>
                          <a:effectLst/>
                          <a:latin typeface="Calibri" pitchFamily="34" charset="0"/>
                        </a:rPr>
                        <a:t>Κατάλληλα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chemeClr val="bg1">
                            <a:lumMod val="7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chemeClr val="bg1">
                            <a:lumMod val="7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chemeClr val="bg1">
                            <a:lumMod val="7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chemeClr val="bg1">
                            <a:lumMod val="75000"/>
                          </a:schemeClr>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75000"/>
                            </a:schemeClr>
                          </a:solidFill>
                          <a:effectLst/>
                          <a:latin typeface="Calibri" pitchFamily="34" charset="0"/>
                        </a:rPr>
                        <a:t>Δημιουργικά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chemeClr val="bg1">
                            <a:lumMod val="75000"/>
                          </a:schemeClr>
                        </a:solidFill>
                        <a:effectLst/>
                        <a:latin typeface="Calibri" pitchFamily="34" charset="0"/>
                      </a:endParaRPr>
                    </a:p>
                    <a:p>
                      <a:pPr marL="90488" marR="0" lvl="0" indent="-88900"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el-GR" sz="1600" b="0" i="0" u="none" strike="noStrike" kern="1200" cap="none" normalizeH="0" baseline="0" dirty="0" smtClean="0">
                          <a:ln>
                            <a:noFill/>
                          </a:ln>
                          <a:solidFill>
                            <a:schemeClr val="bg1">
                              <a:lumMod val="75000"/>
                            </a:schemeClr>
                          </a:solidFill>
                          <a:effectLst/>
                          <a:latin typeface="Calibri" pitchFamily="34" charset="0"/>
                          <a:ea typeface="+mn-ea"/>
                          <a:cs typeface="+mn-cs"/>
                        </a:rPr>
                        <a:t>Κατασκευή αυτοκινήτου με καρεκλάκια</a:t>
                      </a:r>
                    </a:p>
                    <a:p>
                      <a:pPr marL="90488" marR="0" lvl="0" indent="-88900"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el-GR" sz="1600" b="0" i="0" u="none" strike="noStrike" kern="1200" cap="none" normalizeH="0" baseline="0" dirty="0" smtClean="0">
                          <a:ln>
                            <a:noFill/>
                          </a:ln>
                          <a:solidFill>
                            <a:schemeClr val="bg1">
                              <a:lumMod val="75000"/>
                            </a:schemeClr>
                          </a:solidFill>
                          <a:effectLst/>
                          <a:latin typeface="Calibri" pitchFamily="34" charset="0"/>
                          <a:ea typeface="+mn-ea"/>
                          <a:cs typeface="+mn-cs"/>
                        </a:rPr>
                        <a:t>Κατασκευή χάρτινων αυτοκινήτων με καταγραφή κανόνων συμπεριφοράς</a:t>
                      </a:r>
                      <a:endParaRPr kumimoji="0" lang="el-GR" sz="1200" b="1" i="0" u="none" strike="noStrike" cap="none" normalizeH="0" baseline="0" dirty="0" smtClean="0">
                        <a:ln>
                          <a:noFill/>
                        </a:ln>
                        <a:solidFill>
                          <a:schemeClr val="bg1">
                            <a:lumMod val="7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chemeClr val="bg1">
                            <a:lumMod val="75000"/>
                          </a:schemeClr>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508953">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solidFill>
                          <a:effectLst/>
                          <a:latin typeface="Calibri" pitchFamily="34" charset="0"/>
                        </a:rPr>
                        <a:t>Εννοιολογώντας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8163D">
                        <a:alpha val="89018"/>
                      </a:srgbClr>
                    </a:solidFill>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65000"/>
                            </a:schemeClr>
                          </a:solidFill>
                          <a:effectLst/>
                          <a:latin typeface="Calibri" pitchFamily="34" charset="0"/>
                        </a:rPr>
                        <a:t>Αναλύοντας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75000"/>
                      </a:schemeClr>
                    </a:solidFill>
                  </a:tcPr>
                </a:tc>
                <a:tc hMerge="1">
                  <a:txBody>
                    <a:bodyPr/>
                    <a:lstStyle/>
                    <a:p>
                      <a:endParaRPr lang="el-GR"/>
                    </a:p>
                  </a:txBody>
                  <a:tcPr/>
                </a:tc>
              </a:tr>
              <a:tr h="29124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kern="1200" cap="none" normalizeH="0" baseline="0" dirty="0" smtClean="0">
                          <a:ln>
                            <a:noFill/>
                          </a:ln>
                          <a:solidFill>
                            <a:srgbClr val="000000"/>
                          </a:solidFill>
                          <a:effectLst/>
                          <a:latin typeface="Calibri" pitchFamily="34" charset="0"/>
                          <a:ea typeface="+mn-ea"/>
                          <a:cs typeface="+mn-cs"/>
                        </a:rPr>
                        <a:t>Ορολογία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kern="1200" cap="none" normalizeH="0" baseline="0" dirty="0" smtClean="0">
                        <a:ln>
                          <a:noFill/>
                        </a:ln>
                        <a:solidFill>
                          <a:srgbClr val="000000"/>
                        </a:solidFill>
                        <a:effectLst/>
                        <a:latin typeface="Calibri" pitchFamily="34" charset="0"/>
                        <a:ea typeface="+mn-ea"/>
                        <a:cs typeface="+mn-cs"/>
                      </a:endParaRPr>
                    </a:p>
                    <a:p>
                      <a:pPr marL="90488" marR="0" lvl="0" indent="-904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kern="1200" cap="none" normalizeH="0" baseline="0" dirty="0" smtClean="0">
                          <a:ln>
                            <a:noFill/>
                          </a:ln>
                          <a:solidFill>
                            <a:srgbClr val="000000"/>
                          </a:solidFill>
                          <a:effectLst/>
                          <a:latin typeface="Calibri" pitchFamily="34" charset="0"/>
                          <a:ea typeface="+mn-ea"/>
                          <a:cs typeface="+mn-cs"/>
                        </a:rPr>
                        <a:t>Ανακεφαλαίωση των όρων που χρησιμοποιήσαμε στη συζήτησή μας </a:t>
                      </a:r>
                    </a:p>
                    <a:p>
                      <a:pPr marL="179388" marR="0" lvl="0" indent="-88900" algn="l" defTabSz="914400" rtl="0" eaLnBrk="1" fontAlgn="base" latinLnBrk="0" hangingPunct="1">
                        <a:lnSpc>
                          <a:spcPct val="100000"/>
                        </a:lnSpc>
                        <a:spcBef>
                          <a:spcPct val="0"/>
                        </a:spcBef>
                        <a:spcAft>
                          <a:spcPct val="0"/>
                        </a:spcAft>
                        <a:buClrTx/>
                        <a:buSzTx/>
                        <a:buFontTx/>
                        <a:buChar char="-"/>
                        <a:tabLst/>
                      </a:pPr>
                      <a:r>
                        <a:rPr kumimoji="0" lang="el-GR" sz="1600" b="0" i="0" u="none" strike="noStrike" kern="1200" cap="none" normalizeH="0" baseline="0" dirty="0" smtClean="0">
                          <a:ln>
                            <a:noFill/>
                          </a:ln>
                          <a:solidFill>
                            <a:srgbClr val="000000"/>
                          </a:solidFill>
                          <a:effectLst/>
                          <a:latin typeface="Calibri" pitchFamily="34" charset="0"/>
                          <a:ea typeface="+mn-ea"/>
                          <a:cs typeface="+mn-cs"/>
                        </a:rPr>
                        <a:t>Ζώνη ασφαλείας</a:t>
                      </a:r>
                    </a:p>
                    <a:p>
                      <a:pPr marL="179388" marR="0" lvl="0" indent="-88900" algn="l" defTabSz="914400" rtl="0" eaLnBrk="1" fontAlgn="base" latinLnBrk="0" hangingPunct="1">
                        <a:lnSpc>
                          <a:spcPct val="100000"/>
                        </a:lnSpc>
                        <a:spcBef>
                          <a:spcPct val="0"/>
                        </a:spcBef>
                        <a:spcAft>
                          <a:spcPct val="0"/>
                        </a:spcAft>
                        <a:buClrTx/>
                        <a:buSzTx/>
                        <a:buFontTx/>
                        <a:buChar char="-"/>
                        <a:tabLst/>
                      </a:pPr>
                      <a:r>
                        <a:rPr kumimoji="0" lang="el-GR" sz="1600" b="0" i="0" u="none" strike="noStrike" kern="1200" cap="none" normalizeH="0" baseline="0" dirty="0" smtClean="0">
                          <a:ln>
                            <a:noFill/>
                          </a:ln>
                          <a:solidFill>
                            <a:srgbClr val="000000"/>
                          </a:solidFill>
                          <a:effectLst/>
                          <a:latin typeface="Calibri" pitchFamily="34" charset="0"/>
                          <a:ea typeface="+mn-ea"/>
                          <a:cs typeface="+mn-cs"/>
                        </a:rPr>
                        <a:t>Παιδικό κάθισμα</a:t>
                      </a:r>
                    </a:p>
                    <a:p>
                      <a:pPr marL="90488" marR="0" lvl="0" indent="-8890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kern="1200" cap="none" normalizeH="0" baseline="0" dirty="0" smtClean="0">
                          <a:ln>
                            <a:noFill/>
                          </a:ln>
                          <a:solidFill>
                            <a:srgbClr val="000000"/>
                          </a:solidFill>
                          <a:effectLst/>
                          <a:latin typeface="Calibri" pitchFamily="34" charset="0"/>
                          <a:ea typeface="+mn-ea"/>
                          <a:cs typeface="+mn-cs"/>
                        </a:rPr>
                        <a:t> Αντιγραφή και ζωγραφική νέων όρων</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Θεωρία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4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75000"/>
                            </a:schemeClr>
                          </a:solidFill>
                          <a:effectLst/>
                          <a:latin typeface="Calibri" pitchFamily="34" charset="0"/>
                        </a:rPr>
                        <a:t>Λειτουργικά</a:t>
                      </a:r>
                      <a:r>
                        <a:rPr kumimoji="0" lang="el-GR" sz="1800" b="1" i="0" u="none" strike="noStrike" cap="none" normalizeH="0" baseline="0" dirty="0" smtClean="0">
                          <a:ln>
                            <a:noFill/>
                          </a:ln>
                          <a:solidFill>
                            <a:srgbClr val="000000"/>
                          </a:solidFill>
                          <a:effectLst/>
                          <a:latin typeface="Calibri"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4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75000"/>
                            </a:schemeClr>
                          </a:solidFill>
                          <a:effectLst/>
                          <a:latin typeface="Calibri" pitchFamily="34" charset="0"/>
                        </a:rPr>
                        <a:t>Κριτικά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
        <p:nvSpPr>
          <p:cNvPr id="6" name="5 - Έλλειψη"/>
          <p:cNvSpPr/>
          <p:nvPr/>
        </p:nvSpPr>
        <p:spPr>
          <a:xfrm>
            <a:off x="3500430" y="3000372"/>
            <a:ext cx="2143140" cy="1000132"/>
          </a:xfrm>
          <a:prstGeom prst="ellipse">
            <a:avLst/>
          </a:prstGeom>
          <a:solidFill>
            <a:schemeClr val="accent1">
              <a:lumMod val="40000"/>
              <a:lumOff val="60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solidFill>
                  <a:schemeClr val="tx2">
                    <a:lumMod val="50000"/>
                  </a:schemeClr>
                </a:solidFill>
              </a:rPr>
              <a:t>Συμπεριφορά στο αυτοκίνητο</a:t>
            </a:r>
            <a:endParaRPr lang="el-GR" b="1" dirty="0">
              <a:solidFill>
                <a:schemeClr val="tx2">
                  <a:lumMod val="50000"/>
                </a:schemeClr>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6 - Ευθεία γραμμή σύνδεσης"/>
          <p:cNvCxnSpPr/>
          <p:nvPr/>
        </p:nvCxnSpPr>
        <p:spPr>
          <a:xfrm>
            <a:off x="428625" y="1500188"/>
            <a:ext cx="8286750" cy="158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20510" name="Group 30"/>
          <p:cNvGraphicFramePr>
            <a:graphicFrameLocks noGrp="1"/>
          </p:cNvGraphicFramePr>
          <p:nvPr>
            <p:ph sz="half" idx="2"/>
          </p:nvPr>
        </p:nvGraphicFramePr>
        <p:xfrm>
          <a:off x="357188" y="157831"/>
          <a:ext cx="8572531" cy="6704955"/>
        </p:xfrm>
        <a:graphic>
          <a:graphicData uri="http://schemas.openxmlformats.org/drawingml/2006/table">
            <a:tbl>
              <a:tblPr/>
              <a:tblGrid>
                <a:gridCol w="2143940"/>
                <a:gridCol w="2142325"/>
                <a:gridCol w="2143940"/>
                <a:gridCol w="2142326"/>
              </a:tblGrid>
              <a:tr h="601324">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bg1">
                              <a:lumMod val="75000"/>
                            </a:schemeClr>
                          </a:solidFill>
                          <a:effectLst/>
                          <a:latin typeface="Calibri" pitchFamily="34" charset="0"/>
                        </a:rPr>
                        <a:t>Βιώνοντας</a:t>
                      </a:r>
                      <a:endParaRPr kumimoji="0" lang="el-GR" sz="1800" b="1" i="0" u="none" strike="noStrike" cap="none" normalizeH="0" baseline="0" dirty="0" smtClean="0">
                        <a:ln>
                          <a:noFill/>
                        </a:ln>
                        <a:solidFill>
                          <a:schemeClr val="bg1">
                            <a:lumMod val="75000"/>
                          </a:schemeClr>
                        </a:solidFill>
                        <a:effectLst/>
                        <a:latin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Calibri" pitchFamily="34" charset="0"/>
                        </a:rPr>
                        <a:t>Εφαρμόζοντας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EEC11B"/>
                    </a:solidFill>
                  </a:tcPr>
                </a:tc>
                <a:tc hMerge="1">
                  <a:txBody>
                    <a:bodyPr/>
                    <a:lstStyle/>
                    <a:p>
                      <a:endParaRPr lang="el-GR"/>
                    </a:p>
                  </a:txBody>
                  <a:tcPr/>
                </a:tc>
              </a:tr>
              <a:tr h="254955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75000"/>
                            </a:schemeClr>
                          </a:solidFill>
                          <a:effectLst/>
                          <a:latin typeface="Calibri" pitchFamily="34" charset="0"/>
                        </a:rPr>
                        <a:t>Γνωστό</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chemeClr val="bg1">
                            <a:lumMod val="7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ts val="300"/>
                        </a:spcAft>
                        <a:buClrTx/>
                        <a:buSzTx/>
                        <a:buFont typeface="Arial" pitchFamily="34" charset="0"/>
                        <a:buNone/>
                        <a:tabLst/>
                      </a:pPr>
                      <a:r>
                        <a:rPr kumimoji="0" lang="el-GR" sz="1600" b="1" i="0" u="none" strike="noStrike" cap="none" normalizeH="0" baseline="0" dirty="0" smtClean="0">
                          <a:ln>
                            <a:noFill/>
                          </a:ln>
                          <a:solidFill>
                            <a:schemeClr val="bg1">
                              <a:lumMod val="75000"/>
                            </a:schemeClr>
                          </a:solidFill>
                          <a:effectLst/>
                          <a:latin typeface="Calibri" pitchFamily="34" charset="0"/>
                        </a:rPr>
                        <a:t>Άντληση</a:t>
                      </a:r>
                      <a:r>
                        <a:rPr kumimoji="0" lang="el-GR" sz="1600" b="0" i="0" u="none" strike="noStrike" cap="none" normalizeH="0" baseline="0" dirty="0" smtClean="0">
                          <a:ln>
                            <a:noFill/>
                          </a:ln>
                          <a:solidFill>
                            <a:schemeClr val="bg1">
                              <a:lumMod val="75000"/>
                            </a:schemeClr>
                          </a:solidFill>
                          <a:effectLst/>
                          <a:latin typeface="Calibri" pitchFamily="34" charset="0"/>
                        </a:rPr>
                        <a:t> </a:t>
                      </a:r>
                      <a:r>
                        <a:rPr kumimoji="0" lang="el-GR" sz="1600" b="1" i="0" u="none" strike="noStrike" cap="none" normalizeH="0" baseline="0" dirty="0" smtClean="0">
                          <a:ln>
                            <a:noFill/>
                          </a:ln>
                          <a:solidFill>
                            <a:schemeClr val="bg1">
                              <a:lumMod val="75000"/>
                            </a:schemeClr>
                          </a:solidFill>
                          <a:effectLst/>
                          <a:latin typeface="Calibri" pitchFamily="34" charset="0"/>
                        </a:rPr>
                        <a:t>πληροφοριών</a:t>
                      </a:r>
                      <a:r>
                        <a:rPr kumimoji="0" lang="el-GR" sz="1600" b="0" i="0" u="none" strike="noStrike" cap="none" normalizeH="0" baseline="0" dirty="0" smtClean="0">
                          <a:ln>
                            <a:noFill/>
                          </a:ln>
                          <a:solidFill>
                            <a:schemeClr val="bg1">
                              <a:lumMod val="75000"/>
                            </a:schemeClr>
                          </a:solidFill>
                          <a:effectLst/>
                          <a:latin typeface="Calibri" pitchFamily="34" charset="0"/>
                        </a:rPr>
                        <a:t>:</a:t>
                      </a:r>
                    </a:p>
                    <a:p>
                      <a:pPr marL="90488" marR="0" lvl="0" indent="-90488" algn="l" defTabSz="914400" rtl="0" eaLnBrk="1" fontAlgn="base" latinLnBrk="0" hangingPunct="1">
                        <a:lnSpc>
                          <a:spcPct val="100000"/>
                        </a:lnSpc>
                        <a:spcBef>
                          <a:spcPct val="0"/>
                        </a:spcBef>
                        <a:spcAft>
                          <a:spcPts val="300"/>
                        </a:spcAft>
                        <a:buClrTx/>
                        <a:buSzTx/>
                        <a:buFont typeface="Arial" pitchFamily="34" charset="0"/>
                        <a:buChar char="•"/>
                        <a:tabLst/>
                      </a:pPr>
                      <a:r>
                        <a:rPr kumimoji="0" lang="el-GR" sz="1600" b="0" i="0" u="none" strike="noStrike" cap="none" normalizeH="0" baseline="0" dirty="0" smtClean="0">
                          <a:ln>
                            <a:noFill/>
                          </a:ln>
                          <a:solidFill>
                            <a:schemeClr val="bg1">
                              <a:lumMod val="75000"/>
                            </a:schemeClr>
                          </a:solidFill>
                          <a:effectLst/>
                          <a:latin typeface="Calibri" pitchFamily="34" charset="0"/>
                        </a:rPr>
                        <a:t> για τη θέση στο αυτοκίνητο</a:t>
                      </a:r>
                    </a:p>
                    <a:p>
                      <a:pPr marL="90488" marR="0" lvl="0" indent="-904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chemeClr val="bg1">
                              <a:lumMod val="75000"/>
                            </a:schemeClr>
                          </a:solidFill>
                          <a:effectLst/>
                          <a:latin typeface="Calibri" pitchFamily="34" charset="0"/>
                        </a:rPr>
                        <a:t> για γνώση κανόνων συμπεριφοράς </a:t>
                      </a:r>
                    </a:p>
                    <a:p>
                      <a:pPr marL="90488" marR="0" lvl="0" indent="-90488" algn="l" defTabSz="914400" rtl="0" eaLnBrk="1" fontAlgn="base" latinLnBrk="0" hangingPunct="1">
                        <a:lnSpc>
                          <a:spcPct val="100000"/>
                        </a:lnSpc>
                        <a:spcBef>
                          <a:spcPct val="0"/>
                        </a:spcBef>
                        <a:spcAft>
                          <a:spcPct val="0"/>
                        </a:spcAft>
                        <a:buClrTx/>
                        <a:buSzTx/>
                        <a:buFont typeface="Arial" pitchFamily="34" charset="0"/>
                        <a:buChar char="•"/>
                        <a:tabLst/>
                      </a:pPr>
                      <a:endParaRPr kumimoji="0" lang="el-GR" sz="1600" b="0" i="0" u="none" strike="noStrike" cap="none" normalizeH="0" baseline="0" dirty="0" smtClean="0">
                        <a:ln>
                          <a:noFill/>
                        </a:ln>
                        <a:solidFill>
                          <a:schemeClr val="bg1">
                            <a:lumMod val="7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chemeClr val="bg1">
                            <a:lumMod val="75000"/>
                          </a:schemeClr>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75000"/>
                            </a:schemeClr>
                          </a:solidFill>
                          <a:effectLst/>
                          <a:latin typeface="Calibri" pitchFamily="34" charset="0"/>
                        </a:rPr>
                        <a:t>Νέο</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kern="1200" cap="none" normalizeH="0" baseline="0" dirty="0" smtClean="0">
                        <a:ln>
                          <a:noFill/>
                        </a:ln>
                        <a:solidFill>
                          <a:schemeClr val="bg1">
                            <a:lumMod val="75000"/>
                          </a:schemeClr>
                        </a:solidFill>
                        <a:effectLst/>
                        <a:latin typeface="Calibri"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kern="1200" cap="none" normalizeH="0" baseline="0" dirty="0" smtClean="0">
                          <a:ln>
                            <a:noFill/>
                          </a:ln>
                          <a:solidFill>
                            <a:schemeClr val="bg1">
                              <a:lumMod val="75000"/>
                            </a:schemeClr>
                          </a:solidFill>
                          <a:effectLst/>
                          <a:latin typeface="Calibri" pitchFamily="34" charset="0"/>
                          <a:ea typeface="+mn-ea"/>
                          <a:cs typeface="+mn-cs"/>
                        </a:rPr>
                        <a:t>Συζήτηση για τους κανόνες συμπεριφοράς</a:t>
                      </a:r>
                    </a:p>
                    <a:p>
                      <a:pPr marL="0" marR="0" lvl="0" indent="0" algn="l" defTabSz="914400" rtl="0" eaLnBrk="1" fontAlgn="base" latinLnBrk="0" hangingPunct="1">
                        <a:lnSpc>
                          <a:spcPct val="100000"/>
                        </a:lnSpc>
                        <a:spcBef>
                          <a:spcPct val="0"/>
                        </a:spcBef>
                        <a:spcAft>
                          <a:spcPct val="0"/>
                        </a:spcAft>
                        <a:buClrTx/>
                        <a:buSzTx/>
                        <a:buFontTx/>
                        <a:buChar char="-"/>
                        <a:tabLst/>
                      </a:pPr>
                      <a:r>
                        <a:rPr kumimoji="0" lang="el-GR" sz="1600" b="0" i="0" u="none" strike="noStrike" kern="1200" cap="none" normalizeH="0" baseline="0" dirty="0" smtClean="0">
                          <a:ln>
                            <a:noFill/>
                          </a:ln>
                          <a:solidFill>
                            <a:schemeClr val="bg1">
                              <a:lumMod val="75000"/>
                            </a:schemeClr>
                          </a:solidFill>
                          <a:effectLst/>
                          <a:latin typeface="Calibri" pitchFamily="34" charset="0"/>
                          <a:ea typeface="+mn-ea"/>
                          <a:cs typeface="+mn-cs"/>
                        </a:rPr>
                        <a:t>  Ειδικό </a:t>
                      </a:r>
                      <a:r>
                        <a:rPr kumimoji="0" lang="el-GR" sz="1600" b="0" i="0" u="none" strike="noStrike" kern="1200" cap="none" normalizeH="0" baseline="0" dirty="0" err="1" smtClean="0">
                          <a:ln>
                            <a:noFill/>
                          </a:ln>
                          <a:solidFill>
                            <a:schemeClr val="bg1">
                              <a:lumMod val="75000"/>
                            </a:schemeClr>
                          </a:solidFill>
                          <a:effectLst/>
                          <a:latin typeface="Calibri" pitchFamily="34" charset="0"/>
                          <a:ea typeface="+mn-ea"/>
                          <a:cs typeface="+mn-cs"/>
                        </a:rPr>
                        <a:t>καθισματάκι</a:t>
                      </a:r>
                      <a:endParaRPr kumimoji="0" lang="el-GR" sz="1600" b="0" i="0" u="none" strike="noStrike" kern="1200" cap="none" normalizeH="0" baseline="0" dirty="0" smtClean="0">
                        <a:ln>
                          <a:noFill/>
                        </a:ln>
                        <a:solidFill>
                          <a:schemeClr val="bg1">
                            <a:lumMod val="75000"/>
                          </a:schemeClr>
                        </a:solidFill>
                        <a:effectLst/>
                        <a:latin typeface="Calibri"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Char char="-"/>
                        <a:tabLst/>
                      </a:pPr>
                      <a:r>
                        <a:rPr kumimoji="0" lang="el-GR" sz="1600" b="0" i="0" u="none" strike="noStrike" kern="1200" cap="none" normalizeH="0" baseline="0" dirty="0" smtClean="0">
                          <a:ln>
                            <a:noFill/>
                          </a:ln>
                          <a:solidFill>
                            <a:schemeClr val="bg1">
                              <a:lumMod val="75000"/>
                            </a:schemeClr>
                          </a:solidFill>
                          <a:effectLst/>
                          <a:latin typeface="Calibri" pitchFamily="34" charset="0"/>
                          <a:ea typeface="+mn-ea"/>
                          <a:cs typeface="+mn-cs"/>
                        </a:rPr>
                        <a:t>  Ζώνη ασφαλείας</a:t>
                      </a:r>
                    </a:p>
                    <a:p>
                      <a:pPr marL="0" marR="0" lvl="0" indent="0" algn="l" defTabSz="914400" rtl="0" eaLnBrk="1" fontAlgn="base" latinLnBrk="0" hangingPunct="1">
                        <a:lnSpc>
                          <a:spcPct val="100000"/>
                        </a:lnSpc>
                        <a:spcBef>
                          <a:spcPct val="0"/>
                        </a:spcBef>
                        <a:spcAft>
                          <a:spcPct val="0"/>
                        </a:spcAft>
                        <a:buClrTx/>
                        <a:buSzTx/>
                        <a:buFontTx/>
                        <a:buChar char="-"/>
                        <a:tabLst/>
                      </a:pPr>
                      <a:r>
                        <a:rPr kumimoji="0" lang="el-GR" sz="1600" b="0" i="0" u="none" strike="noStrike" kern="1200" cap="none" normalizeH="0" baseline="0" dirty="0" smtClean="0">
                          <a:ln>
                            <a:noFill/>
                          </a:ln>
                          <a:solidFill>
                            <a:schemeClr val="bg1">
                              <a:lumMod val="75000"/>
                            </a:schemeClr>
                          </a:solidFill>
                          <a:effectLst/>
                          <a:latin typeface="Calibri" pitchFamily="34" charset="0"/>
                          <a:ea typeface="+mn-ea"/>
                          <a:cs typeface="+mn-cs"/>
                        </a:rPr>
                        <a:t>   Πίσω κάθισμα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chemeClr val="bg1">
                            <a:lumMod val="7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chemeClr val="bg1">
                            <a:lumMod val="75000"/>
                          </a:schemeClr>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Κατάλληλα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Δημιουργικά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rgbClr val="000000"/>
                        </a:solidFill>
                        <a:effectLst/>
                        <a:latin typeface="Calibri" pitchFamily="34" charset="0"/>
                      </a:endParaRPr>
                    </a:p>
                    <a:p>
                      <a:pPr marL="90488" marR="0" lvl="0" indent="-88900" algn="l" defTabSz="914400" rtl="0" eaLnBrk="1" fontAlgn="base" latinLnBrk="0" hangingPunct="1">
                        <a:lnSpc>
                          <a:spcPct val="100000"/>
                        </a:lnSpc>
                        <a:spcBef>
                          <a:spcPct val="0"/>
                        </a:spcBef>
                        <a:spcAft>
                          <a:spcPts val="600"/>
                        </a:spcAft>
                        <a:buClrTx/>
                        <a:buSzTx/>
                        <a:buFont typeface="Arial" pitchFamily="34" charset="0"/>
                        <a:buChar char="•"/>
                        <a:tabLst/>
                        <a:defRPr/>
                      </a:pPr>
                      <a:r>
                        <a:rPr kumimoji="0" lang="el-GR" sz="1600" b="1" i="0" u="none" strike="noStrike" kern="1200" cap="none" normalizeH="0" baseline="0" dirty="0" smtClean="0">
                          <a:ln>
                            <a:noFill/>
                          </a:ln>
                          <a:solidFill>
                            <a:srgbClr val="000000"/>
                          </a:solidFill>
                          <a:effectLst/>
                          <a:latin typeface="Calibri" pitchFamily="34" charset="0"/>
                          <a:ea typeface="+mn-ea"/>
                          <a:cs typeface="+mn-cs"/>
                        </a:rPr>
                        <a:t>Κατασκευή αυτοκινήτου με καρεκλάκια</a:t>
                      </a:r>
                    </a:p>
                    <a:p>
                      <a:pPr marL="90488" marR="0" lvl="0" indent="-88900" algn="l" defTabSz="914400" rtl="0" eaLnBrk="1" fontAlgn="base" latinLnBrk="0" hangingPunct="1">
                        <a:lnSpc>
                          <a:spcPct val="100000"/>
                        </a:lnSpc>
                        <a:spcBef>
                          <a:spcPct val="0"/>
                        </a:spcBef>
                        <a:spcAft>
                          <a:spcPts val="600"/>
                        </a:spcAft>
                        <a:buClrTx/>
                        <a:buSzTx/>
                        <a:buFont typeface="Arial" pitchFamily="34" charset="0"/>
                        <a:buChar char="•"/>
                        <a:tabLst/>
                        <a:defRPr/>
                      </a:pPr>
                      <a:r>
                        <a:rPr kumimoji="0" lang="el-GR" sz="1600" b="1" i="0" u="none" strike="noStrike" kern="1200" cap="none" normalizeH="0" baseline="0" dirty="0" smtClean="0">
                          <a:ln>
                            <a:noFill/>
                          </a:ln>
                          <a:solidFill>
                            <a:srgbClr val="000000"/>
                          </a:solidFill>
                          <a:effectLst/>
                          <a:latin typeface="Calibri" pitchFamily="34" charset="0"/>
                          <a:ea typeface="+mn-ea"/>
                          <a:cs typeface="+mn-cs"/>
                        </a:rPr>
                        <a:t>Κατασκευή χάρτινων αυτοκινήτων με καταγραφή κανόνων συμπεριφοράς</a:t>
                      </a:r>
                      <a:endParaRPr kumimoji="0" lang="el-GR" sz="12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508953">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75000"/>
                            </a:schemeClr>
                          </a:solidFill>
                          <a:effectLst/>
                          <a:latin typeface="Calibri" pitchFamily="34" charset="0"/>
                        </a:rPr>
                        <a:t>Εννοιολογώντας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alpha val="89000"/>
                      </a:schemeClr>
                    </a:solidFill>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65000"/>
                            </a:schemeClr>
                          </a:solidFill>
                          <a:effectLst/>
                          <a:latin typeface="Calibri" pitchFamily="34" charset="0"/>
                        </a:rPr>
                        <a:t>Αναλύοντας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hMerge="1">
                  <a:txBody>
                    <a:bodyPr/>
                    <a:lstStyle/>
                    <a:p>
                      <a:endParaRPr lang="el-GR"/>
                    </a:p>
                  </a:txBody>
                  <a:tcPr/>
                </a:tc>
              </a:tr>
              <a:tr h="29124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kern="1200" cap="none" normalizeH="0" baseline="0" dirty="0" smtClean="0">
                          <a:ln>
                            <a:noFill/>
                          </a:ln>
                          <a:solidFill>
                            <a:schemeClr val="bg1">
                              <a:lumMod val="75000"/>
                            </a:schemeClr>
                          </a:solidFill>
                          <a:effectLst/>
                          <a:latin typeface="Calibri" pitchFamily="34" charset="0"/>
                          <a:ea typeface="+mn-ea"/>
                          <a:cs typeface="+mn-cs"/>
                        </a:rPr>
                        <a:t>Ορολογία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kern="1200" cap="none" normalizeH="0" baseline="0" dirty="0" smtClean="0">
                        <a:ln>
                          <a:noFill/>
                        </a:ln>
                        <a:solidFill>
                          <a:schemeClr val="bg1">
                            <a:lumMod val="75000"/>
                          </a:schemeClr>
                        </a:solidFill>
                        <a:effectLst/>
                        <a:latin typeface="Calibri"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0" i="0" u="none" strike="noStrike" kern="1200" cap="none" normalizeH="0" baseline="0" dirty="0" smtClean="0">
                          <a:ln>
                            <a:noFill/>
                          </a:ln>
                          <a:solidFill>
                            <a:schemeClr val="bg1">
                              <a:lumMod val="75000"/>
                            </a:schemeClr>
                          </a:solidFill>
                          <a:effectLst/>
                          <a:latin typeface="Calibri" pitchFamily="34" charset="0"/>
                          <a:ea typeface="+mn-ea"/>
                          <a:cs typeface="+mn-cs"/>
                        </a:rPr>
                        <a:t>Ανακεφαλαίωση των όρων που χρησιμοποιήσαμε στη συζήτησή μας </a:t>
                      </a:r>
                    </a:p>
                    <a:p>
                      <a:pPr marL="179388" marR="0" lvl="0" indent="-88900" algn="l" defTabSz="914400" rtl="0" eaLnBrk="1" fontAlgn="base" latinLnBrk="0" hangingPunct="1">
                        <a:lnSpc>
                          <a:spcPct val="100000"/>
                        </a:lnSpc>
                        <a:spcBef>
                          <a:spcPct val="0"/>
                        </a:spcBef>
                        <a:spcAft>
                          <a:spcPct val="0"/>
                        </a:spcAft>
                        <a:buClrTx/>
                        <a:buSzTx/>
                        <a:buFontTx/>
                        <a:buChar char="-"/>
                        <a:tabLst/>
                      </a:pPr>
                      <a:r>
                        <a:rPr kumimoji="0" lang="el-GR" sz="1600" b="0" i="0" u="none" strike="noStrike" kern="1200" cap="none" normalizeH="0" baseline="0" dirty="0" smtClean="0">
                          <a:ln>
                            <a:noFill/>
                          </a:ln>
                          <a:solidFill>
                            <a:schemeClr val="bg1">
                              <a:lumMod val="75000"/>
                            </a:schemeClr>
                          </a:solidFill>
                          <a:effectLst/>
                          <a:latin typeface="Calibri" pitchFamily="34" charset="0"/>
                          <a:ea typeface="+mn-ea"/>
                          <a:cs typeface="+mn-cs"/>
                        </a:rPr>
                        <a:t>Ζώνη ασφαλείας</a:t>
                      </a:r>
                    </a:p>
                    <a:p>
                      <a:pPr marL="179388" marR="0" lvl="0" indent="-88900" algn="l" defTabSz="914400" rtl="0" eaLnBrk="1" fontAlgn="base" latinLnBrk="0" hangingPunct="1">
                        <a:lnSpc>
                          <a:spcPct val="100000"/>
                        </a:lnSpc>
                        <a:spcBef>
                          <a:spcPct val="0"/>
                        </a:spcBef>
                        <a:spcAft>
                          <a:spcPct val="0"/>
                        </a:spcAft>
                        <a:buClrTx/>
                        <a:buSzTx/>
                        <a:buFontTx/>
                        <a:buChar char="-"/>
                        <a:tabLst/>
                      </a:pPr>
                      <a:r>
                        <a:rPr kumimoji="0" lang="el-GR" sz="1600" b="0" i="0" u="none" strike="noStrike" kern="1200" cap="none" normalizeH="0" baseline="0" dirty="0" smtClean="0">
                          <a:ln>
                            <a:noFill/>
                          </a:ln>
                          <a:solidFill>
                            <a:schemeClr val="bg1">
                              <a:lumMod val="75000"/>
                            </a:schemeClr>
                          </a:solidFill>
                          <a:effectLst/>
                          <a:latin typeface="Calibri" pitchFamily="34" charset="0"/>
                          <a:ea typeface="+mn-ea"/>
                          <a:cs typeface="+mn-cs"/>
                        </a:rPr>
                        <a:t>Παιδικό κάθισμα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kern="1200" cap="none" normalizeH="0" baseline="0" dirty="0" smtClean="0">
                        <a:ln>
                          <a:noFill/>
                        </a:ln>
                        <a:solidFill>
                          <a:schemeClr val="bg1">
                            <a:lumMod val="75000"/>
                          </a:schemeClr>
                        </a:solidFill>
                        <a:effectLst/>
                        <a:latin typeface="Calibri" pitchFamily="34" charset="0"/>
                        <a:ea typeface="+mn-ea"/>
                        <a:cs typeface="+mn-cs"/>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75000"/>
                            </a:schemeClr>
                          </a:solidFill>
                          <a:effectLst/>
                          <a:latin typeface="Calibri" pitchFamily="34" charset="0"/>
                        </a:rPr>
                        <a:t>Θεωρία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chemeClr val="bg1">
                            <a:lumMod val="7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400" b="1" i="0" u="none" strike="noStrike" cap="none" normalizeH="0" baseline="0" dirty="0" smtClean="0">
                        <a:ln>
                          <a:noFill/>
                        </a:ln>
                        <a:solidFill>
                          <a:schemeClr val="bg1">
                            <a:lumMod val="75000"/>
                          </a:schemeClr>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75000"/>
                            </a:schemeClr>
                          </a:solidFill>
                          <a:effectLst/>
                          <a:latin typeface="Calibri" pitchFamily="34" charset="0"/>
                        </a:rPr>
                        <a:t>Λειτουργικά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chemeClr val="bg1">
                            <a:lumMod val="7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400" b="1" i="0" u="none" strike="noStrike" cap="none" normalizeH="0" baseline="0" dirty="0" smtClean="0">
                        <a:ln>
                          <a:noFill/>
                        </a:ln>
                        <a:solidFill>
                          <a:schemeClr val="bg1">
                            <a:lumMod val="75000"/>
                          </a:schemeClr>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75000"/>
                            </a:schemeClr>
                          </a:solidFill>
                          <a:effectLst/>
                          <a:latin typeface="Calibri" pitchFamily="34" charset="0"/>
                        </a:rPr>
                        <a:t>Κριτικά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chemeClr val="bg1">
                            <a:lumMod val="7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chemeClr val="bg1">
                            <a:lumMod val="75000"/>
                          </a:schemeClr>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
        <p:nvSpPr>
          <p:cNvPr id="6" name="5 - Έλλειψη"/>
          <p:cNvSpPr/>
          <p:nvPr/>
        </p:nvSpPr>
        <p:spPr>
          <a:xfrm>
            <a:off x="3500430" y="3000372"/>
            <a:ext cx="2143140" cy="1000132"/>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solidFill>
                  <a:schemeClr val="tx1"/>
                </a:solidFill>
              </a:rPr>
              <a:t>Συμπεριφορά στο αυτοκίνητο</a:t>
            </a:r>
            <a:endParaRPr lang="el-GR" b="1" dirty="0">
              <a:solidFill>
                <a:schemeClr val="tx1"/>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14 - Θέση περιεχομένου"/>
          <p:cNvGraphicFramePr>
            <a:graphicFrameLocks noGrp="1"/>
          </p:cNvGraphicFramePr>
          <p:nvPr>
            <p:ph sz="half" idx="2"/>
          </p:nvPr>
        </p:nvGraphicFramePr>
        <p:xfrm>
          <a:off x="357188" y="119084"/>
          <a:ext cx="8501062" cy="6453188"/>
        </p:xfrm>
        <a:graphic>
          <a:graphicData uri="http://schemas.openxmlformats.org/drawingml/2006/table">
            <a:tbl>
              <a:tblPr/>
              <a:tblGrid>
                <a:gridCol w="4251325"/>
                <a:gridCol w="4249737"/>
              </a:tblGrid>
              <a:tr h="596857">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rgbClr val="8D1F1F"/>
                          </a:solidFill>
                          <a:effectLst/>
                          <a:latin typeface="Calibri" pitchFamily="34" charset="0"/>
                        </a:rPr>
                        <a:t>Εφαρμόζοντας</a:t>
                      </a:r>
                      <a:endParaRPr kumimoji="0" lang="el-GR" sz="1800" b="1" i="0" u="none" strike="noStrike" cap="none" normalizeH="0" baseline="0" dirty="0" smtClean="0">
                        <a:ln>
                          <a:noFill/>
                        </a:ln>
                        <a:solidFill>
                          <a:srgbClr val="8D1F1F"/>
                        </a:solidFill>
                        <a:effectLst/>
                        <a:latin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EEC11B">
                        <a:alpha val="89018"/>
                      </a:srgbClr>
                    </a:solidFill>
                  </a:tcPr>
                </a:tc>
                <a:tc hMerge="1">
                  <a:txBody>
                    <a:bodyPr/>
                    <a:lstStyle/>
                    <a:p>
                      <a:endParaRPr lang="el-GR"/>
                    </a:p>
                  </a:txBody>
                  <a:tcPr/>
                </a:tc>
              </a:tr>
              <a:tr h="5856331">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Δραστηριότητα</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2000" b="0" i="0" u="none" strike="noStrike" cap="none" normalizeH="0" baseline="0" dirty="0" smtClean="0">
                          <a:ln>
                            <a:noFill/>
                          </a:ln>
                          <a:solidFill>
                            <a:schemeClr val="accent6">
                              <a:lumMod val="50000"/>
                            </a:schemeClr>
                          </a:solidFill>
                          <a:effectLst/>
                          <a:latin typeface="Calibri" pitchFamily="34" charset="0"/>
                        </a:rPr>
                        <a:t> Κανόνες συμπεριφοράς στο αυτοκίνητο ως επιβάτες</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2000" b="0" i="0" u="none" strike="noStrike" cap="none" normalizeH="0" baseline="0" dirty="0" smtClean="0">
                          <a:ln>
                            <a:noFill/>
                          </a:ln>
                          <a:solidFill>
                            <a:schemeClr val="accent6">
                              <a:lumMod val="50000"/>
                            </a:schemeClr>
                          </a:solidFill>
                          <a:effectLst/>
                          <a:latin typeface="Calibri" pitchFamily="34" charset="0"/>
                        </a:rPr>
                        <a:t> Κατασκευή χάρτινων αυτοκινήτων</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err="1" smtClean="0">
                          <a:ln>
                            <a:noFill/>
                          </a:ln>
                          <a:solidFill>
                            <a:srgbClr val="000000"/>
                          </a:solidFill>
                          <a:effectLst/>
                          <a:latin typeface="Calibri" pitchFamily="34" charset="0"/>
                        </a:rPr>
                        <a:t>Επιπλεόν</a:t>
                      </a:r>
                      <a:r>
                        <a:rPr kumimoji="0" lang="el-GR" sz="1800" b="1" i="0" u="none" strike="noStrike" cap="none" normalizeH="0" baseline="0" dirty="0" smtClean="0">
                          <a:ln>
                            <a:noFill/>
                          </a:ln>
                          <a:solidFill>
                            <a:srgbClr val="000000"/>
                          </a:solidFill>
                          <a:effectLst/>
                          <a:latin typeface="Calibri" pitchFamily="34" charset="0"/>
                        </a:rPr>
                        <a:t> Στόχοι</a:t>
                      </a:r>
                    </a:p>
                    <a:p>
                      <a:pPr marL="179388" marR="0" lvl="0" indent="-179388" algn="l" defTabSz="914400" rtl="0" eaLnBrk="1" fontAlgn="base" latinLnBrk="0" hangingPunct="1">
                        <a:lnSpc>
                          <a:spcPct val="100000"/>
                        </a:lnSpc>
                        <a:spcBef>
                          <a:spcPct val="0"/>
                        </a:spcBef>
                        <a:spcAft>
                          <a:spcPts val="300"/>
                        </a:spcAft>
                        <a:buClrTx/>
                        <a:buSzTx/>
                        <a:buFont typeface="Arial" pitchFamily="34" charset="0"/>
                        <a:buChar char="•"/>
                        <a:tabLst/>
                      </a:pPr>
                      <a:r>
                        <a:rPr kumimoji="0" lang="el-GR" sz="2000" b="0" i="0" u="none" strike="noStrike" cap="none" normalizeH="0" baseline="0" dirty="0" smtClean="0">
                          <a:ln>
                            <a:noFill/>
                          </a:ln>
                          <a:solidFill>
                            <a:schemeClr val="accent6">
                              <a:lumMod val="50000"/>
                            </a:schemeClr>
                          </a:solidFill>
                          <a:effectLst/>
                          <a:latin typeface="Calibri" pitchFamily="34" charset="0"/>
                        </a:rPr>
                        <a:t>Λεπτή κινητικότητα</a:t>
                      </a:r>
                    </a:p>
                    <a:p>
                      <a:pPr marL="179388" marR="0" lvl="0" indent="-179388" algn="l" defTabSz="914400" rtl="0" eaLnBrk="1" fontAlgn="base" latinLnBrk="0" hangingPunct="1">
                        <a:lnSpc>
                          <a:spcPct val="100000"/>
                        </a:lnSpc>
                        <a:spcBef>
                          <a:spcPct val="0"/>
                        </a:spcBef>
                        <a:spcAft>
                          <a:spcPts val="300"/>
                        </a:spcAft>
                        <a:buClrTx/>
                        <a:buSzTx/>
                        <a:buFont typeface="Arial" pitchFamily="34" charset="0"/>
                        <a:buChar char="•"/>
                        <a:tabLst/>
                      </a:pPr>
                      <a:r>
                        <a:rPr kumimoji="0" lang="el-GR" sz="2000" b="0" i="0" u="none" strike="noStrike" cap="none" normalizeH="0" baseline="0" dirty="0" smtClean="0">
                          <a:ln>
                            <a:noFill/>
                          </a:ln>
                          <a:solidFill>
                            <a:schemeClr val="accent6">
                              <a:lumMod val="50000"/>
                            </a:schemeClr>
                          </a:solidFill>
                          <a:effectLst/>
                          <a:latin typeface="Calibri" pitchFamily="34" charset="0"/>
                        </a:rPr>
                        <a:t>Έκφραση</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l-GR" sz="18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Αξιολόγηση</a:t>
                      </a: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cap="none" normalizeH="0" baseline="0" dirty="0" smtClean="0">
                          <a:ln>
                            <a:noFill/>
                          </a:ln>
                          <a:solidFill>
                            <a:schemeClr val="accent6">
                              <a:lumMod val="50000"/>
                            </a:schemeClr>
                          </a:solidFill>
                          <a:effectLst/>
                          <a:latin typeface="Calibri" pitchFamily="34" charset="0"/>
                        </a:rPr>
                        <a:t> </a:t>
                      </a:r>
                      <a:r>
                        <a:rPr kumimoji="0" lang="el-GR" sz="2000" b="0" i="0" u="none" strike="noStrike" cap="none" normalizeH="0" baseline="0" dirty="0" smtClean="0">
                          <a:ln>
                            <a:noFill/>
                          </a:ln>
                          <a:solidFill>
                            <a:schemeClr val="accent6">
                              <a:lumMod val="50000"/>
                            </a:schemeClr>
                          </a:solidFill>
                          <a:effectLst/>
                          <a:latin typeface="Calibri" pitchFamily="34" charset="0"/>
                        </a:rPr>
                        <a:t>Τα παιδιά και εμείς χαρήκαμε τη διαδικασία</a:t>
                      </a: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2000" b="0" i="0" u="none" strike="noStrike" cap="none" normalizeH="0" baseline="0" dirty="0" smtClean="0">
                          <a:ln>
                            <a:noFill/>
                          </a:ln>
                          <a:solidFill>
                            <a:schemeClr val="accent6">
                              <a:lumMod val="50000"/>
                            </a:schemeClr>
                          </a:solidFill>
                          <a:effectLst/>
                          <a:latin typeface="Calibri" pitchFamily="34" charset="0"/>
                        </a:rPr>
                        <a:t> Εύκολη διαδικασία- θυμούνταν τους κανόνες</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
        <p:nvSpPr>
          <p:cNvPr id="4" name="3 - Έλλειψη"/>
          <p:cNvSpPr/>
          <p:nvPr/>
        </p:nvSpPr>
        <p:spPr>
          <a:xfrm rot="1806095">
            <a:off x="-161871" y="5408766"/>
            <a:ext cx="2226354" cy="108685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b="1" dirty="0" smtClean="0">
                <a:solidFill>
                  <a:srgbClr val="8D1F1F"/>
                </a:solidFill>
              </a:rPr>
              <a:t>Συμπεριφορά στο αυτοκίνητο</a:t>
            </a:r>
            <a:endParaRPr lang="el-GR" b="1" dirty="0">
              <a:solidFill>
                <a:srgbClr val="8D1F1F"/>
              </a:solidFill>
            </a:endParaRPr>
          </a:p>
        </p:txBody>
      </p:sp>
      <p:pic>
        <p:nvPicPr>
          <p:cNvPr id="8" name="7 - Εικόνα" descr="ΦΡΙΞΟς ΦΡΙΞΟς 016.jpg"/>
          <p:cNvPicPr>
            <a:picLocks noChangeAspect="1"/>
          </p:cNvPicPr>
          <p:nvPr/>
        </p:nvPicPr>
        <p:blipFill>
          <a:blip r:embed="rId3" cstate="print">
            <a:lum bright="16000" contrast="21000"/>
          </a:blip>
          <a:stretch>
            <a:fillRect/>
          </a:stretch>
        </p:blipFill>
        <p:spPr>
          <a:xfrm>
            <a:off x="6572264" y="928670"/>
            <a:ext cx="2286017" cy="3048022"/>
          </a:xfrm>
          <a:prstGeom prst="rect">
            <a:avLst/>
          </a:prstGeom>
        </p:spPr>
      </p:pic>
      <p:sp>
        <p:nvSpPr>
          <p:cNvPr id="5" name="4 - TextBox"/>
          <p:cNvSpPr txBox="1"/>
          <p:nvPr/>
        </p:nvSpPr>
        <p:spPr>
          <a:xfrm>
            <a:off x="1571604" y="5072074"/>
            <a:ext cx="2714644" cy="707886"/>
          </a:xfrm>
          <a:prstGeom prst="rect">
            <a:avLst/>
          </a:prstGeom>
          <a:noFill/>
        </p:spPr>
        <p:txBody>
          <a:bodyPr wrap="square" rtlCol="0">
            <a:spAutoFit/>
          </a:bodyPr>
          <a:lstStyle/>
          <a:p>
            <a:pPr>
              <a:buFont typeface="Arial" pitchFamily="34" charset="0"/>
              <a:buChar char="•"/>
            </a:pPr>
            <a:r>
              <a:rPr lang="el-GR" sz="2000" dirty="0" smtClean="0">
                <a:solidFill>
                  <a:schemeClr val="accent6">
                    <a:lumMod val="50000"/>
                  </a:schemeClr>
                </a:solidFill>
                <a:latin typeface="Calibri" pitchFamily="34" charset="0"/>
              </a:rPr>
              <a:t> Ανατροφοδότηση από το Νίκο</a:t>
            </a:r>
          </a:p>
        </p:txBody>
      </p:sp>
      <p:pic>
        <p:nvPicPr>
          <p:cNvPr id="6" name="5 - Εικόνα" descr="CAM00061.jpg"/>
          <p:cNvPicPr>
            <a:picLocks noChangeAspect="1"/>
          </p:cNvPicPr>
          <p:nvPr/>
        </p:nvPicPr>
        <p:blipFill>
          <a:blip r:embed="rId4" cstate="print">
            <a:lum bright="12000" contrast="34000"/>
          </a:blip>
          <a:stretch>
            <a:fillRect/>
          </a:stretch>
        </p:blipFill>
        <p:spPr>
          <a:xfrm>
            <a:off x="4857752" y="3309937"/>
            <a:ext cx="2286016" cy="3048021"/>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sp>
        <p:nvSpPr>
          <p:cNvPr id="3" name="2 - Θέση περιεχομένου"/>
          <p:cNvSpPr>
            <a:spLocks noGrp="1"/>
          </p:cNvSpPr>
          <p:nvPr>
            <p:ph sz="half" idx="1"/>
          </p:nvPr>
        </p:nvSpPr>
        <p:spPr>
          <a:xfrm>
            <a:off x="457200" y="1600200"/>
            <a:ext cx="8258204" cy="4525963"/>
          </a:xfrm>
        </p:spPr>
        <p:txBody>
          <a:bodyPr/>
          <a:lstStyle/>
          <a:p>
            <a:pPr>
              <a:buNone/>
            </a:pPr>
            <a:endParaRPr lang="el-GR" dirty="0" smtClean="0"/>
          </a:p>
          <a:p>
            <a:pPr>
              <a:buNone/>
            </a:pPr>
            <a:endParaRPr lang="el-GR" dirty="0" smtClean="0"/>
          </a:p>
          <a:p>
            <a:pPr>
              <a:buNone/>
            </a:pPr>
            <a:r>
              <a:rPr lang="el-GR" b="1" u="sng" dirty="0" smtClean="0"/>
              <a:t>Σκοπός</a:t>
            </a:r>
            <a:r>
              <a:rPr lang="el-GR" dirty="0" smtClean="0"/>
              <a:t>:</a:t>
            </a:r>
          </a:p>
          <a:p>
            <a:pPr marL="449263" indent="0" algn="just" eaLnBrk="1" hangingPunct="1">
              <a:spcBef>
                <a:spcPts val="600"/>
              </a:spcBef>
              <a:spcAft>
                <a:spcPts val="600"/>
              </a:spcAft>
              <a:buNone/>
            </a:pPr>
            <a:r>
              <a:rPr lang="el-GR" sz="2000" b="1" dirty="0" smtClean="0">
                <a:solidFill>
                  <a:schemeClr val="accent2">
                    <a:lumMod val="50000"/>
                  </a:schemeClr>
                </a:solidFill>
              </a:rPr>
              <a:t>Να γνωρίσουν τις διαφορετικές ανάγκες των ανθρώπων με προβλήματα μετακίνησης, αλλά και τις τεχνικές που χρησιμοποιούνται με στόχο τη διευκόλυνσή τους</a:t>
            </a:r>
          </a:p>
        </p:txBody>
      </p:sp>
      <p:pic>
        <p:nvPicPr>
          <p:cNvPr id="5" name="13 - Εικόνα" descr="logoLeft1.jpg"/>
          <p:cNvPicPr>
            <a:picLocks noChangeAspect="1"/>
          </p:cNvPicPr>
          <p:nvPr/>
        </p:nvPicPr>
        <p:blipFill>
          <a:blip r:embed="rId2"/>
          <a:srcRect/>
          <a:stretch>
            <a:fillRect/>
          </a:stretch>
        </p:blipFill>
        <p:spPr bwMode="auto">
          <a:xfrm>
            <a:off x="360363" y="222236"/>
            <a:ext cx="8472487" cy="1206500"/>
          </a:xfrm>
          <a:prstGeom prst="rect">
            <a:avLst/>
          </a:prstGeom>
          <a:gradFill flip="none" rotWithShape="1">
            <a:gsLst>
              <a:gs pos="0">
                <a:srgbClr val="FBEAC7"/>
              </a:gs>
              <a:gs pos="17999">
                <a:srgbClr val="FEE7F2"/>
              </a:gs>
              <a:gs pos="36000">
                <a:srgbClr val="FAC77D"/>
              </a:gs>
              <a:gs pos="61000">
                <a:srgbClr val="FBA97D"/>
              </a:gs>
              <a:gs pos="82001">
                <a:srgbClr val="FBD49C"/>
              </a:gs>
              <a:gs pos="100000">
                <a:srgbClr val="FEE7F2"/>
              </a:gs>
            </a:gsLst>
            <a:lin ang="5400000" scaled="0"/>
            <a:tileRect r="-100000" b="-100000"/>
          </a:gradFill>
          <a:ln w="9525">
            <a:noFill/>
            <a:miter lim="800000"/>
            <a:headEnd/>
            <a:tailEnd/>
          </a:ln>
        </p:spPr>
      </p:pic>
      <p:sp>
        <p:nvSpPr>
          <p:cNvPr id="6" name="5 - TextBox"/>
          <p:cNvSpPr txBox="1"/>
          <p:nvPr/>
        </p:nvSpPr>
        <p:spPr>
          <a:xfrm>
            <a:off x="2071670" y="285728"/>
            <a:ext cx="4857784" cy="584775"/>
          </a:xfrm>
          <a:prstGeom prst="rect">
            <a:avLst/>
          </a:prstGeom>
          <a:noFill/>
        </p:spPr>
        <p:txBody>
          <a:bodyPr wrap="square" rtlCol="0">
            <a:spAutoFit/>
          </a:bodyPr>
          <a:lstStyle/>
          <a:p>
            <a:pPr algn="ctr"/>
            <a:r>
              <a:rPr lang="el-GR" sz="3200" b="1" dirty="0" smtClean="0">
                <a:solidFill>
                  <a:schemeClr val="accent3">
                    <a:lumMod val="50000"/>
                  </a:schemeClr>
                </a:solidFill>
              </a:rPr>
              <a:t>Νέ</a:t>
            </a:r>
            <a:r>
              <a:rPr lang="el-GR" sz="3200" b="1" dirty="0" smtClean="0">
                <a:solidFill>
                  <a:srgbClr val="FFC000"/>
                </a:solidFill>
              </a:rPr>
              <a:t>α Μ</a:t>
            </a:r>
            <a:r>
              <a:rPr lang="el-GR" sz="3200" b="1" dirty="0" smtClean="0">
                <a:solidFill>
                  <a:schemeClr val="accent1">
                    <a:lumMod val="50000"/>
                  </a:schemeClr>
                </a:solidFill>
              </a:rPr>
              <a:t>άθ</a:t>
            </a:r>
            <a:r>
              <a:rPr lang="el-GR" sz="3200" b="1" dirty="0" smtClean="0">
                <a:solidFill>
                  <a:schemeClr val="accent2">
                    <a:lumMod val="75000"/>
                  </a:schemeClr>
                </a:solidFill>
              </a:rPr>
              <a:t>ηση</a:t>
            </a:r>
            <a:endParaRPr lang="el-GR" sz="3200" b="1" dirty="0"/>
          </a:p>
        </p:txBody>
      </p:sp>
      <p:sp>
        <p:nvSpPr>
          <p:cNvPr id="7" name="6 - TextBox"/>
          <p:cNvSpPr txBox="1"/>
          <p:nvPr/>
        </p:nvSpPr>
        <p:spPr>
          <a:xfrm>
            <a:off x="1357290" y="928670"/>
            <a:ext cx="7358114" cy="430887"/>
          </a:xfrm>
          <a:prstGeom prst="rect">
            <a:avLst/>
          </a:prstGeom>
          <a:noFill/>
        </p:spPr>
        <p:txBody>
          <a:bodyPr wrap="square" rtlCol="0">
            <a:spAutoFit/>
          </a:bodyPr>
          <a:lstStyle/>
          <a:p>
            <a:pPr algn="ctr"/>
            <a:r>
              <a:rPr lang="el-GR" sz="2200" b="1" dirty="0" smtClean="0">
                <a:solidFill>
                  <a:srgbClr val="3F7835"/>
                </a:solidFill>
              </a:rPr>
              <a:t>ΔΙΑΦΟΡΕΤΙΚ</a:t>
            </a:r>
            <a:r>
              <a:rPr lang="el-GR" sz="2200" b="1" dirty="0" smtClean="0">
                <a:solidFill>
                  <a:srgbClr val="FFC000"/>
                </a:solidFill>
              </a:rPr>
              <a:t>ΟΤΗΤΑ</a:t>
            </a:r>
            <a:r>
              <a:rPr lang="el-GR" sz="2200" b="1" dirty="0" smtClean="0">
                <a:solidFill>
                  <a:srgbClr val="3F7835"/>
                </a:solidFill>
              </a:rPr>
              <a:t> </a:t>
            </a:r>
            <a:r>
              <a:rPr lang="el-GR" sz="2200" b="1" dirty="0" smtClean="0">
                <a:solidFill>
                  <a:srgbClr val="FFC000"/>
                </a:solidFill>
              </a:rPr>
              <a:t>– ΑΤΟ</a:t>
            </a:r>
            <a:r>
              <a:rPr lang="el-GR" sz="2200" b="1" dirty="0" smtClean="0">
                <a:solidFill>
                  <a:schemeClr val="tx2">
                    <a:lumMod val="50000"/>
                  </a:schemeClr>
                </a:solidFill>
              </a:rPr>
              <a:t>ΜΑ</a:t>
            </a:r>
            <a:r>
              <a:rPr lang="el-GR" sz="2200" b="1" dirty="0" smtClean="0">
                <a:solidFill>
                  <a:srgbClr val="3F7835"/>
                </a:solidFill>
              </a:rPr>
              <a:t> </a:t>
            </a:r>
            <a:r>
              <a:rPr lang="el-GR" sz="2200" b="1" dirty="0" smtClean="0">
                <a:solidFill>
                  <a:schemeClr val="tx2">
                    <a:lumMod val="50000"/>
                  </a:schemeClr>
                </a:solidFill>
              </a:rPr>
              <a:t>ΜΕ ΕΙΔΙ</a:t>
            </a:r>
            <a:r>
              <a:rPr lang="el-GR" sz="2200" b="1" dirty="0" smtClean="0">
                <a:solidFill>
                  <a:schemeClr val="accent2">
                    <a:lumMod val="50000"/>
                  </a:schemeClr>
                </a:solidFill>
              </a:rPr>
              <a:t>ΚΕΣ</a:t>
            </a:r>
            <a:r>
              <a:rPr lang="el-GR" sz="2200" b="1" dirty="0" smtClean="0">
                <a:solidFill>
                  <a:srgbClr val="3F7835"/>
                </a:solidFill>
              </a:rPr>
              <a:t> </a:t>
            </a:r>
            <a:r>
              <a:rPr lang="el-GR" sz="2200" b="1" dirty="0" smtClean="0">
                <a:solidFill>
                  <a:schemeClr val="accent2">
                    <a:lumMod val="50000"/>
                  </a:schemeClr>
                </a:solidFill>
              </a:rPr>
              <a:t>ΑΝΑΓΚΕΣ</a:t>
            </a:r>
            <a:endParaRPr lang="el-GR" sz="2200" b="1" dirty="0">
              <a:solidFill>
                <a:schemeClr val="accent2">
                  <a:lumMod val="50000"/>
                </a:schemeClr>
              </a:solidFill>
            </a:endParaRPr>
          </a:p>
        </p:txBody>
      </p:sp>
      <p:pic>
        <p:nvPicPr>
          <p:cNvPr id="8" name="7 - Εικόνα" descr="AMEA.jpg"/>
          <p:cNvPicPr>
            <a:picLocks noChangeAspect="1"/>
          </p:cNvPicPr>
          <p:nvPr/>
        </p:nvPicPr>
        <p:blipFill>
          <a:blip r:embed="rId3"/>
          <a:stretch>
            <a:fillRect/>
          </a:stretch>
        </p:blipFill>
        <p:spPr>
          <a:xfrm>
            <a:off x="3795721" y="4581547"/>
            <a:ext cx="1490659" cy="1490659"/>
          </a:xfrm>
          <a:prstGeom prst="rect">
            <a:avLst/>
          </a:prstGeo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6 - Ευθεία γραμμή σύνδεσης"/>
          <p:cNvCxnSpPr/>
          <p:nvPr/>
        </p:nvCxnSpPr>
        <p:spPr>
          <a:xfrm>
            <a:off x="428625" y="1500188"/>
            <a:ext cx="8286750" cy="158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20510" name="Group 30"/>
          <p:cNvGraphicFramePr>
            <a:graphicFrameLocks noGrp="1"/>
          </p:cNvGraphicFramePr>
          <p:nvPr>
            <p:ph sz="half" idx="2"/>
          </p:nvPr>
        </p:nvGraphicFramePr>
        <p:xfrm>
          <a:off x="357188" y="157831"/>
          <a:ext cx="8572531" cy="6572272"/>
        </p:xfrm>
        <a:graphic>
          <a:graphicData uri="http://schemas.openxmlformats.org/drawingml/2006/table">
            <a:tbl>
              <a:tblPr/>
              <a:tblGrid>
                <a:gridCol w="2143940"/>
                <a:gridCol w="2142325"/>
                <a:gridCol w="2143940"/>
                <a:gridCol w="2142326"/>
              </a:tblGrid>
              <a:tr h="601324">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bg1"/>
                          </a:solidFill>
                          <a:effectLst/>
                          <a:latin typeface="Calibri" pitchFamily="34" charset="0"/>
                        </a:rPr>
                        <a:t>Βιώνοντας</a:t>
                      </a:r>
                      <a:endParaRPr kumimoji="0" lang="el-GR" sz="1800" b="1" i="0" u="none" strike="noStrike" cap="none" normalizeH="0" baseline="0" dirty="0" smtClean="0">
                        <a:ln>
                          <a:noFill/>
                        </a:ln>
                        <a:solidFill>
                          <a:schemeClr val="bg1"/>
                        </a:solidFill>
                        <a:effectLst/>
                        <a:latin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3F7835"/>
                    </a:solidFill>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65000"/>
                            </a:schemeClr>
                          </a:solidFill>
                          <a:effectLst/>
                          <a:latin typeface="Calibri" pitchFamily="34" charset="0"/>
                        </a:rPr>
                        <a:t>Εφαρμόζοντας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lumMod val="75000"/>
                      </a:schemeClr>
                    </a:solidFill>
                  </a:tcPr>
                </a:tc>
                <a:tc hMerge="1">
                  <a:txBody>
                    <a:bodyPr/>
                    <a:lstStyle/>
                    <a:p>
                      <a:endParaRPr lang="el-GR"/>
                    </a:p>
                  </a:txBody>
                  <a:tcPr/>
                </a:tc>
              </a:tr>
              <a:tr h="254955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Γνωστό</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ts val="300"/>
                        </a:spcAft>
                        <a:buClrTx/>
                        <a:buSzTx/>
                        <a:buFont typeface="Arial" pitchFamily="34" charset="0"/>
                        <a:buNone/>
                        <a:tabLst/>
                      </a:pPr>
                      <a:r>
                        <a:rPr kumimoji="0" lang="el-GR" sz="1600" b="1" i="0" u="none" strike="noStrike" cap="none" normalizeH="0" baseline="0" dirty="0" smtClean="0">
                          <a:ln>
                            <a:noFill/>
                          </a:ln>
                          <a:solidFill>
                            <a:srgbClr val="000000"/>
                          </a:solidFill>
                          <a:effectLst/>
                          <a:latin typeface="Calibri" pitchFamily="34" charset="0"/>
                        </a:rPr>
                        <a:t>Άντληση</a:t>
                      </a:r>
                      <a:r>
                        <a:rPr kumimoji="0" lang="el-GR" sz="1600" b="0" i="0" u="none" strike="noStrike" cap="none" normalizeH="0" baseline="0" dirty="0" smtClean="0">
                          <a:ln>
                            <a:noFill/>
                          </a:ln>
                          <a:solidFill>
                            <a:srgbClr val="000000"/>
                          </a:solidFill>
                          <a:effectLst/>
                          <a:latin typeface="Calibri" pitchFamily="34" charset="0"/>
                        </a:rPr>
                        <a:t> </a:t>
                      </a:r>
                      <a:r>
                        <a:rPr kumimoji="0" lang="el-GR" sz="1600" b="1" i="0" u="none" strike="noStrike" cap="none" normalizeH="0" baseline="0" dirty="0" smtClean="0">
                          <a:ln>
                            <a:noFill/>
                          </a:ln>
                          <a:solidFill>
                            <a:srgbClr val="000000"/>
                          </a:solidFill>
                          <a:effectLst/>
                          <a:latin typeface="Calibri" pitchFamily="34" charset="0"/>
                        </a:rPr>
                        <a:t>πληροφοριών</a:t>
                      </a:r>
                      <a:r>
                        <a:rPr kumimoji="0" lang="el-GR" sz="1600" b="0" i="0" u="none" strike="noStrike" cap="none" normalizeH="0" baseline="0" dirty="0" smtClean="0">
                          <a:ln>
                            <a:noFill/>
                          </a:ln>
                          <a:solidFill>
                            <a:srgbClr val="000000"/>
                          </a:solidFill>
                          <a:effectLst/>
                          <a:latin typeface="Calibri" pitchFamily="34" charset="0"/>
                        </a:rPr>
                        <a:t>:</a:t>
                      </a:r>
                    </a:p>
                    <a:p>
                      <a:pPr marL="90488" marR="0" lvl="0" indent="-90488" algn="l" defTabSz="914400" rtl="0" eaLnBrk="1" fontAlgn="base" latinLnBrk="0" hangingPunct="1">
                        <a:lnSpc>
                          <a:spcPct val="100000"/>
                        </a:lnSpc>
                        <a:spcBef>
                          <a:spcPct val="0"/>
                        </a:spcBef>
                        <a:spcAft>
                          <a:spcPts val="300"/>
                        </a:spcAft>
                        <a:buClrTx/>
                        <a:buSzTx/>
                        <a:buFont typeface="Arial" pitchFamily="34" charset="0"/>
                        <a:buChar char="•"/>
                        <a:tabLst/>
                      </a:pPr>
                      <a:r>
                        <a:rPr kumimoji="0" lang="el-GR" sz="1600" b="0" i="0" u="none" strike="noStrike" cap="none" normalizeH="0" baseline="0" dirty="0" smtClean="0">
                          <a:ln>
                            <a:noFill/>
                          </a:ln>
                          <a:solidFill>
                            <a:srgbClr val="000000"/>
                          </a:solidFill>
                          <a:effectLst/>
                          <a:latin typeface="Calibri" pitchFamily="34" charset="0"/>
                        </a:rPr>
                        <a:t> για τρόπο μετακίνησης ΑΜΕΑ</a:t>
                      </a:r>
                    </a:p>
                    <a:p>
                      <a:pPr marL="90488" marR="0" lvl="0" indent="-90488" algn="l" defTabSz="914400" rtl="0" eaLnBrk="1" fontAlgn="base" latinLnBrk="0" hangingPunct="1">
                        <a:lnSpc>
                          <a:spcPct val="100000"/>
                        </a:lnSpc>
                        <a:spcBef>
                          <a:spcPct val="0"/>
                        </a:spcBef>
                        <a:spcAft>
                          <a:spcPct val="0"/>
                        </a:spcAft>
                        <a:buClrTx/>
                        <a:buSzTx/>
                        <a:buFont typeface="Arial" pitchFamily="34" charset="0"/>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Νέο</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kern="1200" cap="none" normalizeH="0" baseline="0" dirty="0" smtClean="0">
                        <a:ln>
                          <a:noFill/>
                        </a:ln>
                        <a:solidFill>
                          <a:srgbClr val="000000"/>
                        </a:solidFill>
                        <a:effectLst/>
                        <a:latin typeface="Calibri" pitchFamily="34" charset="0"/>
                        <a:ea typeface="+mn-ea"/>
                        <a:cs typeface="+mn-cs"/>
                      </a:endParaRPr>
                    </a:p>
                    <a:p>
                      <a:pPr marL="90488" marR="0" lvl="0" indent="-904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1" i="0" u="none" strike="noStrike" kern="1200" cap="none" normalizeH="0" baseline="0" dirty="0" smtClean="0">
                          <a:ln>
                            <a:noFill/>
                          </a:ln>
                          <a:solidFill>
                            <a:srgbClr val="000000"/>
                          </a:solidFill>
                          <a:effectLst/>
                          <a:latin typeface="Calibri" pitchFamily="34" charset="0"/>
                          <a:ea typeface="+mn-ea"/>
                          <a:cs typeface="+mn-cs"/>
                        </a:rPr>
                        <a:t>Συζήτηση για τις διευκολύνσεις μετακίνησης</a:t>
                      </a:r>
                    </a:p>
                    <a:p>
                      <a:pPr marL="269875" marR="0" lvl="0" indent="-904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200" b="0" i="0" u="none" strike="noStrike" cap="none" normalizeH="0" baseline="0" dirty="0" smtClean="0">
                          <a:ln>
                            <a:noFill/>
                          </a:ln>
                          <a:solidFill>
                            <a:srgbClr val="000000"/>
                          </a:solidFill>
                          <a:effectLst/>
                          <a:latin typeface="Calibri" pitchFamily="34" charset="0"/>
                        </a:rPr>
                        <a:t> </a:t>
                      </a:r>
                      <a:r>
                        <a:rPr kumimoji="0" lang="el-GR" sz="1600" b="0" i="0" u="none" strike="noStrike" cap="none" normalizeH="0" baseline="0" dirty="0" smtClean="0">
                          <a:ln>
                            <a:noFill/>
                          </a:ln>
                          <a:solidFill>
                            <a:srgbClr val="000000"/>
                          </a:solidFill>
                          <a:effectLst/>
                          <a:latin typeface="Calibri" pitchFamily="34" charset="0"/>
                        </a:rPr>
                        <a:t>Ηχητικά σήματα</a:t>
                      </a:r>
                    </a:p>
                    <a:p>
                      <a:pPr marL="269875" marR="0" lvl="0" indent="-904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rgbClr val="000000"/>
                          </a:solidFill>
                          <a:effectLst/>
                          <a:latin typeface="Calibri" pitchFamily="34" charset="0"/>
                        </a:rPr>
                        <a:t>Πλάκες πεζοδρομίων</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65000"/>
                            </a:schemeClr>
                          </a:solidFill>
                          <a:effectLst/>
                          <a:latin typeface="Calibri" pitchFamily="34" charset="0"/>
                        </a:rPr>
                        <a:t>Κατάλληλα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65000"/>
                            </a:schemeClr>
                          </a:solidFill>
                          <a:effectLst/>
                          <a:latin typeface="Calibri" pitchFamily="34" charset="0"/>
                        </a:rPr>
                        <a:t>Δημιουργικά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chemeClr val="bg1">
                            <a:lumMod val="6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l-GR" sz="1800" b="0" i="0" u="none" strike="noStrike" cap="none" normalizeH="0" baseline="0" dirty="0" smtClean="0">
                          <a:ln>
                            <a:noFill/>
                          </a:ln>
                          <a:solidFill>
                            <a:schemeClr val="bg1">
                              <a:lumMod val="65000"/>
                            </a:schemeClr>
                          </a:solidFill>
                          <a:effectLst/>
                          <a:latin typeface="Calibri" pitchFamily="34" charset="0"/>
                        </a:rPr>
                        <a:t> Δραματοποίηση περάσματος διάβασης πεζών με ηχητική διευκόλυνση</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chemeClr val="bg1">
                            <a:lumMod val="65000"/>
                          </a:schemeClr>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508953">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65000"/>
                            </a:schemeClr>
                          </a:solidFill>
                          <a:effectLst/>
                          <a:latin typeface="Calibri" pitchFamily="34" charset="0"/>
                        </a:rPr>
                        <a:t>Εννοιολογώντας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75000"/>
                        <a:alpha val="89000"/>
                      </a:schemeClr>
                    </a:solidFill>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65000"/>
                            </a:schemeClr>
                          </a:solidFill>
                          <a:effectLst/>
                          <a:latin typeface="Calibri" pitchFamily="34" charset="0"/>
                        </a:rPr>
                        <a:t>Αναλύοντας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75000"/>
                      </a:schemeClr>
                    </a:solidFill>
                  </a:tcPr>
                </a:tc>
                <a:tc hMerge="1">
                  <a:txBody>
                    <a:bodyPr/>
                    <a:lstStyle/>
                    <a:p>
                      <a:endParaRPr lang="el-GR"/>
                    </a:p>
                  </a:txBody>
                  <a:tcPr/>
                </a:tc>
              </a:tr>
              <a:tr h="29124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kern="1200" cap="none" normalizeH="0" baseline="0" dirty="0" smtClean="0">
                          <a:ln>
                            <a:noFill/>
                          </a:ln>
                          <a:solidFill>
                            <a:schemeClr val="bg1">
                              <a:lumMod val="65000"/>
                            </a:schemeClr>
                          </a:solidFill>
                          <a:effectLst/>
                          <a:latin typeface="Calibri" pitchFamily="34" charset="0"/>
                          <a:ea typeface="+mn-ea"/>
                          <a:cs typeface="+mn-cs"/>
                        </a:rPr>
                        <a:t>Ορολογία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kern="1200" cap="none" normalizeH="0" baseline="0" dirty="0" smtClean="0">
                        <a:ln>
                          <a:noFill/>
                        </a:ln>
                        <a:solidFill>
                          <a:schemeClr val="bg1">
                            <a:lumMod val="65000"/>
                          </a:schemeClr>
                        </a:solidFill>
                        <a:effectLst/>
                        <a:latin typeface="Calibri"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0" i="0" u="none" strike="noStrike" kern="1200" cap="none" normalizeH="0" baseline="0" dirty="0" smtClean="0">
                          <a:ln>
                            <a:noFill/>
                          </a:ln>
                          <a:solidFill>
                            <a:schemeClr val="bg1">
                              <a:lumMod val="65000"/>
                            </a:schemeClr>
                          </a:solidFill>
                          <a:effectLst/>
                          <a:latin typeface="Calibri" pitchFamily="34" charset="0"/>
                          <a:ea typeface="+mn-ea"/>
                          <a:cs typeface="+mn-cs"/>
                        </a:rPr>
                        <a:t>Ανακεφαλαίωση νέων όρων:</a:t>
                      </a:r>
                    </a:p>
                    <a:p>
                      <a:pPr marL="269875" marR="0" lvl="0" indent="-88900" algn="l" defTabSz="914400" rtl="0" eaLnBrk="1" fontAlgn="base" latinLnBrk="0" hangingPunct="1">
                        <a:lnSpc>
                          <a:spcPct val="100000"/>
                        </a:lnSpc>
                        <a:spcBef>
                          <a:spcPct val="0"/>
                        </a:spcBef>
                        <a:spcAft>
                          <a:spcPct val="0"/>
                        </a:spcAft>
                        <a:buClrTx/>
                        <a:buSzTx/>
                        <a:buFontTx/>
                        <a:buNone/>
                        <a:tabLst/>
                      </a:pPr>
                      <a:r>
                        <a:rPr kumimoji="0" lang="el-GR" sz="1600" b="0" i="0" u="none" strike="noStrike" kern="1200" cap="none" normalizeH="0" baseline="0" dirty="0" smtClean="0">
                          <a:ln>
                            <a:noFill/>
                          </a:ln>
                          <a:solidFill>
                            <a:schemeClr val="bg1">
                              <a:lumMod val="65000"/>
                            </a:schemeClr>
                          </a:solidFill>
                          <a:effectLst/>
                          <a:latin typeface="Calibri" pitchFamily="34" charset="0"/>
                          <a:ea typeface="+mn-ea"/>
                          <a:cs typeface="+mn-cs"/>
                        </a:rPr>
                        <a:t>-Μπαστούνι τυφλών</a:t>
                      </a:r>
                    </a:p>
                    <a:p>
                      <a:pPr marL="269875" marR="0" lvl="0" indent="-88900" algn="l" defTabSz="914400" rtl="0" eaLnBrk="1" fontAlgn="base" latinLnBrk="0" hangingPunct="1">
                        <a:lnSpc>
                          <a:spcPct val="100000"/>
                        </a:lnSpc>
                        <a:spcBef>
                          <a:spcPct val="0"/>
                        </a:spcBef>
                        <a:spcAft>
                          <a:spcPct val="0"/>
                        </a:spcAft>
                        <a:buClrTx/>
                        <a:buSzTx/>
                        <a:buFontTx/>
                        <a:buNone/>
                        <a:tabLst/>
                      </a:pPr>
                      <a:r>
                        <a:rPr kumimoji="0" lang="el-GR" sz="1600" b="0" i="0" u="none" strike="noStrike" kern="1200" cap="none" normalizeH="0" baseline="0" dirty="0" smtClean="0">
                          <a:ln>
                            <a:noFill/>
                          </a:ln>
                          <a:solidFill>
                            <a:schemeClr val="bg1">
                              <a:lumMod val="65000"/>
                            </a:schemeClr>
                          </a:solidFill>
                          <a:effectLst/>
                          <a:latin typeface="Calibri" pitchFamily="34" charset="0"/>
                          <a:ea typeface="+mn-ea"/>
                          <a:cs typeface="+mn-cs"/>
                        </a:rPr>
                        <a:t>-Ηχητικό σήμα</a:t>
                      </a:r>
                    </a:p>
                    <a:p>
                      <a:pPr marL="269875" marR="0" lvl="0" indent="-88900" algn="l" defTabSz="914400" rtl="0" eaLnBrk="1" fontAlgn="base" latinLnBrk="0" hangingPunct="1">
                        <a:lnSpc>
                          <a:spcPct val="100000"/>
                        </a:lnSpc>
                        <a:spcBef>
                          <a:spcPct val="0"/>
                        </a:spcBef>
                        <a:spcAft>
                          <a:spcPct val="0"/>
                        </a:spcAft>
                        <a:buClrTx/>
                        <a:buSzTx/>
                        <a:buFont typeface="Arial" pitchFamily="34" charset="0"/>
                        <a:buNone/>
                        <a:tabLst/>
                      </a:pPr>
                      <a:r>
                        <a:rPr kumimoji="0" lang="el-GR" sz="1600" b="0" i="0" u="none" strike="noStrike" kern="1200" cap="none" normalizeH="0" baseline="0" dirty="0" smtClean="0">
                          <a:ln>
                            <a:noFill/>
                          </a:ln>
                          <a:solidFill>
                            <a:schemeClr val="bg1">
                              <a:lumMod val="65000"/>
                            </a:schemeClr>
                          </a:solidFill>
                          <a:effectLst/>
                          <a:latin typeface="Calibri" pitchFamily="34" charset="0"/>
                          <a:ea typeface="+mn-ea"/>
                          <a:cs typeface="+mn-cs"/>
                        </a:rPr>
                        <a:t>-Πλάκες πεζοδρομίου</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kern="1200" cap="none" normalizeH="0" baseline="0" dirty="0" smtClean="0">
                        <a:ln>
                          <a:noFill/>
                        </a:ln>
                        <a:solidFill>
                          <a:schemeClr val="bg1">
                            <a:lumMod val="65000"/>
                          </a:schemeClr>
                        </a:solidFill>
                        <a:effectLst/>
                        <a:latin typeface="Calibri" pitchFamily="34" charset="0"/>
                        <a:ea typeface="+mn-ea"/>
                        <a:cs typeface="+mn-cs"/>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65000"/>
                            </a:schemeClr>
                          </a:solidFill>
                          <a:effectLst/>
                          <a:latin typeface="Calibri" pitchFamily="34" charset="0"/>
                        </a:rPr>
                        <a:t>Θεωρία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chemeClr val="bg1">
                            <a:lumMod val="6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400" b="1" i="0" u="none" strike="noStrike" cap="none" normalizeH="0" baseline="0" dirty="0" smtClean="0">
                        <a:ln>
                          <a:noFill/>
                        </a:ln>
                        <a:solidFill>
                          <a:schemeClr val="bg1">
                            <a:lumMod val="65000"/>
                          </a:schemeClr>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65000"/>
                            </a:schemeClr>
                          </a:solidFill>
                          <a:effectLst/>
                          <a:latin typeface="Calibri" pitchFamily="34" charset="0"/>
                        </a:rPr>
                        <a:t>Λειτουργικά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chemeClr val="bg1">
                            <a:lumMod val="6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400" b="1" i="0" u="none" strike="noStrike" cap="none" normalizeH="0" baseline="0" dirty="0" smtClean="0">
                        <a:ln>
                          <a:noFill/>
                        </a:ln>
                        <a:solidFill>
                          <a:schemeClr val="bg1">
                            <a:lumMod val="65000"/>
                          </a:schemeClr>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65000"/>
                            </a:schemeClr>
                          </a:solidFill>
                          <a:effectLst/>
                          <a:latin typeface="Calibri" pitchFamily="34" charset="0"/>
                        </a:rPr>
                        <a:t>Κριτικά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chemeClr val="bg1">
                            <a:lumMod val="6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chemeClr val="bg1">
                            <a:lumMod val="65000"/>
                          </a:schemeClr>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
        <p:nvSpPr>
          <p:cNvPr id="6" name="5 - Έλλειψη"/>
          <p:cNvSpPr/>
          <p:nvPr/>
        </p:nvSpPr>
        <p:spPr>
          <a:xfrm>
            <a:off x="3286116" y="3000372"/>
            <a:ext cx="2928958" cy="1000132"/>
          </a:xfrm>
          <a:prstGeom prst="ellipse">
            <a:avLst/>
          </a:prstGeom>
          <a:solidFill>
            <a:schemeClr val="accent1">
              <a:lumMod val="40000"/>
              <a:lumOff val="6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solidFill>
                  <a:schemeClr val="accent3">
                    <a:lumMod val="50000"/>
                  </a:schemeClr>
                </a:solidFill>
              </a:rPr>
              <a:t>ΔΙΑΦΟΡΕΤΙΚΟΤΗΤΑ – ΑΜΕΑ</a:t>
            </a:r>
            <a:endParaRPr lang="el-GR" b="1" dirty="0">
              <a:solidFill>
                <a:schemeClr val="accent3">
                  <a:lumMod val="50000"/>
                </a:schemeClr>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6 - Ευθεία γραμμή σύνδεσης"/>
          <p:cNvCxnSpPr/>
          <p:nvPr/>
        </p:nvCxnSpPr>
        <p:spPr>
          <a:xfrm>
            <a:off x="428625" y="1500188"/>
            <a:ext cx="8286750" cy="158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20510" name="Group 30"/>
          <p:cNvGraphicFramePr>
            <a:graphicFrameLocks noGrp="1"/>
          </p:cNvGraphicFramePr>
          <p:nvPr>
            <p:ph sz="half" idx="2"/>
          </p:nvPr>
        </p:nvGraphicFramePr>
        <p:xfrm>
          <a:off x="357188" y="157831"/>
          <a:ext cx="8572531" cy="6628755"/>
        </p:xfrm>
        <a:graphic>
          <a:graphicData uri="http://schemas.openxmlformats.org/drawingml/2006/table">
            <a:tbl>
              <a:tblPr/>
              <a:tblGrid>
                <a:gridCol w="2143940"/>
                <a:gridCol w="2142325"/>
                <a:gridCol w="2143940"/>
                <a:gridCol w="2142326"/>
              </a:tblGrid>
              <a:tr h="601324">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bg1">
                              <a:lumMod val="65000"/>
                            </a:schemeClr>
                          </a:solidFill>
                          <a:effectLst/>
                          <a:latin typeface="Calibri" pitchFamily="34" charset="0"/>
                        </a:rPr>
                        <a:t>Βιώνοντας</a:t>
                      </a:r>
                      <a:endParaRPr kumimoji="0" lang="el-GR" sz="1800" b="1" i="0" u="none" strike="noStrike" cap="none" normalizeH="0" baseline="0" dirty="0" smtClean="0">
                        <a:ln>
                          <a:noFill/>
                        </a:ln>
                        <a:solidFill>
                          <a:schemeClr val="bg1">
                            <a:lumMod val="65000"/>
                          </a:schemeClr>
                        </a:solidFill>
                        <a:effectLst/>
                        <a:latin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lumMod val="75000"/>
                      </a:schemeClr>
                    </a:solidFill>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65000"/>
                            </a:schemeClr>
                          </a:solidFill>
                          <a:effectLst/>
                          <a:latin typeface="Calibri" pitchFamily="34" charset="0"/>
                        </a:rPr>
                        <a:t>Εφαρμόζοντας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lumMod val="75000"/>
                      </a:schemeClr>
                    </a:solidFill>
                  </a:tcPr>
                </a:tc>
                <a:tc hMerge="1">
                  <a:txBody>
                    <a:bodyPr/>
                    <a:lstStyle/>
                    <a:p>
                      <a:endParaRPr lang="el-GR"/>
                    </a:p>
                  </a:txBody>
                  <a:tcPr/>
                </a:tc>
              </a:tr>
              <a:tr h="254955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75000"/>
                            </a:schemeClr>
                          </a:solidFill>
                          <a:effectLst/>
                          <a:latin typeface="Calibri" pitchFamily="34" charset="0"/>
                        </a:rPr>
                        <a:t>Γνωστό</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ts val="300"/>
                        </a:spcAft>
                        <a:buClrTx/>
                        <a:buSzTx/>
                        <a:buFont typeface="Arial" pitchFamily="34" charset="0"/>
                        <a:buNone/>
                        <a:tabLst/>
                      </a:pPr>
                      <a:r>
                        <a:rPr kumimoji="0" lang="el-GR" sz="1600" b="1" i="0" u="none" strike="noStrike" cap="none" normalizeH="0" baseline="0" dirty="0" smtClean="0">
                          <a:ln>
                            <a:noFill/>
                          </a:ln>
                          <a:solidFill>
                            <a:schemeClr val="bg1">
                              <a:lumMod val="75000"/>
                            </a:schemeClr>
                          </a:solidFill>
                          <a:effectLst/>
                          <a:latin typeface="Calibri" pitchFamily="34" charset="0"/>
                        </a:rPr>
                        <a:t>Άντληση</a:t>
                      </a:r>
                      <a:r>
                        <a:rPr kumimoji="0" lang="el-GR" sz="1600" b="0" i="0" u="none" strike="noStrike" cap="none" normalizeH="0" baseline="0" dirty="0" smtClean="0">
                          <a:ln>
                            <a:noFill/>
                          </a:ln>
                          <a:solidFill>
                            <a:schemeClr val="bg1">
                              <a:lumMod val="75000"/>
                            </a:schemeClr>
                          </a:solidFill>
                          <a:effectLst/>
                          <a:latin typeface="Calibri" pitchFamily="34" charset="0"/>
                        </a:rPr>
                        <a:t> </a:t>
                      </a:r>
                      <a:r>
                        <a:rPr kumimoji="0" lang="el-GR" sz="1600" b="1" i="0" u="none" strike="noStrike" cap="none" normalizeH="0" baseline="0" dirty="0" smtClean="0">
                          <a:ln>
                            <a:noFill/>
                          </a:ln>
                          <a:solidFill>
                            <a:schemeClr val="bg1">
                              <a:lumMod val="75000"/>
                            </a:schemeClr>
                          </a:solidFill>
                          <a:effectLst/>
                          <a:latin typeface="Calibri" pitchFamily="34" charset="0"/>
                        </a:rPr>
                        <a:t>πληροφοριών</a:t>
                      </a:r>
                      <a:r>
                        <a:rPr kumimoji="0" lang="el-GR" sz="1600" b="0" i="0" u="none" strike="noStrike" cap="none" normalizeH="0" baseline="0" dirty="0" smtClean="0">
                          <a:ln>
                            <a:noFill/>
                          </a:ln>
                          <a:solidFill>
                            <a:schemeClr val="bg1">
                              <a:lumMod val="75000"/>
                            </a:schemeClr>
                          </a:solidFill>
                          <a:effectLst/>
                          <a:latin typeface="Calibri" pitchFamily="34" charset="0"/>
                        </a:rPr>
                        <a:t>:</a:t>
                      </a:r>
                    </a:p>
                    <a:p>
                      <a:pPr marL="90488" marR="0" lvl="0" indent="-90488" algn="l" defTabSz="914400" rtl="0" eaLnBrk="1" fontAlgn="base" latinLnBrk="0" hangingPunct="1">
                        <a:lnSpc>
                          <a:spcPct val="100000"/>
                        </a:lnSpc>
                        <a:spcBef>
                          <a:spcPct val="0"/>
                        </a:spcBef>
                        <a:spcAft>
                          <a:spcPts val="300"/>
                        </a:spcAft>
                        <a:buClrTx/>
                        <a:buSzTx/>
                        <a:buFont typeface="Arial" pitchFamily="34" charset="0"/>
                        <a:buChar char="•"/>
                        <a:tabLst/>
                      </a:pPr>
                      <a:r>
                        <a:rPr kumimoji="0" lang="el-GR" sz="1600" b="0" i="0" u="none" strike="noStrike" cap="none" normalizeH="0" baseline="0" dirty="0" smtClean="0">
                          <a:ln>
                            <a:noFill/>
                          </a:ln>
                          <a:solidFill>
                            <a:schemeClr val="bg1">
                              <a:lumMod val="75000"/>
                            </a:schemeClr>
                          </a:solidFill>
                          <a:effectLst/>
                          <a:latin typeface="Calibri" pitchFamily="34" charset="0"/>
                        </a:rPr>
                        <a:t> για τη θέση στο αυτοκίνητο</a:t>
                      </a:r>
                    </a:p>
                    <a:p>
                      <a:pPr marL="90488" marR="0" lvl="0" indent="-904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chemeClr val="bg1">
                              <a:lumMod val="75000"/>
                            </a:schemeClr>
                          </a:solidFill>
                          <a:effectLst/>
                          <a:latin typeface="Calibri" pitchFamily="34" charset="0"/>
                        </a:rPr>
                        <a:t> για γνώση κανόνων συμπεριφοράς </a:t>
                      </a:r>
                    </a:p>
                    <a:p>
                      <a:pPr marL="90488" marR="0" lvl="0" indent="-90488" algn="l" defTabSz="914400" rtl="0" eaLnBrk="1" fontAlgn="base" latinLnBrk="0" hangingPunct="1">
                        <a:lnSpc>
                          <a:spcPct val="100000"/>
                        </a:lnSpc>
                        <a:spcBef>
                          <a:spcPct val="0"/>
                        </a:spcBef>
                        <a:spcAft>
                          <a:spcPct val="0"/>
                        </a:spcAft>
                        <a:buClrTx/>
                        <a:buSzTx/>
                        <a:buFont typeface="Arial" pitchFamily="34" charset="0"/>
                        <a:buChar char="•"/>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75000"/>
                            </a:schemeClr>
                          </a:solidFill>
                          <a:effectLst/>
                          <a:latin typeface="Calibri" pitchFamily="34" charset="0"/>
                        </a:rPr>
                        <a:t>Νέο</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kern="1200" cap="none" normalizeH="0" baseline="0" dirty="0" smtClean="0">
                        <a:ln>
                          <a:noFill/>
                        </a:ln>
                        <a:solidFill>
                          <a:srgbClr val="000000"/>
                        </a:solidFill>
                        <a:effectLst/>
                        <a:latin typeface="Calibri"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kern="1200" cap="none" normalizeH="0" baseline="0" dirty="0" smtClean="0">
                          <a:ln>
                            <a:noFill/>
                          </a:ln>
                          <a:solidFill>
                            <a:schemeClr val="bg1">
                              <a:lumMod val="75000"/>
                            </a:schemeClr>
                          </a:solidFill>
                          <a:effectLst/>
                          <a:latin typeface="Calibri" pitchFamily="34" charset="0"/>
                          <a:ea typeface="+mn-ea"/>
                          <a:cs typeface="+mn-cs"/>
                        </a:rPr>
                        <a:t>Συζήτηση για τους κανόνες συμπεριφοράς</a:t>
                      </a:r>
                    </a:p>
                    <a:p>
                      <a:pPr marL="0" marR="0" lvl="0" indent="0" algn="l" defTabSz="914400" rtl="0" eaLnBrk="1" fontAlgn="base" latinLnBrk="0" hangingPunct="1">
                        <a:lnSpc>
                          <a:spcPct val="100000"/>
                        </a:lnSpc>
                        <a:spcBef>
                          <a:spcPct val="0"/>
                        </a:spcBef>
                        <a:spcAft>
                          <a:spcPct val="0"/>
                        </a:spcAft>
                        <a:buClrTx/>
                        <a:buSzTx/>
                        <a:buFontTx/>
                        <a:buChar char="-"/>
                        <a:tabLst/>
                      </a:pPr>
                      <a:r>
                        <a:rPr kumimoji="0" lang="el-GR" sz="1600" b="0" i="0" u="none" strike="noStrike" kern="1200" cap="none" normalizeH="0" baseline="0" dirty="0" smtClean="0">
                          <a:ln>
                            <a:noFill/>
                          </a:ln>
                          <a:solidFill>
                            <a:schemeClr val="bg1">
                              <a:lumMod val="75000"/>
                            </a:schemeClr>
                          </a:solidFill>
                          <a:effectLst/>
                          <a:latin typeface="Calibri" pitchFamily="34" charset="0"/>
                          <a:ea typeface="+mn-ea"/>
                          <a:cs typeface="+mn-cs"/>
                        </a:rPr>
                        <a:t>  Ειδικό </a:t>
                      </a:r>
                      <a:r>
                        <a:rPr kumimoji="0" lang="el-GR" sz="1600" b="0" i="0" u="none" strike="noStrike" kern="1200" cap="none" normalizeH="0" baseline="0" dirty="0" err="1" smtClean="0">
                          <a:ln>
                            <a:noFill/>
                          </a:ln>
                          <a:solidFill>
                            <a:schemeClr val="bg1">
                              <a:lumMod val="75000"/>
                            </a:schemeClr>
                          </a:solidFill>
                          <a:effectLst/>
                          <a:latin typeface="Calibri" pitchFamily="34" charset="0"/>
                          <a:ea typeface="+mn-ea"/>
                          <a:cs typeface="+mn-cs"/>
                        </a:rPr>
                        <a:t>καθισματάκι</a:t>
                      </a:r>
                      <a:endParaRPr kumimoji="0" lang="el-GR" sz="1600" b="0" i="0" u="none" strike="noStrike" kern="1200" cap="none" normalizeH="0" baseline="0" dirty="0" smtClean="0">
                        <a:ln>
                          <a:noFill/>
                        </a:ln>
                        <a:solidFill>
                          <a:schemeClr val="bg1">
                            <a:lumMod val="75000"/>
                          </a:schemeClr>
                        </a:solidFill>
                        <a:effectLst/>
                        <a:latin typeface="Calibri"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Char char="-"/>
                        <a:tabLst/>
                      </a:pPr>
                      <a:r>
                        <a:rPr kumimoji="0" lang="el-GR" sz="1600" b="0" i="0" u="none" strike="noStrike" kern="1200" cap="none" normalizeH="0" baseline="0" dirty="0" smtClean="0">
                          <a:ln>
                            <a:noFill/>
                          </a:ln>
                          <a:solidFill>
                            <a:schemeClr val="bg1">
                              <a:lumMod val="75000"/>
                            </a:schemeClr>
                          </a:solidFill>
                          <a:effectLst/>
                          <a:latin typeface="Calibri" pitchFamily="34" charset="0"/>
                          <a:ea typeface="+mn-ea"/>
                          <a:cs typeface="+mn-cs"/>
                        </a:rPr>
                        <a:t>  Ζώνη ασφαλείας</a:t>
                      </a:r>
                    </a:p>
                    <a:p>
                      <a:pPr marL="0" marR="0" lvl="0" indent="0" algn="l" defTabSz="914400" rtl="0" eaLnBrk="1" fontAlgn="base" latinLnBrk="0" hangingPunct="1">
                        <a:lnSpc>
                          <a:spcPct val="100000"/>
                        </a:lnSpc>
                        <a:spcBef>
                          <a:spcPct val="0"/>
                        </a:spcBef>
                        <a:spcAft>
                          <a:spcPct val="0"/>
                        </a:spcAft>
                        <a:buClrTx/>
                        <a:buSzTx/>
                        <a:buFontTx/>
                        <a:buChar char="-"/>
                        <a:tabLst/>
                      </a:pPr>
                      <a:r>
                        <a:rPr kumimoji="0" lang="el-GR" sz="1600" b="0" i="0" u="none" strike="noStrike" kern="1200" cap="none" normalizeH="0" baseline="0" dirty="0" smtClean="0">
                          <a:ln>
                            <a:noFill/>
                          </a:ln>
                          <a:solidFill>
                            <a:schemeClr val="bg1">
                              <a:lumMod val="75000"/>
                            </a:schemeClr>
                          </a:solidFill>
                          <a:effectLst/>
                          <a:latin typeface="Calibri" pitchFamily="34" charset="0"/>
                          <a:ea typeface="+mn-ea"/>
                          <a:cs typeface="+mn-cs"/>
                        </a:rPr>
                        <a:t>   Πίσω κάθισμα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75000"/>
                            </a:schemeClr>
                          </a:solidFill>
                          <a:effectLst/>
                          <a:latin typeface="Calibri" pitchFamily="34" charset="0"/>
                        </a:rPr>
                        <a:t>Κατάλληλα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75000"/>
                            </a:schemeClr>
                          </a:solidFill>
                          <a:effectLst/>
                          <a:latin typeface="Calibri" pitchFamily="34" charset="0"/>
                        </a:rPr>
                        <a:t>Δημιουργικά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l-GR" sz="1800" b="0" i="0" u="none" strike="noStrike" cap="none" normalizeH="0" baseline="0" dirty="0" smtClean="0">
                          <a:ln>
                            <a:noFill/>
                          </a:ln>
                          <a:solidFill>
                            <a:schemeClr val="bg1">
                              <a:lumMod val="65000"/>
                            </a:schemeClr>
                          </a:solidFill>
                          <a:effectLst/>
                          <a:latin typeface="Calibri" pitchFamily="34" charset="0"/>
                        </a:rPr>
                        <a:t> Δραματοποίηση περάσματος διάβασης πεζών με ηχητική διευκόλυνση</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508953">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solidFill>
                          <a:effectLst/>
                          <a:latin typeface="Calibri" pitchFamily="34" charset="0"/>
                        </a:rPr>
                        <a:t>Εννοιολογώντας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8163D">
                        <a:alpha val="89018"/>
                      </a:srgbClr>
                    </a:solidFill>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65000"/>
                            </a:schemeClr>
                          </a:solidFill>
                          <a:effectLst/>
                          <a:latin typeface="Calibri" pitchFamily="34" charset="0"/>
                        </a:rPr>
                        <a:t>Αναλύοντας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75000"/>
                      </a:schemeClr>
                    </a:solidFill>
                  </a:tcPr>
                </a:tc>
                <a:tc hMerge="1">
                  <a:txBody>
                    <a:bodyPr/>
                    <a:lstStyle/>
                    <a:p>
                      <a:endParaRPr lang="el-GR"/>
                    </a:p>
                  </a:txBody>
                  <a:tcPr/>
                </a:tc>
              </a:tr>
              <a:tr h="29124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kern="1200" cap="none" normalizeH="0" baseline="0" dirty="0" smtClean="0">
                          <a:ln>
                            <a:noFill/>
                          </a:ln>
                          <a:solidFill>
                            <a:srgbClr val="000000"/>
                          </a:solidFill>
                          <a:effectLst/>
                          <a:latin typeface="Calibri" pitchFamily="34" charset="0"/>
                          <a:ea typeface="+mn-ea"/>
                          <a:cs typeface="+mn-cs"/>
                        </a:rPr>
                        <a:t>Ορολογία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kern="1200" cap="none" normalizeH="0" baseline="0" dirty="0" smtClean="0">
                        <a:ln>
                          <a:noFill/>
                        </a:ln>
                        <a:solidFill>
                          <a:srgbClr val="000000"/>
                        </a:solidFill>
                        <a:effectLst/>
                        <a:latin typeface="Calibri"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0" i="0" u="none" strike="noStrike" kern="1200" cap="none" normalizeH="0" baseline="0" dirty="0" smtClean="0">
                          <a:ln>
                            <a:noFill/>
                          </a:ln>
                          <a:solidFill>
                            <a:srgbClr val="000000"/>
                          </a:solidFill>
                          <a:effectLst/>
                          <a:latin typeface="Calibri" pitchFamily="34" charset="0"/>
                          <a:ea typeface="+mn-ea"/>
                          <a:cs typeface="+mn-cs"/>
                        </a:rPr>
                        <a:t>Ανακεφαλαίωση νέων όρων-αναγραφή στον πίνακα:</a:t>
                      </a:r>
                    </a:p>
                    <a:p>
                      <a:pPr marL="269875" marR="0" lvl="0" indent="-88900" algn="l" defTabSz="914400" rtl="0" eaLnBrk="1" fontAlgn="base" latinLnBrk="0" hangingPunct="1">
                        <a:lnSpc>
                          <a:spcPct val="100000"/>
                        </a:lnSpc>
                        <a:spcBef>
                          <a:spcPct val="0"/>
                        </a:spcBef>
                        <a:spcAft>
                          <a:spcPct val="0"/>
                        </a:spcAft>
                        <a:buClrTx/>
                        <a:buSzTx/>
                        <a:buFontTx/>
                        <a:buNone/>
                        <a:tabLst/>
                      </a:pPr>
                      <a:r>
                        <a:rPr kumimoji="0" lang="el-GR" sz="1600" b="0" i="0" u="none" strike="noStrike" kern="1200" cap="none" normalizeH="0" baseline="0" dirty="0" smtClean="0">
                          <a:ln>
                            <a:noFill/>
                          </a:ln>
                          <a:solidFill>
                            <a:srgbClr val="000000"/>
                          </a:solidFill>
                          <a:effectLst/>
                          <a:latin typeface="Calibri" pitchFamily="34" charset="0"/>
                          <a:ea typeface="+mn-ea"/>
                          <a:cs typeface="+mn-cs"/>
                        </a:rPr>
                        <a:t>-Μπαστούνι τυφλών</a:t>
                      </a:r>
                    </a:p>
                    <a:p>
                      <a:pPr marL="269875" marR="0" lvl="0" indent="-88900" algn="l" defTabSz="914400" rtl="0" eaLnBrk="1" fontAlgn="base" latinLnBrk="0" hangingPunct="1">
                        <a:lnSpc>
                          <a:spcPct val="100000"/>
                        </a:lnSpc>
                        <a:spcBef>
                          <a:spcPct val="0"/>
                        </a:spcBef>
                        <a:spcAft>
                          <a:spcPct val="0"/>
                        </a:spcAft>
                        <a:buClrTx/>
                        <a:buSzTx/>
                        <a:buFontTx/>
                        <a:buNone/>
                        <a:tabLst/>
                      </a:pPr>
                      <a:r>
                        <a:rPr kumimoji="0" lang="el-GR" sz="1600" b="0" i="0" u="none" strike="noStrike" kern="1200" cap="none" normalizeH="0" baseline="0" dirty="0" smtClean="0">
                          <a:ln>
                            <a:noFill/>
                          </a:ln>
                          <a:solidFill>
                            <a:srgbClr val="000000"/>
                          </a:solidFill>
                          <a:effectLst/>
                          <a:latin typeface="Calibri" pitchFamily="34" charset="0"/>
                          <a:ea typeface="+mn-ea"/>
                          <a:cs typeface="+mn-cs"/>
                        </a:rPr>
                        <a:t>-Ηχητικό σήμα</a:t>
                      </a:r>
                    </a:p>
                    <a:p>
                      <a:pPr marL="269875" marR="0" lvl="0" indent="-88900" algn="l" defTabSz="914400" rtl="0" eaLnBrk="1" fontAlgn="base" latinLnBrk="0" hangingPunct="1">
                        <a:lnSpc>
                          <a:spcPct val="100000"/>
                        </a:lnSpc>
                        <a:spcBef>
                          <a:spcPct val="0"/>
                        </a:spcBef>
                        <a:spcAft>
                          <a:spcPct val="0"/>
                        </a:spcAft>
                        <a:buClrTx/>
                        <a:buSzTx/>
                        <a:buFont typeface="Arial" pitchFamily="34" charset="0"/>
                        <a:buNone/>
                        <a:tabLst/>
                      </a:pPr>
                      <a:r>
                        <a:rPr kumimoji="0" lang="el-GR" sz="1600" b="0" i="0" u="none" strike="noStrike" kern="1200" cap="none" normalizeH="0" baseline="0" dirty="0" smtClean="0">
                          <a:ln>
                            <a:noFill/>
                          </a:ln>
                          <a:solidFill>
                            <a:srgbClr val="000000"/>
                          </a:solidFill>
                          <a:effectLst/>
                          <a:latin typeface="Calibri" pitchFamily="34" charset="0"/>
                          <a:ea typeface="+mn-ea"/>
                          <a:cs typeface="+mn-cs"/>
                        </a:rPr>
                        <a:t>-Πλάκες πεζοδρομίου</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Θεωρία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4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75000"/>
                            </a:schemeClr>
                          </a:solidFill>
                          <a:effectLst/>
                          <a:latin typeface="Calibri" pitchFamily="34" charset="0"/>
                        </a:rPr>
                        <a:t>Λειτουργικά</a:t>
                      </a:r>
                      <a:r>
                        <a:rPr kumimoji="0" lang="el-GR" sz="1800" b="1" i="0" u="none" strike="noStrike" cap="none" normalizeH="0" baseline="0" dirty="0" smtClean="0">
                          <a:ln>
                            <a:noFill/>
                          </a:ln>
                          <a:solidFill>
                            <a:srgbClr val="000000"/>
                          </a:solidFill>
                          <a:effectLst/>
                          <a:latin typeface="Calibri"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4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75000"/>
                            </a:schemeClr>
                          </a:solidFill>
                          <a:effectLst/>
                          <a:latin typeface="Calibri" pitchFamily="34" charset="0"/>
                        </a:rPr>
                        <a:t>Κριτικά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
        <p:nvSpPr>
          <p:cNvPr id="5" name="4 - Έλλειψη"/>
          <p:cNvSpPr/>
          <p:nvPr/>
        </p:nvSpPr>
        <p:spPr>
          <a:xfrm>
            <a:off x="3286116" y="3000372"/>
            <a:ext cx="2928958" cy="1000132"/>
          </a:xfrm>
          <a:prstGeom prst="ellipse">
            <a:avLst/>
          </a:prstGeom>
          <a:solidFill>
            <a:schemeClr val="accent1">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solidFill>
                  <a:schemeClr val="accent1">
                    <a:lumMod val="50000"/>
                  </a:schemeClr>
                </a:solidFill>
              </a:rPr>
              <a:t>ΔΙΑΦΟΡΕΤΙΚΟΤΗΤΑ – ΑΜΕΑ</a:t>
            </a:r>
            <a:endParaRPr lang="el-GR" b="1" dirty="0">
              <a:solidFill>
                <a:schemeClr val="accent1">
                  <a:lumMod val="50000"/>
                </a:schemeClr>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00100" y="2117747"/>
            <a:ext cx="7572428" cy="3240079"/>
          </a:xfrm>
        </p:spPr>
        <p:txBody>
          <a:bodyPr/>
          <a:lstStyle/>
          <a:p>
            <a:pPr marL="514350" indent="-514350">
              <a:spcAft>
                <a:spcPts val="1200"/>
              </a:spcAft>
              <a:buFont typeface="+mj-lt"/>
              <a:buAutoNum type="arabicPeriod"/>
            </a:pPr>
            <a:r>
              <a:rPr lang="el-GR" sz="2400" dirty="0" smtClean="0"/>
              <a:t>Σήματα Κυκλοφορίας - Φωτεινοί σηματοδότες</a:t>
            </a:r>
          </a:p>
          <a:p>
            <a:pPr marL="514350" indent="-514350">
              <a:spcAft>
                <a:spcPts val="1200"/>
              </a:spcAft>
              <a:buFont typeface="+mj-lt"/>
              <a:buAutoNum type="arabicPeriod"/>
            </a:pPr>
            <a:r>
              <a:rPr lang="el-GR" sz="2400" dirty="0" smtClean="0"/>
              <a:t>Συμπεριφορά στο δρόμο</a:t>
            </a:r>
          </a:p>
          <a:p>
            <a:pPr marL="514350" indent="-514350">
              <a:spcAft>
                <a:spcPts val="1200"/>
              </a:spcAft>
              <a:buFont typeface="+mj-lt"/>
              <a:buAutoNum type="arabicPeriod"/>
            </a:pPr>
            <a:r>
              <a:rPr lang="el-GR" sz="2400" dirty="0" smtClean="0"/>
              <a:t>Συμπεριφορά στο αυτοκίνητο/λεωφορείο</a:t>
            </a:r>
            <a:r>
              <a:rPr lang="en-US" sz="2400" dirty="0" smtClean="0"/>
              <a:t>/</a:t>
            </a:r>
            <a:r>
              <a:rPr lang="el-GR" sz="2400" dirty="0" smtClean="0"/>
              <a:t>ποδήλατο</a:t>
            </a:r>
          </a:p>
          <a:p>
            <a:pPr marL="514350" indent="-514350">
              <a:spcAft>
                <a:spcPts val="1200"/>
              </a:spcAft>
              <a:buNone/>
            </a:pPr>
            <a:r>
              <a:rPr lang="el-GR" sz="2400" dirty="0" smtClean="0"/>
              <a:t>	Γνωριμία με τα οχήματα της πόλης</a:t>
            </a:r>
            <a:endParaRPr lang="en-US" sz="2400" dirty="0" smtClean="0"/>
          </a:p>
          <a:p>
            <a:pPr marL="514350" indent="-514350">
              <a:spcAft>
                <a:spcPts val="1200"/>
              </a:spcAft>
              <a:buFont typeface="+mj-lt"/>
              <a:buAutoNum type="arabicPeriod"/>
            </a:pPr>
            <a:r>
              <a:rPr lang="el-GR" sz="2400" dirty="0" smtClean="0"/>
              <a:t>Διαφορετικότητα</a:t>
            </a:r>
          </a:p>
          <a:p>
            <a:pPr marL="514350" indent="-514350">
              <a:buFont typeface="+mj-lt"/>
              <a:buAutoNum type="arabicPeriod"/>
            </a:pPr>
            <a:endParaRPr lang="el-GR" dirty="0"/>
          </a:p>
        </p:txBody>
      </p:sp>
      <p:pic>
        <p:nvPicPr>
          <p:cNvPr id="4" name="6 - Εικόνα" descr="logoLeft1.jpg"/>
          <p:cNvPicPr>
            <a:picLocks noChangeAspect="1"/>
          </p:cNvPicPr>
          <p:nvPr/>
        </p:nvPicPr>
        <p:blipFill>
          <a:blip r:embed="rId3"/>
          <a:srcRect/>
          <a:stretch>
            <a:fillRect/>
          </a:stretch>
        </p:blipFill>
        <p:spPr bwMode="auto">
          <a:xfrm>
            <a:off x="214282" y="285728"/>
            <a:ext cx="8472487" cy="1208088"/>
          </a:xfrm>
          <a:prstGeom prst="rect">
            <a:avLst/>
          </a:prstGeom>
          <a:noFill/>
          <a:ln w="9525">
            <a:noFill/>
            <a:miter lim="800000"/>
            <a:headEnd/>
            <a:tailEnd/>
          </a:ln>
        </p:spPr>
      </p:pic>
      <p:sp>
        <p:nvSpPr>
          <p:cNvPr id="6" name="5 - TextBox"/>
          <p:cNvSpPr txBox="1"/>
          <p:nvPr/>
        </p:nvSpPr>
        <p:spPr>
          <a:xfrm>
            <a:off x="2071670" y="357166"/>
            <a:ext cx="5357850" cy="523220"/>
          </a:xfrm>
          <a:prstGeom prst="rect">
            <a:avLst/>
          </a:prstGeom>
          <a:noFill/>
        </p:spPr>
        <p:txBody>
          <a:bodyPr wrap="square" rtlCol="0">
            <a:spAutoFit/>
          </a:bodyPr>
          <a:lstStyle/>
          <a:p>
            <a:pPr algn="ctr"/>
            <a:r>
              <a:rPr lang="el-GR" sz="2800" b="1" dirty="0" smtClean="0">
                <a:solidFill>
                  <a:schemeClr val="accent3">
                    <a:lumMod val="50000"/>
                  </a:schemeClr>
                </a:solidFill>
              </a:rPr>
              <a:t>Νέ</a:t>
            </a:r>
            <a:r>
              <a:rPr lang="el-GR" sz="2800" b="1" dirty="0" smtClean="0">
                <a:solidFill>
                  <a:srgbClr val="FFC000"/>
                </a:solidFill>
              </a:rPr>
              <a:t>α Μ</a:t>
            </a:r>
            <a:r>
              <a:rPr lang="el-GR" sz="2800" b="1" dirty="0" smtClean="0">
                <a:solidFill>
                  <a:schemeClr val="accent1">
                    <a:lumMod val="50000"/>
                  </a:schemeClr>
                </a:solidFill>
              </a:rPr>
              <a:t>άθ</a:t>
            </a:r>
            <a:r>
              <a:rPr lang="el-GR" sz="2800" b="1" dirty="0" smtClean="0">
                <a:solidFill>
                  <a:schemeClr val="accent2">
                    <a:lumMod val="75000"/>
                  </a:schemeClr>
                </a:solidFill>
              </a:rPr>
              <a:t>ηση</a:t>
            </a:r>
            <a:endParaRPr lang="el-GR" sz="2800" b="1" dirty="0"/>
          </a:p>
        </p:txBody>
      </p:sp>
      <p:sp>
        <p:nvSpPr>
          <p:cNvPr id="7" name="6 - TextBox"/>
          <p:cNvSpPr txBox="1"/>
          <p:nvPr/>
        </p:nvSpPr>
        <p:spPr>
          <a:xfrm>
            <a:off x="1714480" y="928670"/>
            <a:ext cx="5857916" cy="461665"/>
          </a:xfrm>
          <a:prstGeom prst="rect">
            <a:avLst/>
          </a:prstGeom>
          <a:noFill/>
        </p:spPr>
        <p:txBody>
          <a:bodyPr wrap="square" rtlCol="0">
            <a:spAutoFit/>
          </a:bodyPr>
          <a:lstStyle/>
          <a:p>
            <a:pPr algn="ctr"/>
            <a:r>
              <a:rPr lang="el-GR" sz="2400" b="1" dirty="0" smtClean="0">
                <a:solidFill>
                  <a:srgbClr val="3F7835"/>
                </a:solidFill>
              </a:rPr>
              <a:t>Επιμέρ</a:t>
            </a:r>
            <a:r>
              <a:rPr lang="el-GR" sz="2400" b="1" dirty="0" smtClean="0">
                <a:solidFill>
                  <a:srgbClr val="FFC000"/>
                </a:solidFill>
              </a:rPr>
              <a:t>ους</a:t>
            </a:r>
            <a:r>
              <a:rPr lang="el-GR" sz="2400" b="1" dirty="0" smtClean="0"/>
              <a:t> </a:t>
            </a:r>
            <a:r>
              <a:rPr lang="el-GR" sz="2400" b="1" dirty="0" smtClean="0">
                <a:solidFill>
                  <a:srgbClr val="FFC000"/>
                </a:solidFill>
              </a:rPr>
              <a:t>Μαθη</a:t>
            </a:r>
            <a:r>
              <a:rPr lang="el-GR" sz="2400" b="1" dirty="0" smtClean="0">
                <a:solidFill>
                  <a:srgbClr val="18163D"/>
                </a:solidFill>
              </a:rPr>
              <a:t>σιακές</a:t>
            </a:r>
            <a:r>
              <a:rPr lang="el-GR" sz="2400" b="1" dirty="0" smtClean="0">
                <a:solidFill>
                  <a:srgbClr val="EEC11B"/>
                </a:solidFill>
              </a:rPr>
              <a:t> </a:t>
            </a:r>
            <a:r>
              <a:rPr lang="el-GR" sz="2400" b="1" dirty="0" smtClean="0">
                <a:solidFill>
                  <a:srgbClr val="002060"/>
                </a:solidFill>
              </a:rPr>
              <a:t>Εν</a:t>
            </a:r>
            <a:r>
              <a:rPr lang="el-GR" sz="2400" b="1" dirty="0" smtClean="0">
                <a:solidFill>
                  <a:srgbClr val="8D1F1F"/>
                </a:solidFill>
              </a:rPr>
              <a:t>ότητες</a:t>
            </a:r>
            <a:endParaRPr lang="el-GR" sz="2400" b="1" dirty="0">
              <a:solidFill>
                <a:srgbClr val="8D1F1F"/>
              </a:solidFill>
            </a:endParaRPr>
          </a:p>
        </p:txBody>
      </p:sp>
      <p:pic>
        <p:nvPicPr>
          <p:cNvPr id="1026" name="Picture 2" descr="C:\Users\frixos\Desktop\monodromos.jpg"/>
          <p:cNvPicPr>
            <a:picLocks noChangeAspect="1" noChangeArrowheads="1"/>
          </p:cNvPicPr>
          <p:nvPr/>
        </p:nvPicPr>
        <p:blipFill>
          <a:blip r:embed="rId4" cstate="print"/>
          <a:srcRect/>
          <a:stretch>
            <a:fillRect/>
          </a:stretch>
        </p:blipFill>
        <p:spPr bwMode="auto">
          <a:xfrm>
            <a:off x="1000100" y="2071678"/>
            <a:ext cx="440518" cy="528621"/>
          </a:xfrm>
          <a:prstGeom prst="rect">
            <a:avLst/>
          </a:prstGeom>
          <a:noFill/>
        </p:spPr>
      </p:pic>
      <p:pic>
        <p:nvPicPr>
          <p:cNvPr id="1027" name="Picture 3" descr="C:\Users\frixos\Desktop\podhlatodromos.jpg"/>
          <p:cNvPicPr>
            <a:picLocks noChangeAspect="1" noChangeArrowheads="1"/>
          </p:cNvPicPr>
          <p:nvPr/>
        </p:nvPicPr>
        <p:blipFill>
          <a:blip r:embed="rId5" cstate="print"/>
          <a:srcRect/>
          <a:stretch>
            <a:fillRect/>
          </a:stretch>
        </p:blipFill>
        <p:spPr bwMode="auto">
          <a:xfrm>
            <a:off x="990582" y="2714620"/>
            <a:ext cx="438146" cy="428495"/>
          </a:xfrm>
          <a:prstGeom prst="rect">
            <a:avLst/>
          </a:prstGeom>
          <a:noFill/>
        </p:spPr>
      </p:pic>
      <p:pic>
        <p:nvPicPr>
          <p:cNvPr id="1028" name="Picture 4" descr="C:\Users\frixos\Desktop\stop.jpg"/>
          <p:cNvPicPr>
            <a:picLocks noChangeAspect="1" noChangeArrowheads="1"/>
          </p:cNvPicPr>
          <p:nvPr/>
        </p:nvPicPr>
        <p:blipFill>
          <a:blip r:embed="rId6"/>
          <a:srcRect/>
          <a:stretch>
            <a:fillRect/>
          </a:stretch>
        </p:blipFill>
        <p:spPr bwMode="auto">
          <a:xfrm>
            <a:off x="997868" y="3357562"/>
            <a:ext cx="502298" cy="500066"/>
          </a:xfrm>
          <a:prstGeom prst="rect">
            <a:avLst/>
          </a:prstGeom>
          <a:noFill/>
        </p:spPr>
      </p:pic>
      <p:pic>
        <p:nvPicPr>
          <p:cNvPr id="1029" name="Picture 5" descr="C:\Users\frixos\Desktop\c019.jpg"/>
          <p:cNvPicPr>
            <a:picLocks noChangeAspect="1" noChangeArrowheads="1"/>
          </p:cNvPicPr>
          <p:nvPr/>
        </p:nvPicPr>
        <p:blipFill>
          <a:blip r:embed="rId7" cstate="print"/>
          <a:srcRect/>
          <a:stretch>
            <a:fillRect/>
          </a:stretch>
        </p:blipFill>
        <p:spPr bwMode="auto">
          <a:xfrm>
            <a:off x="1004011" y="3929066"/>
            <a:ext cx="496155" cy="438143"/>
          </a:xfrm>
          <a:prstGeom prst="rect">
            <a:avLst/>
          </a:prstGeom>
          <a:noFill/>
        </p:spPr>
      </p:pic>
      <p:pic>
        <p:nvPicPr>
          <p:cNvPr id="1030" name="Picture 6" descr="C:\Users\frixos\Desktop\small_C098.jpg.jpg"/>
          <p:cNvPicPr>
            <a:picLocks noChangeAspect="1" noChangeArrowheads="1"/>
          </p:cNvPicPr>
          <p:nvPr/>
        </p:nvPicPr>
        <p:blipFill>
          <a:blip r:embed="rId8"/>
          <a:srcRect/>
          <a:stretch>
            <a:fillRect/>
          </a:stretch>
        </p:blipFill>
        <p:spPr bwMode="auto">
          <a:xfrm>
            <a:off x="1000100" y="4500570"/>
            <a:ext cx="523872" cy="523872"/>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6 - Ευθεία γραμμή σύνδεσης"/>
          <p:cNvCxnSpPr/>
          <p:nvPr/>
        </p:nvCxnSpPr>
        <p:spPr>
          <a:xfrm>
            <a:off x="428625" y="1500188"/>
            <a:ext cx="8286750" cy="158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20510" name="Group 30"/>
          <p:cNvGraphicFramePr>
            <a:graphicFrameLocks noGrp="1"/>
          </p:cNvGraphicFramePr>
          <p:nvPr>
            <p:ph sz="half" idx="2"/>
          </p:nvPr>
        </p:nvGraphicFramePr>
        <p:xfrm>
          <a:off x="357188" y="157831"/>
          <a:ext cx="8572531" cy="6628755"/>
        </p:xfrm>
        <a:graphic>
          <a:graphicData uri="http://schemas.openxmlformats.org/drawingml/2006/table">
            <a:tbl>
              <a:tblPr/>
              <a:tblGrid>
                <a:gridCol w="2143940"/>
                <a:gridCol w="2142325"/>
                <a:gridCol w="2143940"/>
                <a:gridCol w="2142326"/>
              </a:tblGrid>
              <a:tr h="601324">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bg1">
                              <a:lumMod val="65000"/>
                            </a:schemeClr>
                          </a:solidFill>
                          <a:effectLst/>
                          <a:latin typeface="Calibri" pitchFamily="34" charset="0"/>
                        </a:rPr>
                        <a:t>Βιώνοντας</a:t>
                      </a:r>
                      <a:endParaRPr kumimoji="0" lang="el-GR" sz="1800" b="1" i="0" u="none" strike="noStrike" cap="none" normalizeH="0" baseline="0" dirty="0" smtClean="0">
                        <a:ln>
                          <a:noFill/>
                        </a:ln>
                        <a:solidFill>
                          <a:schemeClr val="bg1">
                            <a:lumMod val="65000"/>
                          </a:schemeClr>
                        </a:solidFill>
                        <a:effectLst/>
                        <a:latin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lumMod val="75000"/>
                      </a:schemeClr>
                    </a:solidFill>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Calibri" pitchFamily="34" charset="0"/>
                        </a:rPr>
                        <a:t>Εφαρμόζοντας</a:t>
                      </a:r>
                      <a:endParaRPr kumimoji="0" lang="el-GR" sz="1800" b="1" i="0" u="none" strike="noStrike" cap="none" normalizeH="0" baseline="0" dirty="0" smtClean="0">
                        <a:ln>
                          <a:noFill/>
                        </a:ln>
                        <a:solidFill>
                          <a:schemeClr val="tx1"/>
                        </a:solidFill>
                        <a:effectLst/>
                        <a:latin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EEC11B"/>
                    </a:solidFill>
                  </a:tcPr>
                </a:tc>
                <a:tc hMerge="1">
                  <a:txBody>
                    <a:bodyPr/>
                    <a:lstStyle/>
                    <a:p>
                      <a:endParaRPr lang="el-GR"/>
                    </a:p>
                  </a:txBody>
                  <a:tcPr/>
                </a:tc>
              </a:tr>
              <a:tr h="254955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75000"/>
                            </a:schemeClr>
                          </a:solidFill>
                          <a:effectLst/>
                          <a:latin typeface="Calibri" pitchFamily="34" charset="0"/>
                        </a:rPr>
                        <a:t>Γνωστό</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chemeClr val="bg1">
                            <a:lumMod val="7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ts val="300"/>
                        </a:spcAft>
                        <a:buClrTx/>
                        <a:buSzTx/>
                        <a:buFont typeface="Arial" pitchFamily="34" charset="0"/>
                        <a:buNone/>
                        <a:tabLst/>
                      </a:pPr>
                      <a:r>
                        <a:rPr kumimoji="0" lang="el-GR" sz="1600" b="1" i="0" u="none" strike="noStrike" cap="none" normalizeH="0" baseline="0" dirty="0" smtClean="0">
                          <a:ln>
                            <a:noFill/>
                          </a:ln>
                          <a:solidFill>
                            <a:schemeClr val="bg1">
                              <a:lumMod val="75000"/>
                            </a:schemeClr>
                          </a:solidFill>
                          <a:effectLst/>
                          <a:latin typeface="Calibri" pitchFamily="34" charset="0"/>
                        </a:rPr>
                        <a:t>Άντληση</a:t>
                      </a:r>
                      <a:r>
                        <a:rPr kumimoji="0" lang="el-GR" sz="1600" b="0" i="0" u="none" strike="noStrike" cap="none" normalizeH="0" baseline="0" dirty="0" smtClean="0">
                          <a:ln>
                            <a:noFill/>
                          </a:ln>
                          <a:solidFill>
                            <a:schemeClr val="bg1">
                              <a:lumMod val="75000"/>
                            </a:schemeClr>
                          </a:solidFill>
                          <a:effectLst/>
                          <a:latin typeface="Calibri" pitchFamily="34" charset="0"/>
                        </a:rPr>
                        <a:t> </a:t>
                      </a:r>
                      <a:r>
                        <a:rPr kumimoji="0" lang="el-GR" sz="1600" b="1" i="0" u="none" strike="noStrike" cap="none" normalizeH="0" baseline="0" dirty="0" smtClean="0">
                          <a:ln>
                            <a:noFill/>
                          </a:ln>
                          <a:solidFill>
                            <a:schemeClr val="bg1">
                              <a:lumMod val="75000"/>
                            </a:schemeClr>
                          </a:solidFill>
                          <a:effectLst/>
                          <a:latin typeface="Calibri" pitchFamily="34" charset="0"/>
                        </a:rPr>
                        <a:t>πληροφοριών</a:t>
                      </a:r>
                      <a:r>
                        <a:rPr kumimoji="0" lang="el-GR" sz="1600" b="0" i="0" u="none" strike="noStrike" cap="none" normalizeH="0" baseline="0" dirty="0" smtClean="0">
                          <a:ln>
                            <a:noFill/>
                          </a:ln>
                          <a:solidFill>
                            <a:schemeClr val="bg1">
                              <a:lumMod val="75000"/>
                            </a:schemeClr>
                          </a:solidFill>
                          <a:effectLst/>
                          <a:latin typeface="Calibri" pitchFamily="34" charset="0"/>
                        </a:rPr>
                        <a:t>:</a:t>
                      </a:r>
                    </a:p>
                    <a:p>
                      <a:pPr marL="90488" marR="0" lvl="0" indent="-90488" algn="l" defTabSz="914400" rtl="0" eaLnBrk="1" fontAlgn="base" latinLnBrk="0" hangingPunct="1">
                        <a:lnSpc>
                          <a:spcPct val="100000"/>
                        </a:lnSpc>
                        <a:spcBef>
                          <a:spcPct val="0"/>
                        </a:spcBef>
                        <a:spcAft>
                          <a:spcPts val="300"/>
                        </a:spcAft>
                        <a:buClrTx/>
                        <a:buSzTx/>
                        <a:buFont typeface="Arial" pitchFamily="34" charset="0"/>
                        <a:buChar char="•"/>
                        <a:tabLst/>
                      </a:pPr>
                      <a:r>
                        <a:rPr kumimoji="0" lang="el-GR" sz="1600" b="0" i="0" u="none" strike="noStrike" cap="none" normalizeH="0" baseline="0" dirty="0" smtClean="0">
                          <a:ln>
                            <a:noFill/>
                          </a:ln>
                          <a:solidFill>
                            <a:schemeClr val="bg1">
                              <a:lumMod val="75000"/>
                            </a:schemeClr>
                          </a:solidFill>
                          <a:effectLst/>
                          <a:latin typeface="Calibri" pitchFamily="34" charset="0"/>
                        </a:rPr>
                        <a:t> για τη θέση στο αυτοκίνητο</a:t>
                      </a:r>
                    </a:p>
                    <a:p>
                      <a:pPr marL="90488" marR="0" lvl="0" indent="-904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chemeClr val="bg1">
                              <a:lumMod val="75000"/>
                            </a:schemeClr>
                          </a:solidFill>
                          <a:effectLst/>
                          <a:latin typeface="Calibri" pitchFamily="34" charset="0"/>
                        </a:rPr>
                        <a:t> για γνώση κανόνων συμπεριφοράς </a:t>
                      </a:r>
                    </a:p>
                    <a:p>
                      <a:pPr marL="90488" marR="0" lvl="0" indent="-90488" algn="l" defTabSz="914400" rtl="0" eaLnBrk="1" fontAlgn="base" latinLnBrk="0" hangingPunct="1">
                        <a:lnSpc>
                          <a:spcPct val="100000"/>
                        </a:lnSpc>
                        <a:spcBef>
                          <a:spcPct val="0"/>
                        </a:spcBef>
                        <a:spcAft>
                          <a:spcPct val="0"/>
                        </a:spcAft>
                        <a:buClrTx/>
                        <a:buSzTx/>
                        <a:buFont typeface="Arial" pitchFamily="34" charset="0"/>
                        <a:buChar char="•"/>
                        <a:tabLst/>
                      </a:pPr>
                      <a:endParaRPr kumimoji="0" lang="el-GR" sz="1600" b="0" i="0" u="none" strike="noStrike" cap="none" normalizeH="0" baseline="0" dirty="0" smtClean="0">
                        <a:ln>
                          <a:noFill/>
                        </a:ln>
                        <a:solidFill>
                          <a:schemeClr val="bg1">
                            <a:lumMod val="7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chemeClr val="bg1">
                            <a:lumMod val="75000"/>
                          </a:schemeClr>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75000"/>
                            </a:schemeClr>
                          </a:solidFill>
                          <a:effectLst/>
                          <a:latin typeface="Calibri" pitchFamily="34" charset="0"/>
                        </a:rPr>
                        <a:t>Νέο</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kern="1200" cap="none" normalizeH="0" baseline="0" dirty="0" smtClean="0">
                        <a:ln>
                          <a:noFill/>
                        </a:ln>
                        <a:solidFill>
                          <a:schemeClr val="bg1">
                            <a:lumMod val="75000"/>
                          </a:schemeClr>
                        </a:solidFill>
                        <a:effectLst/>
                        <a:latin typeface="Calibri"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kern="1200" cap="none" normalizeH="0" baseline="0" dirty="0" smtClean="0">
                          <a:ln>
                            <a:noFill/>
                          </a:ln>
                          <a:solidFill>
                            <a:schemeClr val="bg1">
                              <a:lumMod val="75000"/>
                            </a:schemeClr>
                          </a:solidFill>
                          <a:effectLst/>
                          <a:latin typeface="Calibri" pitchFamily="34" charset="0"/>
                          <a:ea typeface="+mn-ea"/>
                          <a:cs typeface="+mn-cs"/>
                        </a:rPr>
                        <a:t>Συζήτηση για τους κανόνες συμπεριφοράς</a:t>
                      </a:r>
                    </a:p>
                    <a:p>
                      <a:pPr marL="0" marR="0" lvl="0" indent="0" algn="l" defTabSz="914400" rtl="0" eaLnBrk="1" fontAlgn="base" latinLnBrk="0" hangingPunct="1">
                        <a:lnSpc>
                          <a:spcPct val="100000"/>
                        </a:lnSpc>
                        <a:spcBef>
                          <a:spcPct val="0"/>
                        </a:spcBef>
                        <a:spcAft>
                          <a:spcPct val="0"/>
                        </a:spcAft>
                        <a:buClrTx/>
                        <a:buSzTx/>
                        <a:buFontTx/>
                        <a:buChar char="-"/>
                        <a:tabLst/>
                      </a:pPr>
                      <a:r>
                        <a:rPr kumimoji="0" lang="el-GR" sz="1600" b="0" i="0" u="none" strike="noStrike" kern="1200" cap="none" normalizeH="0" baseline="0" dirty="0" smtClean="0">
                          <a:ln>
                            <a:noFill/>
                          </a:ln>
                          <a:solidFill>
                            <a:schemeClr val="bg1">
                              <a:lumMod val="75000"/>
                            </a:schemeClr>
                          </a:solidFill>
                          <a:effectLst/>
                          <a:latin typeface="Calibri" pitchFamily="34" charset="0"/>
                          <a:ea typeface="+mn-ea"/>
                          <a:cs typeface="+mn-cs"/>
                        </a:rPr>
                        <a:t>  Ειδικό </a:t>
                      </a:r>
                      <a:r>
                        <a:rPr kumimoji="0" lang="el-GR" sz="1600" b="0" i="0" u="none" strike="noStrike" kern="1200" cap="none" normalizeH="0" baseline="0" dirty="0" err="1" smtClean="0">
                          <a:ln>
                            <a:noFill/>
                          </a:ln>
                          <a:solidFill>
                            <a:schemeClr val="bg1">
                              <a:lumMod val="75000"/>
                            </a:schemeClr>
                          </a:solidFill>
                          <a:effectLst/>
                          <a:latin typeface="Calibri" pitchFamily="34" charset="0"/>
                          <a:ea typeface="+mn-ea"/>
                          <a:cs typeface="+mn-cs"/>
                        </a:rPr>
                        <a:t>καθισματάκι</a:t>
                      </a:r>
                      <a:endParaRPr kumimoji="0" lang="el-GR" sz="1600" b="0" i="0" u="none" strike="noStrike" kern="1200" cap="none" normalizeH="0" baseline="0" dirty="0" smtClean="0">
                        <a:ln>
                          <a:noFill/>
                        </a:ln>
                        <a:solidFill>
                          <a:schemeClr val="bg1">
                            <a:lumMod val="75000"/>
                          </a:schemeClr>
                        </a:solidFill>
                        <a:effectLst/>
                        <a:latin typeface="Calibri"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Char char="-"/>
                        <a:tabLst/>
                      </a:pPr>
                      <a:r>
                        <a:rPr kumimoji="0" lang="el-GR" sz="1600" b="0" i="0" u="none" strike="noStrike" kern="1200" cap="none" normalizeH="0" baseline="0" dirty="0" smtClean="0">
                          <a:ln>
                            <a:noFill/>
                          </a:ln>
                          <a:solidFill>
                            <a:schemeClr val="bg1">
                              <a:lumMod val="75000"/>
                            </a:schemeClr>
                          </a:solidFill>
                          <a:effectLst/>
                          <a:latin typeface="Calibri" pitchFamily="34" charset="0"/>
                          <a:ea typeface="+mn-ea"/>
                          <a:cs typeface="+mn-cs"/>
                        </a:rPr>
                        <a:t>  Ζώνη ασφαλείας</a:t>
                      </a:r>
                    </a:p>
                    <a:p>
                      <a:pPr marL="0" marR="0" lvl="0" indent="0" algn="l" defTabSz="914400" rtl="0" eaLnBrk="1" fontAlgn="base" latinLnBrk="0" hangingPunct="1">
                        <a:lnSpc>
                          <a:spcPct val="100000"/>
                        </a:lnSpc>
                        <a:spcBef>
                          <a:spcPct val="0"/>
                        </a:spcBef>
                        <a:spcAft>
                          <a:spcPct val="0"/>
                        </a:spcAft>
                        <a:buClrTx/>
                        <a:buSzTx/>
                        <a:buFontTx/>
                        <a:buChar char="-"/>
                        <a:tabLst/>
                      </a:pPr>
                      <a:r>
                        <a:rPr kumimoji="0" lang="el-GR" sz="1600" b="0" i="0" u="none" strike="noStrike" kern="1200" cap="none" normalizeH="0" baseline="0" dirty="0" smtClean="0">
                          <a:ln>
                            <a:noFill/>
                          </a:ln>
                          <a:solidFill>
                            <a:schemeClr val="bg1">
                              <a:lumMod val="75000"/>
                            </a:schemeClr>
                          </a:solidFill>
                          <a:effectLst/>
                          <a:latin typeface="Calibri" pitchFamily="34" charset="0"/>
                          <a:ea typeface="+mn-ea"/>
                          <a:cs typeface="+mn-cs"/>
                        </a:rPr>
                        <a:t>   Πίσω κάθισμα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chemeClr val="bg1">
                            <a:lumMod val="7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chemeClr val="bg1">
                            <a:lumMod val="75000"/>
                          </a:schemeClr>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Κατάλληλα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Δημιουργικά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rgbClr val="000000"/>
                        </a:solidFill>
                        <a:effectLst/>
                        <a:latin typeface="Calibri" pitchFamily="34" charset="0"/>
                      </a:endParaRPr>
                    </a:p>
                    <a:p>
                      <a:pPr marL="179388" marR="0" lvl="0" indent="-90488" algn="l" defTabSz="914400" rtl="0" eaLnBrk="1" fontAlgn="base" latinLnBrk="0" hangingPunct="1">
                        <a:lnSpc>
                          <a:spcPct val="100000"/>
                        </a:lnSpc>
                        <a:spcBef>
                          <a:spcPts val="0"/>
                        </a:spcBef>
                        <a:spcAft>
                          <a:spcPct val="0"/>
                        </a:spcAft>
                        <a:buClrTx/>
                        <a:buSzTx/>
                        <a:buFont typeface="Arial" pitchFamily="34" charset="0"/>
                        <a:buChar char="•"/>
                        <a:tabLst/>
                      </a:pPr>
                      <a:r>
                        <a:rPr kumimoji="0" lang="el-GR" sz="1800" b="1" i="0" u="none" strike="noStrike" cap="none" normalizeH="0" baseline="0" dirty="0" smtClean="0">
                          <a:ln>
                            <a:noFill/>
                          </a:ln>
                          <a:solidFill>
                            <a:srgbClr val="000000"/>
                          </a:solidFill>
                          <a:effectLst/>
                          <a:latin typeface="Calibri" pitchFamily="34" charset="0"/>
                        </a:rPr>
                        <a:t> Δραματοποίηση περάσματος διάβασης πεζών με ηχητική διευκόλυνση</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508953">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65000"/>
                            </a:schemeClr>
                          </a:solidFill>
                          <a:effectLst/>
                          <a:latin typeface="Calibri" pitchFamily="34" charset="0"/>
                        </a:rPr>
                        <a:t>Εννοιολογώντας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75000"/>
                        <a:alpha val="89000"/>
                      </a:schemeClr>
                    </a:solidFill>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65000"/>
                            </a:schemeClr>
                          </a:solidFill>
                          <a:effectLst/>
                          <a:latin typeface="Calibri" pitchFamily="34" charset="0"/>
                        </a:rPr>
                        <a:t>Αναλύοντας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75000"/>
                      </a:schemeClr>
                    </a:solidFill>
                  </a:tcPr>
                </a:tc>
                <a:tc hMerge="1">
                  <a:txBody>
                    <a:bodyPr/>
                    <a:lstStyle/>
                    <a:p>
                      <a:endParaRPr lang="el-GR"/>
                    </a:p>
                  </a:txBody>
                  <a:tcPr/>
                </a:tc>
              </a:tr>
              <a:tr h="29124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kern="1200" cap="none" normalizeH="0" baseline="0" dirty="0" smtClean="0">
                          <a:ln>
                            <a:noFill/>
                          </a:ln>
                          <a:solidFill>
                            <a:schemeClr val="bg1">
                              <a:lumMod val="75000"/>
                            </a:schemeClr>
                          </a:solidFill>
                          <a:effectLst/>
                          <a:latin typeface="Calibri" pitchFamily="34" charset="0"/>
                          <a:ea typeface="+mn-ea"/>
                          <a:cs typeface="+mn-cs"/>
                        </a:rPr>
                        <a:t>Ορολογία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kern="1200" cap="none" normalizeH="0" baseline="0" dirty="0" smtClean="0">
                        <a:ln>
                          <a:noFill/>
                        </a:ln>
                        <a:solidFill>
                          <a:schemeClr val="bg1">
                            <a:lumMod val="75000"/>
                          </a:schemeClr>
                        </a:solidFill>
                        <a:effectLst/>
                        <a:latin typeface="Calibri"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0" i="0" u="none" strike="noStrike" kern="1200" cap="none" normalizeH="0" baseline="0" dirty="0" smtClean="0">
                          <a:ln>
                            <a:noFill/>
                          </a:ln>
                          <a:solidFill>
                            <a:schemeClr val="bg1">
                              <a:lumMod val="75000"/>
                            </a:schemeClr>
                          </a:solidFill>
                          <a:effectLst/>
                          <a:latin typeface="Calibri" pitchFamily="34" charset="0"/>
                          <a:ea typeface="+mn-ea"/>
                          <a:cs typeface="+mn-cs"/>
                        </a:rPr>
                        <a:t>Ανακεφαλαίωση των όρων που χρησιμοποιήσαμε στη συζήτησή μας </a:t>
                      </a:r>
                    </a:p>
                    <a:p>
                      <a:pPr marL="179388" marR="0" lvl="0" indent="-88900" algn="l" defTabSz="914400" rtl="0" eaLnBrk="1" fontAlgn="base" latinLnBrk="0" hangingPunct="1">
                        <a:lnSpc>
                          <a:spcPct val="100000"/>
                        </a:lnSpc>
                        <a:spcBef>
                          <a:spcPct val="0"/>
                        </a:spcBef>
                        <a:spcAft>
                          <a:spcPct val="0"/>
                        </a:spcAft>
                        <a:buClrTx/>
                        <a:buSzTx/>
                        <a:buFontTx/>
                        <a:buChar char="-"/>
                        <a:tabLst/>
                      </a:pPr>
                      <a:r>
                        <a:rPr kumimoji="0" lang="el-GR" sz="1600" b="0" i="0" u="none" strike="noStrike" kern="1200" cap="none" normalizeH="0" baseline="0" dirty="0" smtClean="0">
                          <a:ln>
                            <a:noFill/>
                          </a:ln>
                          <a:solidFill>
                            <a:schemeClr val="bg1">
                              <a:lumMod val="75000"/>
                            </a:schemeClr>
                          </a:solidFill>
                          <a:effectLst/>
                          <a:latin typeface="Calibri" pitchFamily="34" charset="0"/>
                          <a:ea typeface="+mn-ea"/>
                          <a:cs typeface="+mn-cs"/>
                        </a:rPr>
                        <a:t>Ζώνη ασφαλείας</a:t>
                      </a:r>
                    </a:p>
                    <a:p>
                      <a:pPr marL="179388" marR="0" lvl="0" indent="-88900" algn="l" defTabSz="914400" rtl="0" eaLnBrk="1" fontAlgn="base" latinLnBrk="0" hangingPunct="1">
                        <a:lnSpc>
                          <a:spcPct val="100000"/>
                        </a:lnSpc>
                        <a:spcBef>
                          <a:spcPct val="0"/>
                        </a:spcBef>
                        <a:spcAft>
                          <a:spcPct val="0"/>
                        </a:spcAft>
                        <a:buClrTx/>
                        <a:buSzTx/>
                        <a:buFontTx/>
                        <a:buChar char="-"/>
                        <a:tabLst/>
                      </a:pPr>
                      <a:r>
                        <a:rPr kumimoji="0" lang="el-GR" sz="1600" b="0" i="0" u="none" strike="noStrike" kern="1200" cap="none" normalizeH="0" baseline="0" dirty="0" smtClean="0">
                          <a:ln>
                            <a:noFill/>
                          </a:ln>
                          <a:solidFill>
                            <a:schemeClr val="bg1">
                              <a:lumMod val="75000"/>
                            </a:schemeClr>
                          </a:solidFill>
                          <a:effectLst/>
                          <a:latin typeface="Calibri" pitchFamily="34" charset="0"/>
                          <a:ea typeface="+mn-ea"/>
                          <a:cs typeface="+mn-cs"/>
                        </a:rPr>
                        <a:t>Παιδικό κάθισμα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kern="1200" cap="none" normalizeH="0" baseline="0" dirty="0" smtClean="0">
                        <a:ln>
                          <a:noFill/>
                        </a:ln>
                        <a:solidFill>
                          <a:schemeClr val="bg1">
                            <a:lumMod val="75000"/>
                          </a:schemeClr>
                        </a:solidFill>
                        <a:effectLst/>
                        <a:latin typeface="Calibri" pitchFamily="34" charset="0"/>
                        <a:ea typeface="+mn-ea"/>
                        <a:cs typeface="+mn-cs"/>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75000"/>
                            </a:schemeClr>
                          </a:solidFill>
                          <a:effectLst/>
                          <a:latin typeface="Calibri" pitchFamily="34" charset="0"/>
                        </a:rPr>
                        <a:t>Θεωρία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chemeClr val="bg1">
                            <a:lumMod val="7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400" b="1" i="0" u="none" strike="noStrike" cap="none" normalizeH="0" baseline="0" dirty="0" smtClean="0">
                        <a:ln>
                          <a:noFill/>
                        </a:ln>
                        <a:solidFill>
                          <a:schemeClr val="bg1">
                            <a:lumMod val="75000"/>
                          </a:schemeClr>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65000"/>
                            </a:schemeClr>
                          </a:solidFill>
                          <a:effectLst/>
                          <a:latin typeface="Calibri" pitchFamily="34" charset="0"/>
                        </a:rPr>
                        <a:t>Λειτουργικά</a:t>
                      </a:r>
                      <a:r>
                        <a:rPr kumimoji="0" lang="el-GR" sz="1800" b="1" i="0" u="none" strike="noStrike" cap="none" normalizeH="0" baseline="0" dirty="0" smtClean="0">
                          <a:ln>
                            <a:noFill/>
                          </a:ln>
                          <a:solidFill>
                            <a:srgbClr val="000000"/>
                          </a:solidFill>
                          <a:effectLst/>
                          <a:latin typeface="Calibri"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4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65000"/>
                            </a:schemeClr>
                          </a:solidFill>
                          <a:effectLst/>
                          <a:latin typeface="Calibri" pitchFamily="34" charset="0"/>
                        </a:rPr>
                        <a:t>Κριτικά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
        <p:nvSpPr>
          <p:cNvPr id="5" name="4 - Έλλειψη"/>
          <p:cNvSpPr/>
          <p:nvPr/>
        </p:nvSpPr>
        <p:spPr>
          <a:xfrm>
            <a:off x="3286116" y="3000372"/>
            <a:ext cx="2928958" cy="1000132"/>
          </a:xfrm>
          <a:prstGeom prst="ellipse">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solidFill>
                  <a:schemeClr val="tx1"/>
                </a:solidFill>
              </a:rPr>
              <a:t>ΔΙΑΦΟΡΕΤΙΚΟΤΗΤΑ – ΑΜΕΑ</a:t>
            </a:r>
            <a:endParaRPr lang="el-GR" b="1" dirty="0">
              <a:solidFill>
                <a:schemeClr val="tx1"/>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14 - Θέση περιεχομένου"/>
          <p:cNvGraphicFramePr>
            <a:graphicFrameLocks noGrp="1"/>
          </p:cNvGraphicFramePr>
          <p:nvPr>
            <p:ph sz="half" idx="2"/>
          </p:nvPr>
        </p:nvGraphicFramePr>
        <p:xfrm>
          <a:off x="357188" y="119084"/>
          <a:ext cx="8501062" cy="6453188"/>
        </p:xfrm>
        <a:graphic>
          <a:graphicData uri="http://schemas.openxmlformats.org/drawingml/2006/table">
            <a:tbl>
              <a:tblPr/>
              <a:tblGrid>
                <a:gridCol w="3786184"/>
                <a:gridCol w="4714878"/>
              </a:tblGrid>
              <a:tr h="596857">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rgbClr val="8D1F1F"/>
                          </a:solidFill>
                          <a:effectLst/>
                          <a:latin typeface="Calibri" pitchFamily="34" charset="0"/>
                        </a:rPr>
                        <a:t>Εφαρμόζοντας</a:t>
                      </a:r>
                      <a:endParaRPr kumimoji="0" lang="el-GR" sz="1800" b="1" i="0" u="none" strike="noStrike" cap="none" normalizeH="0" baseline="0" dirty="0" smtClean="0">
                        <a:ln>
                          <a:noFill/>
                        </a:ln>
                        <a:solidFill>
                          <a:srgbClr val="8D1F1F"/>
                        </a:solidFill>
                        <a:effectLst/>
                        <a:latin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EEC11B">
                        <a:alpha val="89018"/>
                      </a:srgbClr>
                    </a:solidFill>
                  </a:tcPr>
                </a:tc>
                <a:tc hMerge="1">
                  <a:txBody>
                    <a:bodyPr/>
                    <a:lstStyle/>
                    <a:p>
                      <a:endParaRPr lang="el-GR"/>
                    </a:p>
                  </a:txBody>
                  <a:tcPr/>
                </a:tc>
              </a:tr>
              <a:tr h="585633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Δραστηριότητα:</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2000" b="0" i="0" u="none" strike="noStrike" cap="none" normalizeH="0" baseline="0" dirty="0" smtClean="0">
                          <a:ln>
                            <a:noFill/>
                          </a:ln>
                          <a:solidFill>
                            <a:schemeClr val="accent6">
                              <a:lumMod val="50000"/>
                            </a:schemeClr>
                          </a:solidFill>
                          <a:effectLst/>
                          <a:latin typeface="Calibri" pitchFamily="34" charset="0"/>
                        </a:rPr>
                        <a:t>Μετακίνηση τυφλών συμπολιτών μας</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2000" b="0" i="0" u="none" strike="noStrike" cap="none" normalizeH="0" baseline="0" dirty="0" smtClean="0">
                          <a:ln>
                            <a:noFill/>
                          </a:ln>
                          <a:solidFill>
                            <a:schemeClr val="accent6">
                              <a:lumMod val="50000"/>
                            </a:schemeClr>
                          </a:solidFill>
                          <a:effectLst/>
                          <a:latin typeface="Calibri" pitchFamily="34" charset="0"/>
                        </a:rPr>
                        <a:t> Ηχητικά φανάρια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Επιπλέον Στόχοι:</a:t>
                      </a:r>
                    </a:p>
                    <a:p>
                      <a:pPr marL="179388" marR="0" lvl="0" indent="-179388" algn="l" defTabSz="914400" rtl="0" eaLnBrk="1" fontAlgn="base" latinLnBrk="0" hangingPunct="1">
                        <a:lnSpc>
                          <a:spcPct val="100000"/>
                        </a:lnSpc>
                        <a:spcBef>
                          <a:spcPct val="0"/>
                        </a:spcBef>
                        <a:spcAft>
                          <a:spcPts val="300"/>
                        </a:spcAft>
                        <a:buClrTx/>
                        <a:buSzTx/>
                        <a:buFont typeface="Arial" pitchFamily="34" charset="0"/>
                        <a:buChar char="•"/>
                        <a:tabLst/>
                      </a:pPr>
                      <a:r>
                        <a:rPr kumimoji="0" lang="el-GR" sz="2000" b="0" i="0" u="none" strike="noStrike" cap="none" normalizeH="0" baseline="0" dirty="0" smtClean="0">
                          <a:ln>
                            <a:noFill/>
                          </a:ln>
                          <a:solidFill>
                            <a:schemeClr val="accent6">
                              <a:lumMod val="50000"/>
                            </a:schemeClr>
                          </a:solidFill>
                          <a:effectLst/>
                          <a:latin typeface="Calibri" pitchFamily="34" charset="0"/>
                        </a:rPr>
                        <a:t>Χωρικός Προσανατολισμός</a:t>
                      </a:r>
                    </a:p>
                    <a:p>
                      <a:pPr marL="179388" marR="0" lvl="0" indent="-179388" algn="l" defTabSz="914400" rtl="0" eaLnBrk="1" fontAlgn="base" latinLnBrk="0" hangingPunct="1">
                        <a:lnSpc>
                          <a:spcPct val="100000"/>
                        </a:lnSpc>
                        <a:spcBef>
                          <a:spcPct val="0"/>
                        </a:spcBef>
                        <a:spcAft>
                          <a:spcPts val="300"/>
                        </a:spcAft>
                        <a:buClrTx/>
                        <a:buSzTx/>
                        <a:buFont typeface="Arial" pitchFamily="34" charset="0"/>
                        <a:buChar char="•"/>
                        <a:tabLst/>
                      </a:pPr>
                      <a:r>
                        <a:rPr kumimoji="0" lang="el-GR" sz="2000" b="0" i="0" u="none" strike="noStrike" cap="none" normalizeH="0" baseline="0" dirty="0" smtClean="0">
                          <a:ln>
                            <a:noFill/>
                          </a:ln>
                          <a:solidFill>
                            <a:schemeClr val="accent6">
                              <a:lumMod val="50000"/>
                            </a:schemeClr>
                          </a:solidFill>
                          <a:effectLst/>
                          <a:latin typeface="Calibri" pitchFamily="34" charset="0"/>
                        </a:rPr>
                        <a:t>Ευαισθητοποίηση</a:t>
                      </a:r>
                    </a:p>
                    <a:p>
                      <a:pPr marL="179388" marR="0" lvl="0" indent="-179388" algn="l" defTabSz="914400" rtl="0" eaLnBrk="1" fontAlgn="base" latinLnBrk="0" hangingPunct="1">
                        <a:lnSpc>
                          <a:spcPct val="100000"/>
                        </a:lnSpc>
                        <a:spcBef>
                          <a:spcPct val="0"/>
                        </a:spcBef>
                        <a:spcAft>
                          <a:spcPts val="300"/>
                        </a:spcAft>
                        <a:buClrTx/>
                        <a:buSzTx/>
                        <a:buFont typeface="Arial" pitchFamily="34" charset="0"/>
                        <a:buChar char="•"/>
                        <a:tabLst/>
                      </a:pPr>
                      <a:r>
                        <a:rPr kumimoji="0" lang="el-GR" sz="2000" b="0" i="0" u="none" strike="noStrike" cap="none" normalizeH="0" baseline="0" dirty="0" smtClean="0">
                          <a:ln>
                            <a:noFill/>
                          </a:ln>
                          <a:solidFill>
                            <a:schemeClr val="accent6">
                              <a:lumMod val="50000"/>
                            </a:schemeClr>
                          </a:solidFill>
                          <a:effectLst/>
                          <a:latin typeface="Calibri" pitchFamily="34" charset="0"/>
                        </a:rPr>
                        <a:t>Αποδοχή της διαφορετικότητας</a:t>
                      </a:r>
                    </a:p>
                    <a:p>
                      <a:pPr marL="179388" marR="0" lvl="0" indent="-179388" algn="l" defTabSz="914400" rtl="0" eaLnBrk="1" fontAlgn="base" latinLnBrk="0" hangingPunct="1">
                        <a:lnSpc>
                          <a:spcPct val="100000"/>
                        </a:lnSpc>
                        <a:spcBef>
                          <a:spcPct val="0"/>
                        </a:spcBef>
                        <a:spcAft>
                          <a:spcPts val="300"/>
                        </a:spcAft>
                        <a:buClrTx/>
                        <a:buSzTx/>
                        <a:buFont typeface="Arial" pitchFamily="34" charset="0"/>
                        <a:buChar char="•"/>
                        <a:tabLst/>
                      </a:pPr>
                      <a:endParaRPr kumimoji="0" lang="el-GR" sz="18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Αξιολόγηση:</a:t>
                      </a: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cap="none" normalizeH="0" baseline="0" dirty="0" smtClean="0">
                          <a:ln>
                            <a:noFill/>
                          </a:ln>
                          <a:solidFill>
                            <a:schemeClr val="accent6">
                              <a:lumMod val="50000"/>
                            </a:schemeClr>
                          </a:solidFill>
                          <a:effectLst/>
                          <a:latin typeface="Calibri" pitchFamily="34" charset="0"/>
                        </a:rPr>
                        <a:t> </a:t>
                      </a:r>
                      <a:r>
                        <a:rPr kumimoji="0" lang="el-GR" sz="2000" b="0" i="0" u="none" strike="noStrike" cap="none" normalizeH="0" baseline="0" dirty="0" smtClean="0">
                          <a:ln>
                            <a:noFill/>
                          </a:ln>
                          <a:solidFill>
                            <a:schemeClr val="accent6">
                              <a:lumMod val="50000"/>
                            </a:schemeClr>
                          </a:solidFill>
                          <a:effectLst/>
                          <a:latin typeface="Calibri" pitchFamily="34" charset="0"/>
                        </a:rPr>
                        <a:t>2/16 παιδιά αρχικά αρνήθηκαν τη συμμετοχή</a:t>
                      </a: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2000" b="0" i="0" u="none" strike="noStrike" cap="none" normalizeH="0" baseline="0" dirty="0" smtClean="0">
                          <a:ln>
                            <a:noFill/>
                          </a:ln>
                          <a:solidFill>
                            <a:schemeClr val="accent6">
                              <a:lumMod val="50000"/>
                            </a:schemeClr>
                          </a:solidFill>
                          <a:effectLst/>
                          <a:latin typeface="Calibri" pitchFamily="34" charset="0"/>
                        </a:rPr>
                        <a:t>Στο τέλος, δέχτηκαν με την προ-</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pic>
        <p:nvPicPr>
          <p:cNvPr id="7" name="6 - Εικόνα" descr="CAM00083.jpg"/>
          <p:cNvPicPr>
            <a:picLocks noChangeAspect="1"/>
          </p:cNvPicPr>
          <p:nvPr/>
        </p:nvPicPr>
        <p:blipFill>
          <a:blip r:embed="rId3" cstate="print"/>
          <a:stretch>
            <a:fillRect/>
          </a:stretch>
        </p:blipFill>
        <p:spPr>
          <a:xfrm>
            <a:off x="4554140" y="928670"/>
            <a:ext cx="4018388" cy="5357850"/>
          </a:xfrm>
          <a:prstGeom prst="rect">
            <a:avLst/>
          </a:prstGeom>
        </p:spPr>
      </p:pic>
      <p:sp>
        <p:nvSpPr>
          <p:cNvPr id="9" name="8 - TextBox"/>
          <p:cNvSpPr txBox="1"/>
          <p:nvPr/>
        </p:nvSpPr>
        <p:spPr>
          <a:xfrm>
            <a:off x="1928794" y="5000636"/>
            <a:ext cx="2428892" cy="707886"/>
          </a:xfrm>
          <a:prstGeom prst="rect">
            <a:avLst/>
          </a:prstGeom>
          <a:noFill/>
        </p:spPr>
        <p:txBody>
          <a:bodyPr wrap="square" rtlCol="0">
            <a:spAutoFit/>
          </a:bodyPr>
          <a:lstStyle/>
          <a:p>
            <a:r>
              <a:rPr lang="el-GR" sz="2000" dirty="0" err="1" smtClean="0">
                <a:solidFill>
                  <a:schemeClr val="accent6">
                    <a:lumMod val="50000"/>
                  </a:schemeClr>
                </a:solidFill>
                <a:latin typeface="Calibri" pitchFamily="34" charset="0"/>
              </a:rPr>
              <a:t>ϋπόθεση</a:t>
            </a:r>
            <a:r>
              <a:rPr lang="el-GR" sz="2000" dirty="0" smtClean="0">
                <a:solidFill>
                  <a:schemeClr val="accent6">
                    <a:lumMod val="50000"/>
                  </a:schemeClr>
                </a:solidFill>
                <a:latin typeface="Calibri" pitchFamily="34" charset="0"/>
              </a:rPr>
              <a:t> να είμαστε δίπλα τους</a:t>
            </a:r>
          </a:p>
        </p:txBody>
      </p:sp>
      <p:sp>
        <p:nvSpPr>
          <p:cNvPr id="6" name="5 - Έλλειψη"/>
          <p:cNvSpPr/>
          <p:nvPr/>
        </p:nvSpPr>
        <p:spPr>
          <a:xfrm rot="1699844">
            <a:off x="-61933" y="5349972"/>
            <a:ext cx="2928958" cy="1000132"/>
          </a:xfrm>
          <a:prstGeom prst="ellipse">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solidFill>
                  <a:schemeClr val="tx1"/>
                </a:solidFill>
              </a:rPr>
              <a:t>ΔΙΑΦΟΡΕΤΙΚΟΤΗΤΑ – ΑΜΕΑ</a:t>
            </a:r>
            <a:endParaRPr lang="el-GR" b="1" dirty="0">
              <a:solidFill>
                <a:schemeClr val="tx1"/>
              </a:solidFill>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14 - Θέση περιεχομένου"/>
          <p:cNvGraphicFramePr>
            <a:graphicFrameLocks noGrp="1"/>
          </p:cNvGraphicFramePr>
          <p:nvPr>
            <p:ph sz="half" idx="2"/>
          </p:nvPr>
        </p:nvGraphicFramePr>
        <p:xfrm>
          <a:off x="357188" y="119084"/>
          <a:ext cx="8501062" cy="6453188"/>
        </p:xfrm>
        <a:graphic>
          <a:graphicData uri="http://schemas.openxmlformats.org/drawingml/2006/table">
            <a:tbl>
              <a:tblPr/>
              <a:tblGrid>
                <a:gridCol w="3786184"/>
                <a:gridCol w="4714878"/>
              </a:tblGrid>
              <a:tr h="596857">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rgbClr val="8D1F1F"/>
                          </a:solidFill>
                          <a:effectLst/>
                          <a:latin typeface="Calibri" pitchFamily="34" charset="0"/>
                        </a:rPr>
                        <a:t>Εφαρμόζοντας</a:t>
                      </a:r>
                      <a:endParaRPr kumimoji="0" lang="el-GR" sz="1800" b="1" i="0" u="none" strike="noStrike" cap="none" normalizeH="0" baseline="0" dirty="0" smtClean="0">
                        <a:ln>
                          <a:noFill/>
                        </a:ln>
                        <a:solidFill>
                          <a:srgbClr val="8D1F1F"/>
                        </a:solidFill>
                        <a:effectLst/>
                        <a:latin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EEC11B">
                        <a:alpha val="89018"/>
                      </a:srgbClr>
                    </a:solidFill>
                  </a:tcPr>
                </a:tc>
                <a:tc hMerge="1">
                  <a:txBody>
                    <a:bodyPr/>
                    <a:lstStyle/>
                    <a:p>
                      <a:endParaRPr lang="el-GR"/>
                    </a:p>
                  </a:txBody>
                  <a:tcPr/>
                </a:tc>
              </a:tr>
              <a:tr h="585633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Δραστηριότητα:</a:t>
                      </a: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2000" b="0" i="0" u="none" strike="noStrike" cap="none" normalizeH="0" baseline="0" dirty="0" smtClean="0">
                          <a:ln>
                            <a:noFill/>
                          </a:ln>
                          <a:solidFill>
                            <a:schemeClr val="accent6">
                              <a:lumMod val="50000"/>
                            </a:schemeClr>
                          </a:solidFill>
                          <a:effectLst/>
                          <a:latin typeface="Calibri" pitchFamily="34" charset="0"/>
                        </a:rPr>
                        <a:t>Απονομή αναμνηστικών διπλωμάτων</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Στόχοι:</a:t>
                      </a:r>
                    </a:p>
                    <a:p>
                      <a:pPr marL="179388" marR="0" lvl="0" indent="-179388" algn="l" defTabSz="914400" rtl="0" eaLnBrk="1" fontAlgn="base" latinLnBrk="0" hangingPunct="1">
                        <a:lnSpc>
                          <a:spcPct val="100000"/>
                        </a:lnSpc>
                        <a:spcBef>
                          <a:spcPct val="0"/>
                        </a:spcBef>
                        <a:spcAft>
                          <a:spcPts val="300"/>
                        </a:spcAft>
                        <a:buClrTx/>
                        <a:buSzTx/>
                        <a:buFont typeface="Arial" pitchFamily="34" charset="0"/>
                        <a:buChar char="•"/>
                        <a:tabLst/>
                      </a:pPr>
                      <a:r>
                        <a:rPr kumimoji="0" lang="el-GR" sz="2000" b="0" i="0" u="none" strike="noStrike" cap="none" normalizeH="0" baseline="0" dirty="0" smtClean="0">
                          <a:ln>
                            <a:noFill/>
                          </a:ln>
                          <a:solidFill>
                            <a:schemeClr val="accent6">
                              <a:lumMod val="50000"/>
                            </a:schemeClr>
                          </a:solidFill>
                          <a:effectLst/>
                          <a:latin typeface="Calibri" pitchFamily="34" charset="0"/>
                        </a:rPr>
                        <a:t>Ανάδειξη σημαντικότητας της όλης προσπάθειας</a:t>
                      </a:r>
                    </a:p>
                    <a:p>
                      <a:pPr marL="179388" marR="0" lvl="0" indent="-179388" algn="l" defTabSz="914400" rtl="0" eaLnBrk="1" fontAlgn="base" latinLnBrk="0" hangingPunct="1">
                        <a:lnSpc>
                          <a:spcPct val="100000"/>
                        </a:lnSpc>
                        <a:spcBef>
                          <a:spcPct val="0"/>
                        </a:spcBef>
                        <a:spcAft>
                          <a:spcPts val="300"/>
                        </a:spcAft>
                        <a:buClrTx/>
                        <a:buSzTx/>
                        <a:buFont typeface="Arial" pitchFamily="34" charset="0"/>
                        <a:buChar char="•"/>
                        <a:tabLst/>
                      </a:pPr>
                      <a:r>
                        <a:rPr kumimoji="0" lang="el-GR" sz="2000" b="0" i="0" u="none" strike="noStrike" cap="none" normalizeH="0" baseline="0" dirty="0" smtClean="0">
                          <a:ln>
                            <a:noFill/>
                          </a:ln>
                          <a:solidFill>
                            <a:schemeClr val="accent6">
                              <a:lumMod val="50000"/>
                            </a:schemeClr>
                          </a:solidFill>
                          <a:effectLst/>
                          <a:latin typeface="Calibri" pitchFamily="34" charset="0"/>
                        </a:rPr>
                        <a:t>Να χαρούν τα παιδιά για την κατάκτηση της νέας γνώσης</a:t>
                      </a:r>
                    </a:p>
                    <a:p>
                      <a:pPr marL="179388" marR="0" lvl="0" indent="-179388" algn="l" defTabSz="914400" rtl="0" eaLnBrk="1" fontAlgn="base" latinLnBrk="0" hangingPunct="1">
                        <a:lnSpc>
                          <a:spcPct val="100000"/>
                        </a:lnSpc>
                        <a:spcBef>
                          <a:spcPct val="0"/>
                        </a:spcBef>
                        <a:spcAft>
                          <a:spcPts val="300"/>
                        </a:spcAft>
                        <a:buClrTx/>
                        <a:buSzTx/>
                        <a:buFont typeface="Arial" pitchFamily="34" charset="0"/>
                        <a:buChar char="•"/>
                        <a:tabLst/>
                      </a:pPr>
                      <a:endParaRPr kumimoji="0" lang="el-GR" sz="18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
        <p:nvSpPr>
          <p:cNvPr id="4" name="3 - Έλλειψη"/>
          <p:cNvSpPr/>
          <p:nvPr/>
        </p:nvSpPr>
        <p:spPr>
          <a:xfrm rot="1890876">
            <a:off x="180145" y="5178127"/>
            <a:ext cx="2352455" cy="1086857"/>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b="1" dirty="0" smtClean="0">
                <a:solidFill>
                  <a:srgbClr val="8D1F1F"/>
                </a:solidFill>
              </a:rPr>
              <a:t>Απονομή αναμνηστικών διπλωμάτων</a:t>
            </a:r>
            <a:endParaRPr lang="el-GR" b="1" dirty="0">
              <a:solidFill>
                <a:srgbClr val="8D1F1F"/>
              </a:solidFill>
            </a:endParaRPr>
          </a:p>
        </p:txBody>
      </p:sp>
      <p:pic>
        <p:nvPicPr>
          <p:cNvPr id="6" name="5 - Εικόνα" descr="CAM00116.jpg"/>
          <p:cNvPicPr>
            <a:picLocks noChangeAspect="1"/>
          </p:cNvPicPr>
          <p:nvPr/>
        </p:nvPicPr>
        <p:blipFill>
          <a:blip r:embed="rId3" cstate="print">
            <a:lum bright="18000" contrast="11000"/>
          </a:blip>
          <a:stretch>
            <a:fillRect/>
          </a:stretch>
        </p:blipFill>
        <p:spPr>
          <a:xfrm>
            <a:off x="4572000" y="857231"/>
            <a:ext cx="4000528" cy="3000395"/>
          </a:xfrm>
          <a:prstGeom prst="rect">
            <a:avLst/>
          </a:prstGeom>
        </p:spPr>
      </p:pic>
      <p:pic>
        <p:nvPicPr>
          <p:cNvPr id="8" name="7 - Εικόνα" descr="CAM00118.jpg"/>
          <p:cNvPicPr>
            <a:picLocks noChangeAspect="1"/>
          </p:cNvPicPr>
          <p:nvPr/>
        </p:nvPicPr>
        <p:blipFill>
          <a:blip r:embed="rId4" cstate="print">
            <a:lum bright="11000" contrast="5000"/>
          </a:blip>
          <a:stretch>
            <a:fillRect/>
          </a:stretch>
        </p:blipFill>
        <p:spPr>
          <a:xfrm>
            <a:off x="5305164" y="3143248"/>
            <a:ext cx="2767298" cy="3429023"/>
          </a:xfrm>
          <a:prstGeom prst="rect">
            <a:avLst/>
          </a:prstGeo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4 - Εικόνα" descr="logoLeft1.jpg"/>
          <p:cNvPicPr>
            <a:picLocks noChangeAspect="1"/>
          </p:cNvPicPr>
          <p:nvPr/>
        </p:nvPicPr>
        <p:blipFill>
          <a:blip r:embed="rId2"/>
          <a:srcRect/>
          <a:stretch>
            <a:fillRect/>
          </a:stretch>
        </p:blipFill>
        <p:spPr bwMode="auto">
          <a:xfrm>
            <a:off x="285720" y="285728"/>
            <a:ext cx="8472487" cy="1208088"/>
          </a:xfrm>
          <a:prstGeom prst="rect">
            <a:avLst/>
          </a:prstGeom>
          <a:noFill/>
          <a:ln w="9525">
            <a:noFill/>
            <a:miter lim="800000"/>
            <a:headEnd/>
            <a:tailEnd/>
          </a:ln>
        </p:spPr>
      </p:pic>
      <p:sp>
        <p:nvSpPr>
          <p:cNvPr id="10" name="9 - Υπότιτλος"/>
          <p:cNvSpPr>
            <a:spLocks noGrp="1"/>
          </p:cNvSpPr>
          <p:nvPr>
            <p:ph type="subTitle" idx="1"/>
          </p:nvPr>
        </p:nvSpPr>
        <p:spPr>
          <a:xfrm>
            <a:off x="2214546" y="357166"/>
            <a:ext cx="4214842" cy="571498"/>
          </a:xfrm>
        </p:spPr>
        <p:txBody>
          <a:bodyPr rtlCol="0">
            <a:normAutofit fontScale="85000" lnSpcReduction="20000"/>
          </a:bodyPr>
          <a:lstStyle/>
          <a:p>
            <a:pPr eaLnBrk="1" fontAlgn="auto" hangingPunct="1">
              <a:spcAft>
                <a:spcPts val="0"/>
              </a:spcAft>
              <a:buFont typeface="Arial" pitchFamily="34" charset="0"/>
              <a:buNone/>
              <a:defRPr/>
            </a:pPr>
            <a:r>
              <a:rPr lang="el-GR" sz="4400" b="1" dirty="0" smtClean="0">
                <a:solidFill>
                  <a:srgbClr val="800000"/>
                </a:solidFill>
              </a:rPr>
              <a:t>Ευχαριστούμε!</a:t>
            </a:r>
            <a:endParaRPr lang="el-GR" sz="4400" b="1" dirty="0">
              <a:solidFill>
                <a:srgbClr val="800000"/>
              </a:solidFill>
            </a:endParaRPr>
          </a:p>
        </p:txBody>
      </p:sp>
      <p:pic>
        <p:nvPicPr>
          <p:cNvPr id="4" name="3 - Εικόνα" descr="CAM00129.jpg"/>
          <p:cNvPicPr>
            <a:picLocks noChangeAspect="1"/>
          </p:cNvPicPr>
          <p:nvPr/>
        </p:nvPicPr>
        <p:blipFill>
          <a:blip r:embed="rId3" cstate="print">
            <a:lum bright="9000" contrast="19000"/>
          </a:blip>
          <a:stretch>
            <a:fillRect/>
          </a:stretch>
        </p:blipFill>
        <p:spPr>
          <a:xfrm>
            <a:off x="714349" y="1643050"/>
            <a:ext cx="3929090" cy="2946818"/>
          </a:xfrm>
          <a:prstGeom prst="rect">
            <a:avLst/>
          </a:prstGeom>
        </p:spPr>
      </p:pic>
      <p:pic>
        <p:nvPicPr>
          <p:cNvPr id="5" name="4 - Εικόνα" descr="CAM00130.jpg"/>
          <p:cNvPicPr>
            <a:picLocks noChangeAspect="1"/>
          </p:cNvPicPr>
          <p:nvPr/>
        </p:nvPicPr>
        <p:blipFill>
          <a:blip r:embed="rId4" cstate="print">
            <a:lum bright="9000" contrast="19000"/>
          </a:blip>
          <a:stretch>
            <a:fillRect/>
          </a:stretch>
        </p:blipFill>
        <p:spPr>
          <a:xfrm>
            <a:off x="4286248" y="3429001"/>
            <a:ext cx="4095747" cy="3071810"/>
          </a:xfrm>
          <a:prstGeom prst="rect">
            <a:avLst/>
          </a:prstGeom>
        </p:spPr>
      </p:pic>
      <p:sp>
        <p:nvSpPr>
          <p:cNvPr id="6" name="5 - TextBox"/>
          <p:cNvSpPr txBox="1"/>
          <p:nvPr/>
        </p:nvSpPr>
        <p:spPr>
          <a:xfrm>
            <a:off x="4643438" y="1857364"/>
            <a:ext cx="3929090" cy="1227965"/>
          </a:xfrm>
          <a:prstGeom prst="rect">
            <a:avLst/>
          </a:prstGeom>
          <a:noFill/>
        </p:spPr>
        <p:txBody>
          <a:bodyPr wrap="square" rtlCol="0">
            <a:spAutoFit/>
          </a:bodyPr>
          <a:lstStyle/>
          <a:p>
            <a:pPr algn="ctr">
              <a:lnSpc>
                <a:spcPct val="200000"/>
              </a:lnSpc>
            </a:pPr>
            <a:r>
              <a:rPr lang="el-GR" sz="2000" b="1" dirty="0" smtClean="0"/>
              <a:t>2</a:t>
            </a:r>
            <a:r>
              <a:rPr lang="el-GR" sz="2000" b="1" baseline="30000" dirty="0" smtClean="0"/>
              <a:t>ο</a:t>
            </a:r>
            <a:r>
              <a:rPr lang="el-GR" sz="2000" b="1" dirty="0" smtClean="0"/>
              <a:t> Νηπιαγωγείο Ανατολής Ιωαννίνων</a:t>
            </a:r>
            <a:endParaRPr lang="el-GR" sz="2000" b="1" dirty="0"/>
          </a:p>
        </p:txBody>
      </p:sp>
      <p:sp>
        <p:nvSpPr>
          <p:cNvPr id="7" name="6 - TextBox"/>
          <p:cNvSpPr txBox="1"/>
          <p:nvPr/>
        </p:nvSpPr>
        <p:spPr>
          <a:xfrm>
            <a:off x="571472" y="4929198"/>
            <a:ext cx="3786214" cy="800219"/>
          </a:xfrm>
          <a:prstGeom prst="rect">
            <a:avLst/>
          </a:prstGeom>
          <a:noFill/>
        </p:spPr>
        <p:txBody>
          <a:bodyPr wrap="square" rtlCol="0">
            <a:spAutoFit/>
          </a:bodyPr>
          <a:lstStyle/>
          <a:p>
            <a:pPr algn="ctr">
              <a:spcAft>
                <a:spcPts val="1200"/>
              </a:spcAft>
            </a:pPr>
            <a:r>
              <a:rPr lang="el-GR" b="1" dirty="0" smtClean="0"/>
              <a:t>Μωυσιάδου Ελισάβετ</a:t>
            </a:r>
          </a:p>
          <a:p>
            <a:pPr algn="ctr">
              <a:spcAft>
                <a:spcPts val="1800"/>
              </a:spcAft>
            </a:pPr>
            <a:r>
              <a:rPr lang="el-GR" b="1" dirty="0" smtClean="0"/>
              <a:t>Τάχιας Φρίξος</a:t>
            </a:r>
            <a:endParaRPr lang="el-GR"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3 - Τίτλος"/>
          <p:cNvSpPr>
            <a:spLocks noGrp="1"/>
          </p:cNvSpPr>
          <p:nvPr>
            <p:ph type="title"/>
          </p:nvPr>
        </p:nvSpPr>
        <p:spPr>
          <a:xfrm>
            <a:off x="457200" y="274638"/>
            <a:ext cx="8229600" cy="582594"/>
          </a:xfrm>
        </p:spPr>
        <p:txBody>
          <a:bodyPr/>
          <a:lstStyle/>
          <a:p>
            <a:pPr eaLnBrk="1" hangingPunct="1"/>
            <a:r>
              <a:rPr lang="el-GR" b="1" dirty="0" smtClean="0">
                <a:solidFill>
                  <a:schemeClr val="accent3">
                    <a:lumMod val="50000"/>
                  </a:schemeClr>
                </a:solidFill>
              </a:rPr>
              <a:t>Νέ</a:t>
            </a:r>
            <a:r>
              <a:rPr lang="el-GR" b="1" dirty="0" smtClean="0">
                <a:solidFill>
                  <a:srgbClr val="EEC11B"/>
                </a:solidFill>
              </a:rPr>
              <a:t>α</a:t>
            </a:r>
            <a:r>
              <a:rPr lang="el-GR" b="1" dirty="0" smtClean="0"/>
              <a:t> </a:t>
            </a:r>
            <a:r>
              <a:rPr lang="el-GR" b="1" dirty="0" smtClean="0">
                <a:solidFill>
                  <a:srgbClr val="EEC11B"/>
                </a:solidFill>
              </a:rPr>
              <a:t>Μ</a:t>
            </a:r>
            <a:r>
              <a:rPr lang="el-GR" b="1" dirty="0" smtClean="0">
                <a:solidFill>
                  <a:schemeClr val="accent1">
                    <a:lumMod val="50000"/>
                  </a:schemeClr>
                </a:solidFill>
              </a:rPr>
              <a:t>άθ</a:t>
            </a:r>
            <a:r>
              <a:rPr lang="el-GR" b="1" dirty="0" smtClean="0">
                <a:solidFill>
                  <a:schemeClr val="accent2">
                    <a:lumMod val="75000"/>
                  </a:schemeClr>
                </a:solidFill>
              </a:rPr>
              <a:t>ηση</a:t>
            </a:r>
          </a:p>
        </p:txBody>
      </p:sp>
      <p:cxnSp>
        <p:nvCxnSpPr>
          <p:cNvPr id="7" name="6 - Ευθεία γραμμή σύνδεσης"/>
          <p:cNvCxnSpPr/>
          <p:nvPr/>
        </p:nvCxnSpPr>
        <p:spPr>
          <a:xfrm>
            <a:off x="428625" y="1500188"/>
            <a:ext cx="8286750" cy="158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20510" name="Group 30"/>
          <p:cNvGraphicFramePr>
            <a:graphicFrameLocks noGrp="1"/>
          </p:cNvGraphicFramePr>
          <p:nvPr>
            <p:ph sz="half" idx="2"/>
          </p:nvPr>
        </p:nvGraphicFramePr>
        <p:xfrm>
          <a:off x="357188" y="936646"/>
          <a:ext cx="8429625" cy="5635626"/>
        </p:xfrm>
        <a:graphic>
          <a:graphicData uri="http://schemas.openxmlformats.org/drawingml/2006/table">
            <a:tbl>
              <a:tblPr/>
              <a:tblGrid>
                <a:gridCol w="2108200"/>
                <a:gridCol w="2106612"/>
                <a:gridCol w="2108200"/>
                <a:gridCol w="2106613"/>
              </a:tblGrid>
              <a:tr h="52705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Calibri" pitchFamily="34" charset="0"/>
                        </a:rPr>
                        <a:t>Βιώνοντας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3F7835"/>
                    </a:solidFill>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chemeClr val="tx1"/>
                          </a:solidFill>
                          <a:effectLst/>
                          <a:latin typeface="Calibri" pitchFamily="34" charset="0"/>
                        </a:rPr>
                        <a:t>Εφαρμόζοντας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EEC11B"/>
                    </a:solidFill>
                  </a:tcPr>
                </a:tc>
                <a:tc hMerge="1">
                  <a:txBody>
                    <a:bodyPr/>
                    <a:lstStyle/>
                    <a:p>
                      <a:endParaRPr lang="el-GR"/>
                    </a:p>
                  </a:txBody>
                  <a:tcPr/>
                </a:tc>
              </a:tr>
              <a:tr h="21097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Γνωστό</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Νέο</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Κατάλληλα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Δημιουργικά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446088">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solidFill>
                          <a:effectLst/>
                          <a:latin typeface="Calibri" pitchFamily="34" charset="0"/>
                        </a:rPr>
                        <a:t>Εννοιολογώντας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8163D">
                        <a:alpha val="89018"/>
                      </a:srgbClr>
                    </a:solidFill>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rgbClr val="000000"/>
                          </a:solidFill>
                          <a:effectLst/>
                          <a:latin typeface="Calibri" pitchFamily="34" charset="0"/>
                        </a:rPr>
                        <a:t>Αναλύοντας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D1F1F"/>
                    </a:solidFill>
                  </a:tcPr>
                </a:tc>
                <a:tc hMerge="1">
                  <a:txBody>
                    <a:bodyPr/>
                    <a:lstStyle/>
                    <a:p>
                      <a:endParaRPr lang="el-GR"/>
                    </a:p>
                  </a:txBody>
                  <a:tcPr/>
                </a:tc>
              </a:tr>
              <a:tr h="25527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Ορολογία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Θεωρία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4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Λειτουργικά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4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Κριτικά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6 - Ευθεία γραμμή σύνδεσης"/>
          <p:cNvCxnSpPr/>
          <p:nvPr/>
        </p:nvCxnSpPr>
        <p:spPr>
          <a:xfrm>
            <a:off x="428625" y="1500188"/>
            <a:ext cx="8286750" cy="158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20510" name="Group 30"/>
          <p:cNvGraphicFramePr>
            <a:graphicFrameLocks noGrp="1"/>
          </p:cNvGraphicFramePr>
          <p:nvPr>
            <p:ph sz="half" idx="2"/>
          </p:nvPr>
        </p:nvGraphicFramePr>
        <p:xfrm>
          <a:off x="142844" y="80354"/>
          <a:ext cx="8786783" cy="6777646"/>
        </p:xfrm>
        <a:graphic>
          <a:graphicData uri="http://schemas.openxmlformats.org/drawingml/2006/table">
            <a:tbl>
              <a:tblPr/>
              <a:tblGrid>
                <a:gridCol w="2197523"/>
                <a:gridCol w="2195868"/>
                <a:gridCol w="2197523"/>
                <a:gridCol w="2195869"/>
              </a:tblGrid>
              <a:tr h="530306">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bg1"/>
                          </a:solidFill>
                          <a:effectLst/>
                          <a:latin typeface="Calibri" pitchFamily="34" charset="0"/>
                        </a:rPr>
                        <a:t>Βιώνοντας</a:t>
                      </a:r>
                      <a:endParaRPr kumimoji="0" lang="el-GR" sz="1800" b="1" i="0" u="none" strike="noStrike" cap="none" normalizeH="0" baseline="0" dirty="0" smtClean="0">
                        <a:ln>
                          <a:noFill/>
                        </a:ln>
                        <a:solidFill>
                          <a:schemeClr val="bg1"/>
                        </a:solidFill>
                        <a:effectLst/>
                        <a:latin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3F7835"/>
                    </a:solidFill>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Calibri" pitchFamily="34" charset="0"/>
                        </a:rPr>
                        <a:t>Εφαρμόζοντας</a:t>
                      </a:r>
                      <a:endParaRPr kumimoji="0" lang="el-GR" sz="1800" b="1" i="0" u="none" strike="noStrike" cap="none" normalizeH="0" baseline="0" dirty="0" smtClean="0">
                        <a:ln>
                          <a:noFill/>
                        </a:ln>
                        <a:solidFill>
                          <a:schemeClr val="tx1"/>
                        </a:solidFill>
                        <a:effectLst/>
                        <a:latin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EEC11B"/>
                    </a:solidFill>
                  </a:tcPr>
                </a:tc>
                <a:tc hMerge="1">
                  <a:txBody>
                    <a:bodyPr/>
                    <a:lstStyle/>
                    <a:p>
                      <a:endParaRPr lang="el-GR"/>
                    </a:p>
                  </a:txBody>
                  <a:tcPr/>
                </a:tc>
              </a:tr>
              <a:tr h="323002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Γνωστό</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rgbClr val="000000"/>
                        </a:solidFill>
                        <a:effectLst/>
                        <a:latin typeface="Calibri" pitchFamily="34" charset="0"/>
                      </a:endParaRP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cap="none" normalizeH="0" baseline="0" dirty="0" smtClean="0">
                          <a:ln>
                            <a:noFill/>
                          </a:ln>
                          <a:solidFill>
                            <a:srgbClr val="000000"/>
                          </a:solidFill>
                          <a:effectLst/>
                          <a:latin typeface="Calibri" pitchFamily="34" charset="0"/>
                        </a:rPr>
                        <a:t>Καθυστερημένη έλευση στο σχολείο </a:t>
                      </a:r>
                      <a:r>
                        <a:rPr kumimoji="0" lang="el-GR" sz="1800" b="0" i="0" u="none" strike="noStrike" cap="none" normalizeH="0" baseline="0" dirty="0" err="1" smtClean="0">
                          <a:ln>
                            <a:noFill/>
                          </a:ln>
                          <a:solidFill>
                            <a:srgbClr val="000000"/>
                          </a:solidFill>
                          <a:effectLst/>
                          <a:latin typeface="Calibri" pitchFamily="34" charset="0"/>
                        </a:rPr>
                        <a:t>λόγω...ατυχήματος</a:t>
                      </a:r>
                      <a:endParaRPr kumimoji="0" lang="el-GR" sz="1800" b="0" i="0" u="none" strike="noStrike" cap="none" normalizeH="0" baseline="0" dirty="0" smtClean="0">
                        <a:ln>
                          <a:noFill/>
                        </a:ln>
                        <a:solidFill>
                          <a:srgbClr val="000000"/>
                        </a:solidFill>
                        <a:effectLst/>
                        <a:latin typeface="Calibri" pitchFamily="34" charset="0"/>
                      </a:endParaRP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cap="none" normalizeH="0" baseline="0" dirty="0" smtClean="0">
                          <a:ln>
                            <a:noFill/>
                          </a:ln>
                          <a:solidFill>
                            <a:srgbClr val="000000"/>
                          </a:solidFill>
                          <a:effectLst/>
                          <a:latin typeface="Calibri" pitchFamily="34" charset="0"/>
                        </a:rPr>
                        <a:t>Γνωρίζετε κάποια σήματα;</a:t>
                      </a:r>
                      <a:endParaRPr kumimoji="0" lang="el-GR" sz="1800" b="1" i="0" u="none" strike="noStrike" cap="none" normalizeH="0" baseline="0" dirty="0" smtClean="0">
                        <a:ln>
                          <a:noFill/>
                        </a:ln>
                        <a:solidFill>
                          <a:srgbClr val="000000"/>
                        </a:solidFill>
                        <a:effectLst/>
                        <a:latin typeface="Calibri" pitchFamily="34" charset="0"/>
                      </a:endParaRP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cap="none" normalizeH="0" baseline="0" dirty="0" smtClean="0">
                          <a:ln>
                            <a:noFill/>
                          </a:ln>
                          <a:solidFill>
                            <a:srgbClr val="000000"/>
                          </a:solidFill>
                          <a:effectLst/>
                          <a:latin typeface="Calibri" pitchFamily="34" charset="0"/>
                        </a:rPr>
                        <a:t>Τι ξέρετε για τα φανάρια;</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ts val="1200"/>
                        </a:spcAft>
                        <a:buClrTx/>
                        <a:buSzTx/>
                        <a:buFontTx/>
                        <a:buNone/>
                        <a:tabLst/>
                      </a:pPr>
                      <a:r>
                        <a:rPr kumimoji="0" lang="el-GR" sz="1800" b="1" i="0" u="none" strike="noStrike" kern="1200" cap="none" normalizeH="0" baseline="0" dirty="0" smtClean="0">
                          <a:ln>
                            <a:noFill/>
                          </a:ln>
                          <a:solidFill>
                            <a:srgbClr val="000000"/>
                          </a:solidFill>
                          <a:effectLst/>
                          <a:latin typeface="Calibri" pitchFamily="34" charset="0"/>
                          <a:ea typeface="+mn-ea"/>
                          <a:cs typeface="+mn-cs"/>
                        </a:rPr>
                        <a:t>Νέο</a:t>
                      </a:r>
                    </a:p>
                    <a:p>
                      <a:pPr marL="179388" marR="0" lvl="0" indent="-179388" algn="l" defTabSz="914400" rtl="0" eaLnBrk="1" fontAlgn="base" latinLnBrk="0" hangingPunct="1">
                        <a:lnSpc>
                          <a:spcPct val="100000"/>
                        </a:lnSpc>
                        <a:spcBef>
                          <a:spcPct val="0"/>
                        </a:spcBef>
                        <a:spcAft>
                          <a:spcPts val="600"/>
                        </a:spcAft>
                        <a:buClrTx/>
                        <a:buSzTx/>
                        <a:buFont typeface="Arial" pitchFamily="34" charset="0"/>
                        <a:buChar char="•"/>
                        <a:tabLst/>
                      </a:pPr>
                      <a:r>
                        <a:rPr kumimoji="0" lang="el-GR" sz="1800" b="0" i="0" u="none" strike="noStrike" kern="1200" cap="none" normalizeH="0" baseline="0" dirty="0" smtClean="0">
                          <a:ln>
                            <a:noFill/>
                          </a:ln>
                          <a:solidFill>
                            <a:srgbClr val="000000"/>
                          </a:solidFill>
                          <a:effectLst/>
                          <a:latin typeface="Calibri" pitchFamily="34" charset="0"/>
                          <a:ea typeface="+mn-ea"/>
                          <a:cs typeface="+mn-cs"/>
                        </a:rPr>
                        <a:t>Βιβλίο: «Καλώς τον </a:t>
                      </a:r>
                      <a:r>
                        <a:rPr kumimoji="0" lang="el-GR" sz="1800" b="0" i="0" u="none" strike="noStrike" kern="1200" cap="none" normalizeH="0" baseline="0" dirty="0" err="1" smtClean="0">
                          <a:ln>
                            <a:noFill/>
                          </a:ln>
                          <a:solidFill>
                            <a:srgbClr val="000000"/>
                          </a:solidFill>
                          <a:effectLst/>
                          <a:latin typeface="Calibri" pitchFamily="34" charset="0"/>
                          <a:ea typeface="+mn-ea"/>
                          <a:cs typeface="+mn-cs"/>
                        </a:rPr>
                        <a:t>κο</a:t>
                      </a:r>
                      <a:r>
                        <a:rPr kumimoji="0" lang="el-GR" sz="1800" b="0" i="0" u="none" strike="noStrike" kern="1200" cap="none" normalizeH="0" baseline="0" dirty="0" smtClean="0">
                          <a:ln>
                            <a:noFill/>
                          </a:ln>
                          <a:solidFill>
                            <a:srgbClr val="000000"/>
                          </a:solidFill>
                          <a:effectLst/>
                          <a:latin typeface="Calibri" pitchFamily="34" charset="0"/>
                          <a:ea typeface="+mn-ea"/>
                          <a:cs typeface="+mn-cs"/>
                        </a:rPr>
                        <a:t> ΚΟΚ»</a:t>
                      </a:r>
                    </a:p>
                    <a:p>
                      <a:pPr marL="179388" marR="0" lvl="0" indent="-179388" algn="l" defTabSz="914400" rtl="0" eaLnBrk="1" fontAlgn="base" latinLnBrk="0" hangingPunct="1">
                        <a:lnSpc>
                          <a:spcPct val="100000"/>
                        </a:lnSpc>
                        <a:spcBef>
                          <a:spcPct val="0"/>
                        </a:spcBef>
                        <a:spcAft>
                          <a:spcPts val="600"/>
                        </a:spcAft>
                        <a:buClrTx/>
                        <a:buSzTx/>
                        <a:buFont typeface="Arial" pitchFamily="34" charset="0"/>
                        <a:buChar char="•"/>
                        <a:tabLst/>
                      </a:pPr>
                      <a:r>
                        <a:rPr kumimoji="0" lang="el-GR" sz="1800" b="0" i="0" u="none" strike="noStrike" kern="1200" cap="none" normalizeH="0" baseline="0" dirty="0" smtClean="0">
                          <a:ln>
                            <a:noFill/>
                          </a:ln>
                          <a:solidFill>
                            <a:srgbClr val="000000"/>
                          </a:solidFill>
                          <a:effectLst/>
                          <a:latin typeface="Calibri" pitchFamily="34" charset="0"/>
                          <a:ea typeface="+mn-ea"/>
                          <a:cs typeface="+mn-cs"/>
                        </a:rPr>
                        <a:t>Βιβλίο: «Στο Δρόμο- </a:t>
                      </a:r>
                      <a:r>
                        <a:rPr kumimoji="0" lang="en-US" sz="1800" b="0" i="0" u="none" strike="noStrike" kern="1200" cap="none" normalizeH="0" baseline="0" dirty="0" err="1" smtClean="0">
                          <a:ln>
                            <a:noFill/>
                          </a:ln>
                          <a:solidFill>
                            <a:srgbClr val="000000"/>
                          </a:solidFill>
                          <a:effectLst/>
                          <a:latin typeface="Calibri" pitchFamily="34" charset="0"/>
                          <a:ea typeface="+mn-ea"/>
                          <a:cs typeface="+mn-cs"/>
                        </a:rPr>
                        <a:t>cd</a:t>
                      </a:r>
                      <a:r>
                        <a:rPr kumimoji="0" lang="en-US" sz="1800" b="0" i="0" u="none" strike="noStrike" kern="1200" cap="none" normalizeH="0" baseline="0" dirty="0" smtClean="0">
                          <a:ln>
                            <a:noFill/>
                          </a:ln>
                          <a:solidFill>
                            <a:srgbClr val="000000"/>
                          </a:solidFill>
                          <a:effectLst/>
                          <a:latin typeface="Calibri" pitchFamily="34" charset="0"/>
                          <a:ea typeface="+mn-ea"/>
                          <a:cs typeface="+mn-cs"/>
                        </a:rPr>
                        <a:t> </a:t>
                      </a:r>
                      <a:r>
                        <a:rPr kumimoji="0" lang="el-GR" sz="1800" b="0" i="0" u="none" strike="noStrike" kern="1200" cap="none" normalizeH="0" baseline="0" dirty="0" smtClean="0">
                          <a:ln>
                            <a:noFill/>
                          </a:ln>
                          <a:solidFill>
                            <a:srgbClr val="000000"/>
                          </a:solidFill>
                          <a:effectLst/>
                          <a:latin typeface="Calibri" pitchFamily="34" charset="0"/>
                          <a:ea typeface="+mn-ea"/>
                          <a:cs typeface="+mn-cs"/>
                        </a:rPr>
                        <a:t>με συμβουλές του μικρού λύκου</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kern="1200" cap="none" normalizeH="0" baseline="0" dirty="0" smtClean="0">
                        <a:ln>
                          <a:noFill/>
                        </a:ln>
                        <a:solidFill>
                          <a:srgbClr val="000000"/>
                        </a:solidFill>
                        <a:effectLst/>
                        <a:latin typeface="Calibri"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kern="1200" cap="none" normalizeH="0" baseline="0" dirty="0" smtClean="0">
                        <a:ln>
                          <a:noFill/>
                        </a:ln>
                        <a:solidFill>
                          <a:srgbClr val="000000"/>
                        </a:solidFill>
                        <a:effectLst/>
                        <a:latin typeface="Calibri" pitchFamily="34" charset="0"/>
                        <a:ea typeface="+mn-ea"/>
                        <a:cs typeface="+mn-cs"/>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Κατάλληλα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p>
                      <a:pPr marL="90488" marR="0" lvl="0" indent="-904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kern="1200" cap="none" normalizeH="0" baseline="0" dirty="0" smtClean="0">
                          <a:ln>
                            <a:noFill/>
                          </a:ln>
                          <a:solidFill>
                            <a:srgbClr val="000000"/>
                          </a:solidFill>
                          <a:effectLst/>
                          <a:latin typeface="Calibri" pitchFamily="34" charset="0"/>
                          <a:ea typeface="+mn-ea"/>
                          <a:cs typeface="+mn-cs"/>
                        </a:rPr>
                        <a:t> Περίπατο στο τετράγωνο γύρω από το σχολείο</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kern="1200" cap="none" normalizeH="0" baseline="0" dirty="0" smtClean="0">
                          <a:ln>
                            <a:noFill/>
                          </a:ln>
                          <a:solidFill>
                            <a:srgbClr val="000000"/>
                          </a:solidFill>
                          <a:effectLst/>
                          <a:latin typeface="Calibri" pitchFamily="34" charset="0"/>
                          <a:ea typeface="+mn-ea"/>
                          <a:cs typeface="+mn-cs"/>
                        </a:rPr>
                        <a:t>Δημιουργικά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kern="1200" cap="none" normalizeH="0" baseline="0" dirty="0" smtClean="0">
                        <a:ln>
                          <a:noFill/>
                        </a:ln>
                        <a:solidFill>
                          <a:srgbClr val="000000"/>
                        </a:solidFill>
                        <a:effectLst/>
                        <a:latin typeface="Calibri" pitchFamily="34" charset="0"/>
                        <a:ea typeface="+mn-ea"/>
                        <a:cs typeface="+mn-cs"/>
                      </a:endParaRP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kern="1200" cap="none" normalizeH="0" baseline="0" dirty="0" smtClean="0">
                          <a:ln>
                            <a:noFill/>
                          </a:ln>
                          <a:solidFill>
                            <a:srgbClr val="000000"/>
                          </a:solidFill>
                          <a:effectLst/>
                          <a:latin typeface="Calibri" pitchFamily="34" charset="0"/>
                          <a:ea typeface="+mn-ea"/>
                          <a:cs typeface="+mn-cs"/>
                        </a:rPr>
                        <a:t>Παιχνίδι με το Σταμάτη και το Γρηγόρη</a:t>
                      </a: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kern="1200" cap="none" normalizeH="0" baseline="0" dirty="0" smtClean="0">
                          <a:ln>
                            <a:noFill/>
                          </a:ln>
                          <a:solidFill>
                            <a:srgbClr val="000000"/>
                          </a:solidFill>
                          <a:effectLst/>
                          <a:latin typeface="Calibri" pitchFamily="34" charset="0"/>
                          <a:ea typeface="+mn-ea"/>
                          <a:cs typeface="+mn-cs"/>
                        </a:rPr>
                        <a:t>Κατασκευή φαναριών</a:t>
                      </a: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kern="1200" cap="none" normalizeH="0" baseline="0" dirty="0" smtClean="0">
                          <a:ln>
                            <a:noFill/>
                          </a:ln>
                          <a:solidFill>
                            <a:srgbClr val="000000"/>
                          </a:solidFill>
                          <a:effectLst/>
                          <a:latin typeface="Calibri" pitchFamily="34" charset="0"/>
                          <a:ea typeface="+mn-ea"/>
                          <a:cs typeface="+mn-cs"/>
                        </a:rPr>
                        <a:t>Κατηγοριοποίηση σημάτων</a:t>
                      </a: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kern="1200" cap="none" normalizeH="0" baseline="0" dirty="0" smtClean="0">
                          <a:ln>
                            <a:noFill/>
                          </a:ln>
                          <a:solidFill>
                            <a:srgbClr val="000000"/>
                          </a:solidFill>
                          <a:effectLst/>
                          <a:latin typeface="Calibri" pitchFamily="34" charset="0"/>
                          <a:ea typeface="+mn-ea"/>
                          <a:cs typeface="+mn-cs"/>
                        </a:rPr>
                        <a:t>Φύλλα εργασίας</a:t>
                      </a: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kern="1200" cap="none" normalizeH="0" baseline="0" dirty="0" smtClean="0">
                          <a:ln>
                            <a:noFill/>
                          </a:ln>
                          <a:solidFill>
                            <a:srgbClr val="000000"/>
                          </a:solidFill>
                          <a:effectLst/>
                          <a:latin typeface="Calibri" pitchFamily="34" charset="0"/>
                          <a:ea typeface="+mn-ea"/>
                          <a:cs typeface="+mn-cs"/>
                        </a:rPr>
                        <a:t>Μακέτες</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448844">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bg1"/>
                          </a:solidFill>
                          <a:effectLst/>
                          <a:latin typeface="Calibri" pitchFamily="34" charset="0"/>
                        </a:rPr>
                        <a:t>Εννοιολογώντας</a:t>
                      </a:r>
                      <a:endParaRPr kumimoji="0" lang="el-GR" sz="1800" b="1" i="0" u="none" strike="noStrike" cap="none" normalizeH="0" baseline="0" dirty="0" smtClean="0">
                        <a:ln>
                          <a:noFill/>
                        </a:ln>
                        <a:solidFill>
                          <a:schemeClr val="bg1"/>
                        </a:solidFill>
                        <a:effectLst/>
                        <a:latin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8163D">
                        <a:alpha val="89018"/>
                      </a:srgbClr>
                    </a:solidFill>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bg1"/>
                          </a:solidFill>
                          <a:effectLst/>
                          <a:latin typeface="Calibri" pitchFamily="34" charset="0"/>
                        </a:rPr>
                        <a:t>Αναλύοντας</a:t>
                      </a:r>
                      <a:endParaRPr kumimoji="0" lang="el-GR" sz="1800" b="1" i="0" u="none" strike="noStrike" cap="none" normalizeH="0" baseline="0" dirty="0" smtClean="0">
                        <a:ln>
                          <a:noFill/>
                        </a:ln>
                        <a:solidFill>
                          <a:schemeClr val="bg1"/>
                        </a:solidFill>
                        <a:effectLst/>
                        <a:latin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D1F1F"/>
                    </a:solidFill>
                  </a:tcPr>
                </a:tc>
                <a:tc hMerge="1">
                  <a:txBody>
                    <a:bodyPr/>
                    <a:lstStyle/>
                    <a:p>
                      <a:endParaRPr lang="el-GR"/>
                    </a:p>
                  </a:txBody>
                  <a:tcPr/>
                </a:tc>
              </a:tr>
              <a:tr h="256846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Ορολογία</a:t>
                      </a:r>
                      <a:endParaRPr kumimoji="0" lang="en-US" sz="1800" b="1" i="0" u="none" strike="noStrike" cap="none" normalizeH="0" baseline="0" dirty="0" smtClean="0">
                        <a:ln>
                          <a:noFill/>
                        </a:ln>
                        <a:solidFill>
                          <a:srgbClr val="000000"/>
                        </a:solidFill>
                        <a:effectLst/>
                        <a:latin typeface="Calibri"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p>
                      <a:pPr marL="90488" marR="0" lvl="0" indent="-904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cap="none" normalizeH="0" baseline="0" dirty="0" smtClean="0">
                          <a:ln>
                            <a:noFill/>
                          </a:ln>
                          <a:solidFill>
                            <a:srgbClr val="000000"/>
                          </a:solidFill>
                          <a:effectLst/>
                          <a:latin typeface="Calibri" pitchFamily="34" charset="0"/>
                        </a:rPr>
                        <a:t>Ανακεφαλαίωση των νέων όρων που εισήχθησαν- αντιγραφή λέξεων</a:t>
                      </a:r>
                      <a:endParaRPr kumimoji="0" lang="el-GR" sz="12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Θεωρία</a:t>
                      </a:r>
                      <a:endParaRPr kumimoji="0" lang="en-US" sz="1800" b="1" i="0" u="none" strike="noStrike" cap="none" normalizeH="0" baseline="0" dirty="0" smtClean="0">
                        <a:ln>
                          <a:noFill/>
                        </a:ln>
                        <a:solidFill>
                          <a:srgbClr val="000000"/>
                        </a:solidFill>
                        <a:effectLst/>
                        <a:latin typeface="Calibri"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p>
                      <a:pPr marL="90488" marR="0" lvl="0" indent="-90488"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el-GR" sz="1800" b="0" i="0" u="none" strike="noStrike" cap="none" normalizeH="0" baseline="0" dirty="0" smtClean="0">
                          <a:ln>
                            <a:noFill/>
                          </a:ln>
                          <a:solidFill>
                            <a:srgbClr val="000000"/>
                          </a:solidFill>
                          <a:effectLst/>
                          <a:latin typeface="Calibri" pitchFamily="34" charset="0"/>
                        </a:rPr>
                        <a:t>Αξιοποίηση Νέων Τεχνολογιών</a:t>
                      </a:r>
                    </a:p>
                    <a:p>
                      <a:pPr marL="90488" marR="0" lvl="0" indent="-90488"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el-GR" sz="1800" b="0" i="0" u="none" strike="noStrike" cap="none" normalizeH="0" baseline="0" dirty="0" smtClean="0">
                          <a:ln>
                            <a:noFill/>
                          </a:ln>
                          <a:solidFill>
                            <a:srgbClr val="000000"/>
                          </a:solidFill>
                          <a:effectLst/>
                          <a:latin typeface="Calibri" pitchFamily="34" charset="0"/>
                        </a:rPr>
                        <a:t> </a:t>
                      </a:r>
                      <a:r>
                        <a:rPr kumimoji="0" lang="en-US" sz="1800" b="0" i="0" u="none" strike="noStrike" cap="none" normalizeH="0" baseline="0" dirty="0" smtClean="0">
                          <a:ln>
                            <a:noFill/>
                          </a:ln>
                          <a:solidFill>
                            <a:srgbClr val="000000"/>
                          </a:solidFill>
                          <a:effectLst/>
                          <a:latin typeface="Calibri" pitchFamily="34" charset="0"/>
                        </a:rPr>
                        <a:t>DVD </a:t>
                      </a:r>
                      <a:r>
                        <a:rPr kumimoji="0" lang="el-GR" sz="1800" b="0" i="0" u="none" strike="noStrike" cap="none" normalizeH="0" baseline="0" dirty="0" smtClean="0">
                          <a:ln>
                            <a:noFill/>
                          </a:ln>
                          <a:solidFill>
                            <a:srgbClr val="000000"/>
                          </a:solidFill>
                          <a:effectLst/>
                          <a:latin typeface="Calibri" pitchFamily="34" charset="0"/>
                        </a:rPr>
                        <a:t>με το Μικρό Νικόλα και τον ΚΟΚ</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Λειτουργικά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kern="1200" cap="none" normalizeH="0" baseline="0" dirty="0" smtClean="0">
                          <a:ln>
                            <a:noFill/>
                          </a:ln>
                          <a:solidFill>
                            <a:srgbClr val="000000"/>
                          </a:solidFill>
                          <a:effectLst/>
                          <a:latin typeface="Calibri" pitchFamily="34" charset="0"/>
                          <a:ea typeface="+mn-ea"/>
                          <a:cs typeface="+mn-cs"/>
                        </a:rPr>
                        <a:t>Εικόνες με παιδιά να περνούν σε διάβαση και εκτός διάβασης, με «Γρηγόρη» αλλά και με «Σταμάτη»</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Κριτικά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
        <p:nvSpPr>
          <p:cNvPr id="5" name="4 - Έλλειψη"/>
          <p:cNvSpPr/>
          <p:nvPr/>
        </p:nvSpPr>
        <p:spPr>
          <a:xfrm>
            <a:off x="3500430" y="3357562"/>
            <a:ext cx="2071702" cy="1000132"/>
          </a:xfrm>
          <a:prstGeom prst="ellipse">
            <a:avLst/>
          </a:prstGeom>
          <a:gradFill flip="none" rotWithShape="1">
            <a:gsLst>
              <a:gs pos="0">
                <a:srgbClr val="FFEFD1"/>
              </a:gs>
              <a:gs pos="64999">
                <a:srgbClr val="F0EBD5"/>
              </a:gs>
              <a:gs pos="100000">
                <a:srgbClr val="D1C39F"/>
              </a:gs>
            </a:gsLst>
            <a:lin ang="18900000" scaled="1"/>
            <a:tileRect/>
          </a:gradFill>
          <a:ln w="444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solidFill>
                  <a:schemeClr val="tx1"/>
                </a:solidFill>
              </a:rPr>
              <a:t>Σήματα κυκλοφορίας – φανάρια</a:t>
            </a:r>
            <a:endParaRPr lang="el-GR" b="1" dirty="0">
              <a:solidFill>
                <a:schemeClr val="tx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6 - Ευθεία γραμμή σύνδεσης"/>
          <p:cNvCxnSpPr/>
          <p:nvPr/>
        </p:nvCxnSpPr>
        <p:spPr>
          <a:xfrm>
            <a:off x="428625" y="1500188"/>
            <a:ext cx="8286750" cy="158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20510" name="Group 30"/>
          <p:cNvGraphicFramePr>
            <a:graphicFrameLocks noGrp="1"/>
          </p:cNvGraphicFramePr>
          <p:nvPr>
            <p:ph sz="half" idx="2"/>
          </p:nvPr>
        </p:nvGraphicFramePr>
        <p:xfrm>
          <a:off x="142844" y="80354"/>
          <a:ext cx="8786783" cy="6634794"/>
        </p:xfrm>
        <a:graphic>
          <a:graphicData uri="http://schemas.openxmlformats.org/drawingml/2006/table">
            <a:tbl>
              <a:tblPr/>
              <a:tblGrid>
                <a:gridCol w="2197523"/>
                <a:gridCol w="2195868"/>
                <a:gridCol w="2197523"/>
                <a:gridCol w="2195869"/>
              </a:tblGrid>
              <a:tr h="502471">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bg1"/>
                          </a:solidFill>
                          <a:effectLst/>
                          <a:latin typeface="Calibri" pitchFamily="34" charset="0"/>
                        </a:rPr>
                        <a:t>Βιώνοντας</a:t>
                      </a:r>
                      <a:endParaRPr kumimoji="0" lang="el-GR" sz="1800" b="1" i="0" u="none" strike="noStrike" cap="none" normalizeH="0" baseline="0" dirty="0" smtClean="0">
                        <a:ln>
                          <a:noFill/>
                        </a:ln>
                        <a:solidFill>
                          <a:schemeClr val="bg1"/>
                        </a:solidFill>
                        <a:effectLst/>
                        <a:latin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3F7835"/>
                    </a:solidFill>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bg2">
                              <a:lumMod val="50000"/>
                            </a:schemeClr>
                          </a:solidFill>
                          <a:effectLst/>
                          <a:latin typeface="Calibri" pitchFamily="34" charset="0"/>
                        </a:rPr>
                        <a:t>Εφαρμόζοντας</a:t>
                      </a:r>
                      <a:endParaRPr kumimoji="0" lang="el-GR" sz="1800" b="1" i="0" u="none" strike="noStrike" cap="none" normalizeH="0" baseline="0" dirty="0" smtClean="0">
                        <a:ln>
                          <a:noFill/>
                        </a:ln>
                        <a:solidFill>
                          <a:schemeClr val="bg2">
                            <a:lumMod val="50000"/>
                          </a:schemeClr>
                        </a:solidFill>
                        <a:effectLst/>
                        <a:latin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2">
                        <a:lumMod val="75000"/>
                      </a:schemeClr>
                    </a:solidFill>
                  </a:tcPr>
                </a:tc>
                <a:tc hMerge="1">
                  <a:txBody>
                    <a:bodyPr/>
                    <a:lstStyle/>
                    <a:p>
                      <a:endParaRPr lang="el-GR"/>
                    </a:p>
                  </a:txBody>
                  <a:tcPr/>
                </a:tc>
              </a:tr>
              <a:tr h="327338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Γνωστό</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rgbClr val="000000"/>
                        </a:solidFill>
                        <a:effectLst/>
                        <a:latin typeface="Calibri" pitchFamily="34" charset="0"/>
                      </a:endParaRP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cap="none" normalizeH="0" baseline="0" dirty="0" smtClean="0">
                          <a:ln>
                            <a:noFill/>
                          </a:ln>
                          <a:solidFill>
                            <a:srgbClr val="000000"/>
                          </a:solidFill>
                          <a:effectLst/>
                          <a:latin typeface="Calibri" pitchFamily="34" charset="0"/>
                        </a:rPr>
                        <a:t>Καθυστερημένη έλευση στο σχολείο </a:t>
                      </a:r>
                      <a:r>
                        <a:rPr kumimoji="0" lang="el-GR" sz="1800" b="0" i="0" u="none" strike="noStrike" cap="none" normalizeH="0" baseline="0" dirty="0" err="1" smtClean="0">
                          <a:ln>
                            <a:noFill/>
                          </a:ln>
                          <a:solidFill>
                            <a:srgbClr val="000000"/>
                          </a:solidFill>
                          <a:effectLst/>
                          <a:latin typeface="Calibri" pitchFamily="34" charset="0"/>
                        </a:rPr>
                        <a:t>λόγω...ατυχήματος</a:t>
                      </a:r>
                      <a:endParaRPr kumimoji="0" lang="el-GR" sz="1800" b="0" i="0" u="none" strike="noStrike" cap="none" normalizeH="0" baseline="0" dirty="0" smtClean="0">
                        <a:ln>
                          <a:noFill/>
                        </a:ln>
                        <a:solidFill>
                          <a:srgbClr val="000000"/>
                        </a:solidFill>
                        <a:effectLst/>
                        <a:latin typeface="Calibri" pitchFamily="34" charset="0"/>
                      </a:endParaRP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cap="none" normalizeH="0" baseline="0" dirty="0" smtClean="0">
                          <a:ln>
                            <a:noFill/>
                          </a:ln>
                          <a:solidFill>
                            <a:srgbClr val="000000"/>
                          </a:solidFill>
                          <a:effectLst/>
                          <a:latin typeface="Calibri" pitchFamily="34" charset="0"/>
                        </a:rPr>
                        <a:t>Γνωρίζετε κάποια σήματα;</a:t>
                      </a:r>
                      <a:endParaRPr kumimoji="0" lang="el-GR" sz="1800" b="1" i="0" u="none" strike="noStrike" cap="none" normalizeH="0" baseline="0" dirty="0" smtClean="0">
                        <a:ln>
                          <a:noFill/>
                        </a:ln>
                        <a:solidFill>
                          <a:srgbClr val="000000"/>
                        </a:solidFill>
                        <a:effectLst/>
                        <a:latin typeface="Calibri" pitchFamily="34" charset="0"/>
                      </a:endParaRP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cap="none" normalizeH="0" baseline="0" dirty="0" smtClean="0">
                          <a:ln>
                            <a:noFill/>
                          </a:ln>
                          <a:solidFill>
                            <a:srgbClr val="000000"/>
                          </a:solidFill>
                          <a:effectLst/>
                          <a:latin typeface="Calibri" pitchFamily="34" charset="0"/>
                        </a:rPr>
                        <a:t>Τι ξέρετε για τα φανάρια;</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ts val="1200"/>
                        </a:spcAft>
                        <a:buClrTx/>
                        <a:buSzTx/>
                        <a:buFontTx/>
                        <a:buNone/>
                        <a:tabLst/>
                      </a:pPr>
                      <a:r>
                        <a:rPr kumimoji="0" lang="el-GR" sz="1800" b="1" i="0" u="none" strike="noStrike" kern="1200" cap="none" normalizeH="0" baseline="0" dirty="0" smtClean="0">
                          <a:ln>
                            <a:noFill/>
                          </a:ln>
                          <a:solidFill>
                            <a:srgbClr val="000000"/>
                          </a:solidFill>
                          <a:effectLst/>
                          <a:latin typeface="Calibri" pitchFamily="34" charset="0"/>
                          <a:ea typeface="+mn-ea"/>
                          <a:cs typeface="+mn-cs"/>
                        </a:rPr>
                        <a:t>Νέο</a:t>
                      </a:r>
                    </a:p>
                    <a:p>
                      <a:pPr marL="179388" marR="0" lvl="0" indent="-179388" algn="l" defTabSz="914400" rtl="0" eaLnBrk="1" fontAlgn="base" latinLnBrk="0" hangingPunct="1">
                        <a:lnSpc>
                          <a:spcPct val="100000"/>
                        </a:lnSpc>
                        <a:spcBef>
                          <a:spcPct val="0"/>
                        </a:spcBef>
                        <a:spcAft>
                          <a:spcPts val="600"/>
                        </a:spcAft>
                        <a:buClrTx/>
                        <a:buSzTx/>
                        <a:buFont typeface="Arial" pitchFamily="34" charset="0"/>
                        <a:buChar char="•"/>
                        <a:tabLst/>
                      </a:pPr>
                      <a:r>
                        <a:rPr kumimoji="0" lang="el-GR" sz="1800" b="0" i="0" u="none" strike="noStrike" kern="1200" cap="none" normalizeH="0" baseline="0" dirty="0" smtClean="0">
                          <a:ln>
                            <a:noFill/>
                          </a:ln>
                          <a:solidFill>
                            <a:srgbClr val="000000"/>
                          </a:solidFill>
                          <a:effectLst/>
                          <a:latin typeface="Calibri" pitchFamily="34" charset="0"/>
                          <a:ea typeface="+mn-ea"/>
                          <a:cs typeface="+mn-cs"/>
                        </a:rPr>
                        <a:t>Βιβλίο: «Καλώς τον </a:t>
                      </a:r>
                      <a:r>
                        <a:rPr kumimoji="0" lang="el-GR" sz="1800" b="0" i="0" u="none" strike="noStrike" kern="1200" cap="none" normalizeH="0" baseline="0" dirty="0" err="1" smtClean="0">
                          <a:ln>
                            <a:noFill/>
                          </a:ln>
                          <a:solidFill>
                            <a:srgbClr val="000000"/>
                          </a:solidFill>
                          <a:effectLst/>
                          <a:latin typeface="Calibri" pitchFamily="34" charset="0"/>
                          <a:ea typeface="+mn-ea"/>
                          <a:cs typeface="+mn-cs"/>
                        </a:rPr>
                        <a:t>κο</a:t>
                      </a:r>
                      <a:r>
                        <a:rPr kumimoji="0" lang="el-GR" sz="1800" b="0" i="0" u="none" strike="noStrike" kern="1200" cap="none" normalizeH="0" baseline="0" dirty="0" smtClean="0">
                          <a:ln>
                            <a:noFill/>
                          </a:ln>
                          <a:solidFill>
                            <a:srgbClr val="000000"/>
                          </a:solidFill>
                          <a:effectLst/>
                          <a:latin typeface="Calibri" pitchFamily="34" charset="0"/>
                          <a:ea typeface="+mn-ea"/>
                          <a:cs typeface="+mn-cs"/>
                        </a:rPr>
                        <a:t> ΚΟΚ»</a:t>
                      </a:r>
                    </a:p>
                    <a:p>
                      <a:pPr marL="179388" marR="0" lvl="0" indent="-179388" algn="l" defTabSz="914400" rtl="0" eaLnBrk="1" fontAlgn="base" latinLnBrk="0" hangingPunct="1">
                        <a:lnSpc>
                          <a:spcPct val="100000"/>
                        </a:lnSpc>
                        <a:spcBef>
                          <a:spcPct val="0"/>
                        </a:spcBef>
                        <a:spcAft>
                          <a:spcPts val="600"/>
                        </a:spcAft>
                        <a:buClrTx/>
                        <a:buSzTx/>
                        <a:buFont typeface="Arial" pitchFamily="34" charset="0"/>
                        <a:buChar char="•"/>
                        <a:tabLst/>
                      </a:pPr>
                      <a:r>
                        <a:rPr kumimoji="0" lang="el-GR" sz="1800" b="0" i="0" u="none" strike="noStrike" kern="1200" cap="none" normalizeH="0" baseline="0" dirty="0" smtClean="0">
                          <a:ln>
                            <a:noFill/>
                          </a:ln>
                          <a:solidFill>
                            <a:srgbClr val="000000"/>
                          </a:solidFill>
                          <a:effectLst/>
                          <a:latin typeface="Calibri" pitchFamily="34" charset="0"/>
                          <a:ea typeface="+mn-ea"/>
                          <a:cs typeface="+mn-cs"/>
                        </a:rPr>
                        <a:t>Βιβλίο: «Στο Δρόμο»- </a:t>
                      </a:r>
                      <a:r>
                        <a:rPr kumimoji="0" lang="en-US" sz="1800" b="0" i="0" u="none" strike="noStrike" kern="1200" cap="none" normalizeH="0" baseline="0" dirty="0" err="1" smtClean="0">
                          <a:ln>
                            <a:noFill/>
                          </a:ln>
                          <a:solidFill>
                            <a:srgbClr val="000000"/>
                          </a:solidFill>
                          <a:effectLst/>
                          <a:latin typeface="Calibri" pitchFamily="34" charset="0"/>
                          <a:ea typeface="+mn-ea"/>
                          <a:cs typeface="+mn-cs"/>
                        </a:rPr>
                        <a:t>cd</a:t>
                      </a:r>
                      <a:r>
                        <a:rPr kumimoji="0" lang="en-US" sz="1800" b="0" i="0" u="none" strike="noStrike" kern="1200" cap="none" normalizeH="0" baseline="0" dirty="0" smtClean="0">
                          <a:ln>
                            <a:noFill/>
                          </a:ln>
                          <a:solidFill>
                            <a:srgbClr val="000000"/>
                          </a:solidFill>
                          <a:effectLst/>
                          <a:latin typeface="Calibri" pitchFamily="34" charset="0"/>
                          <a:ea typeface="+mn-ea"/>
                          <a:cs typeface="+mn-cs"/>
                        </a:rPr>
                        <a:t> </a:t>
                      </a:r>
                      <a:r>
                        <a:rPr kumimoji="0" lang="el-GR" sz="1800" b="0" i="0" u="none" strike="noStrike" kern="1200" cap="none" normalizeH="0" baseline="0" dirty="0" smtClean="0">
                          <a:ln>
                            <a:noFill/>
                          </a:ln>
                          <a:solidFill>
                            <a:srgbClr val="000000"/>
                          </a:solidFill>
                          <a:effectLst/>
                          <a:latin typeface="Calibri" pitchFamily="34" charset="0"/>
                          <a:ea typeface="+mn-ea"/>
                          <a:cs typeface="+mn-cs"/>
                        </a:rPr>
                        <a:t>με συμβουλές του μικρού λύκου</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kern="1200" cap="none" normalizeH="0" baseline="0" dirty="0" smtClean="0">
                        <a:ln>
                          <a:noFill/>
                        </a:ln>
                        <a:solidFill>
                          <a:srgbClr val="000000"/>
                        </a:solidFill>
                        <a:effectLst/>
                        <a:latin typeface="Calibri"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kern="1200" cap="none" normalizeH="0" baseline="0" dirty="0" smtClean="0">
                        <a:ln>
                          <a:noFill/>
                        </a:ln>
                        <a:solidFill>
                          <a:srgbClr val="000000"/>
                        </a:solidFill>
                        <a:effectLst/>
                        <a:latin typeface="Calibri" pitchFamily="34" charset="0"/>
                        <a:ea typeface="+mn-ea"/>
                        <a:cs typeface="+mn-cs"/>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2">
                              <a:lumMod val="75000"/>
                            </a:schemeClr>
                          </a:solidFill>
                          <a:effectLst/>
                          <a:latin typeface="Calibri" pitchFamily="34" charset="0"/>
                        </a:rPr>
                        <a:t>Κατάλληλα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chemeClr val="bg2">
                            <a:lumMod val="75000"/>
                          </a:schemeClr>
                        </a:solidFill>
                        <a:effectLst/>
                        <a:latin typeface="Calibri" pitchFamily="34" charset="0"/>
                      </a:endParaRPr>
                    </a:p>
                    <a:p>
                      <a:pPr marL="90488" marR="0" lvl="0" indent="-904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kern="1200" cap="none" normalizeH="0" baseline="0" dirty="0" smtClean="0">
                          <a:ln>
                            <a:noFill/>
                          </a:ln>
                          <a:solidFill>
                            <a:schemeClr val="bg2">
                              <a:lumMod val="75000"/>
                            </a:schemeClr>
                          </a:solidFill>
                          <a:effectLst/>
                          <a:latin typeface="Calibri" pitchFamily="34" charset="0"/>
                          <a:ea typeface="+mn-ea"/>
                          <a:cs typeface="+mn-cs"/>
                        </a:rPr>
                        <a:t> Περίπατο στο τετράγωνο γύρω από το σχολείο</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chemeClr val="bg2">
                            <a:lumMod val="7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chemeClr val="bg2">
                            <a:lumMod val="75000"/>
                          </a:schemeClr>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kern="1200" cap="none" normalizeH="0" baseline="0" dirty="0" smtClean="0">
                          <a:ln>
                            <a:noFill/>
                          </a:ln>
                          <a:solidFill>
                            <a:schemeClr val="bg2">
                              <a:lumMod val="75000"/>
                            </a:schemeClr>
                          </a:solidFill>
                          <a:effectLst/>
                          <a:latin typeface="Calibri" pitchFamily="34" charset="0"/>
                          <a:ea typeface="+mn-ea"/>
                          <a:cs typeface="+mn-cs"/>
                        </a:rPr>
                        <a:t>Δημιουργικά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kern="1200" cap="none" normalizeH="0" baseline="0" dirty="0" smtClean="0">
                        <a:ln>
                          <a:noFill/>
                        </a:ln>
                        <a:solidFill>
                          <a:schemeClr val="bg2">
                            <a:lumMod val="75000"/>
                          </a:schemeClr>
                        </a:solidFill>
                        <a:effectLst/>
                        <a:latin typeface="Calibri" pitchFamily="34" charset="0"/>
                        <a:ea typeface="+mn-ea"/>
                        <a:cs typeface="+mn-cs"/>
                      </a:endParaRP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kern="1200" cap="none" normalizeH="0" baseline="0" dirty="0" smtClean="0">
                          <a:ln>
                            <a:noFill/>
                          </a:ln>
                          <a:solidFill>
                            <a:schemeClr val="bg2">
                              <a:lumMod val="75000"/>
                            </a:schemeClr>
                          </a:solidFill>
                          <a:effectLst/>
                          <a:latin typeface="Calibri" pitchFamily="34" charset="0"/>
                          <a:ea typeface="+mn-ea"/>
                          <a:cs typeface="+mn-cs"/>
                        </a:rPr>
                        <a:t>Παιχνίδι με το Σταμάτη και το Γρηγόρη</a:t>
                      </a: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kern="1200" cap="none" normalizeH="0" baseline="0" dirty="0" smtClean="0">
                          <a:ln>
                            <a:noFill/>
                          </a:ln>
                          <a:solidFill>
                            <a:schemeClr val="bg2">
                              <a:lumMod val="75000"/>
                            </a:schemeClr>
                          </a:solidFill>
                          <a:effectLst/>
                          <a:latin typeface="Calibri" pitchFamily="34" charset="0"/>
                          <a:ea typeface="+mn-ea"/>
                          <a:cs typeface="+mn-cs"/>
                        </a:rPr>
                        <a:t>Κατασκευή φαναριών</a:t>
                      </a: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kern="1200" cap="none" normalizeH="0" baseline="0" dirty="0" smtClean="0">
                          <a:ln>
                            <a:noFill/>
                          </a:ln>
                          <a:solidFill>
                            <a:schemeClr val="bg2">
                              <a:lumMod val="75000"/>
                            </a:schemeClr>
                          </a:solidFill>
                          <a:effectLst/>
                          <a:latin typeface="Calibri" pitchFamily="34" charset="0"/>
                          <a:ea typeface="+mn-ea"/>
                          <a:cs typeface="+mn-cs"/>
                        </a:rPr>
                        <a:t>Κατηγοριοποίηση σημάτων</a:t>
                      </a: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kern="1200" cap="none" normalizeH="0" baseline="0" dirty="0" smtClean="0">
                          <a:ln>
                            <a:noFill/>
                          </a:ln>
                          <a:solidFill>
                            <a:schemeClr val="bg2">
                              <a:lumMod val="75000"/>
                            </a:schemeClr>
                          </a:solidFill>
                          <a:effectLst/>
                          <a:latin typeface="Calibri" pitchFamily="34" charset="0"/>
                          <a:ea typeface="+mn-ea"/>
                          <a:cs typeface="+mn-cs"/>
                        </a:rPr>
                        <a:t>Φύλλα εργασίας</a:t>
                      </a: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kern="1200" cap="none" normalizeH="0" baseline="0" dirty="0" smtClean="0">
                          <a:ln>
                            <a:noFill/>
                          </a:ln>
                          <a:solidFill>
                            <a:schemeClr val="bg2">
                              <a:lumMod val="75000"/>
                            </a:schemeClr>
                          </a:solidFill>
                          <a:effectLst/>
                          <a:latin typeface="Calibri" pitchFamily="34" charset="0"/>
                          <a:ea typeface="+mn-ea"/>
                          <a:cs typeface="+mn-cs"/>
                        </a:rPr>
                        <a:t>Μακέτες</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425285">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bg2">
                              <a:lumMod val="50000"/>
                            </a:schemeClr>
                          </a:solidFill>
                          <a:effectLst/>
                          <a:latin typeface="Calibri" pitchFamily="34" charset="0"/>
                        </a:rPr>
                        <a:t>Εννοιολογώντας</a:t>
                      </a:r>
                      <a:endParaRPr kumimoji="0" lang="el-GR" sz="1800" b="1" i="0" u="none" strike="noStrike" cap="none" normalizeH="0" baseline="0" dirty="0" smtClean="0">
                        <a:ln>
                          <a:noFill/>
                        </a:ln>
                        <a:solidFill>
                          <a:schemeClr val="bg2">
                            <a:lumMod val="50000"/>
                          </a:schemeClr>
                        </a:solidFill>
                        <a:effectLst/>
                        <a:latin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75000"/>
                        <a:alpha val="89000"/>
                      </a:schemeClr>
                    </a:solidFill>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bg2">
                              <a:lumMod val="50000"/>
                            </a:schemeClr>
                          </a:solidFill>
                          <a:effectLst/>
                          <a:latin typeface="Calibri" pitchFamily="34" charset="0"/>
                        </a:rPr>
                        <a:t>Αναλύοντας</a:t>
                      </a:r>
                      <a:endParaRPr kumimoji="0" lang="el-GR" sz="1800" b="1" i="0" u="none" strike="noStrike" cap="none" normalizeH="0" baseline="0" dirty="0" smtClean="0">
                        <a:ln>
                          <a:noFill/>
                        </a:ln>
                        <a:solidFill>
                          <a:schemeClr val="bg2">
                            <a:lumMod val="50000"/>
                          </a:schemeClr>
                        </a:solidFill>
                        <a:effectLst/>
                        <a:latin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75000"/>
                      </a:schemeClr>
                    </a:solidFill>
                  </a:tcPr>
                </a:tc>
                <a:tc hMerge="1">
                  <a:txBody>
                    <a:bodyPr/>
                    <a:lstStyle/>
                    <a:p>
                      <a:endParaRPr lang="el-GR"/>
                    </a:p>
                  </a:txBody>
                  <a:tcPr/>
                </a:tc>
              </a:tr>
              <a:tr h="243365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2">
                              <a:lumMod val="75000"/>
                            </a:schemeClr>
                          </a:solidFill>
                          <a:effectLst/>
                          <a:latin typeface="Calibri" pitchFamily="34" charset="0"/>
                        </a:rPr>
                        <a:t>Ορολογία</a:t>
                      </a:r>
                      <a:endParaRPr kumimoji="0" lang="en-US" sz="1800" b="1" i="0" u="none" strike="noStrike" cap="none" normalizeH="0" baseline="0" dirty="0" smtClean="0">
                        <a:ln>
                          <a:noFill/>
                        </a:ln>
                        <a:solidFill>
                          <a:schemeClr val="bg2">
                            <a:lumMod val="75000"/>
                          </a:schemeClr>
                        </a:solidFill>
                        <a:effectLst/>
                        <a:latin typeface="Calibri"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chemeClr val="bg2">
                            <a:lumMod val="75000"/>
                          </a:schemeClr>
                        </a:solidFill>
                        <a:effectLst/>
                        <a:latin typeface="Calibri" pitchFamily="34" charset="0"/>
                      </a:endParaRPr>
                    </a:p>
                    <a:p>
                      <a:pPr marL="90488" marR="0" lvl="0" indent="-904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cap="none" normalizeH="0" baseline="0" dirty="0" smtClean="0">
                          <a:ln>
                            <a:noFill/>
                          </a:ln>
                          <a:solidFill>
                            <a:schemeClr val="bg2">
                              <a:lumMod val="75000"/>
                            </a:schemeClr>
                          </a:solidFill>
                          <a:effectLst/>
                          <a:latin typeface="Calibri" pitchFamily="34" charset="0"/>
                        </a:rPr>
                        <a:t>Ανακεφαλαίωση των νέων όρων που εισήχθησαν- αντιγραφή λέξεων</a:t>
                      </a:r>
                      <a:endParaRPr kumimoji="0" lang="el-GR" sz="1200" b="0" i="0" u="none" strike="noStrike" cap="none" normalizeH="0" baseline="0" dirty="0" smtClean="0">
                        <a:ln>
                          <a:noFill/>
                        </a:ln>
                        <a:solidFill>
                          <a:schemeClr val="bg2">
                            <a:lumMod val="7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chemeClr val="bg2">
                            <a:lumMod val="7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chemeClr val="bg2">
                            <a:lumMod val="75000"/>
                          </a:schemeClr>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2">
                              <a:lumMod val="75000"/>
                            </a:schemeClr>
                          </a:solidFill>
                          <a:effectLst/>
                          <a:latin typeface="Calibri" pitchFamily="34" charset="0"/>
                        </a:rPr>
                        <a:t>Θεωρία</a:t>
                      </a:r>
                      <a:endParaRPr kumimoji="0" lang="en-US" sz="1800" b="1" i="0" u="none" strike="noStrike" cap="none" normalizeH="0" baseline="0" dirty="0" smtClean="0">
                        <a:ln>
                          <a:noFill/>
                        </a:ln>
                        <a:solidFill>
                          <a:schemeClr val="bg2">
                            <a:lumMod val="75000"/>
                          </a:schemeClr>
                        </a:solidFill>
                        <a:effectLst/>
                        <a:latin typeface="Calibri"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chemeClr val="bg2">
                            <a:lumMod val="75000"/>
                          </a:schemeClr>
                        </a:solidFill>
                        <a:effectLst/>
                        <a:latin typeface="Calibri" pitchFamily="34" charset="0"/>
                      </a:endParaRPr>
                    </a:p>
                    <a:p>
                      <a:pPr marL="90488" marR="0" lvl="0" indent="-90488"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el-GR" sz="1800" b="0" i="0" u="none" strike="noStrike" cap="none" normalizeH="0" baseline="0" dirty="0" smtClean="0">
                          <a:ln>
                            <a:noFill/>
                          </a:ln>
                          <a:solidFill>
                            <a:schemeClr val="bg2">
                              <a:lumMod val="75000"/>
                            </a:schemeClr>
                          </a:solidFill>
                          <a:effectLst/>
                          <a:latin typeface="Calibri" pitchFamily="34" charset="0"/>
                        </a:rPr>
                        <a:t>Αξιοποίηση Νέων Τεχνολογιών</a:t>
                      </a:r>
                    </a:p>
                    <a:p>
                      <a:pPr marL="90488" marR="0" lvl="0" indent="-90488"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el-GR" sz="1800" b="0" i="0" u="none" strike="noStrike" kern="1200" cap="none" normalizeH="0" baseline="0" dirty="0" smtClean="0">
                          <a:ln>
                            <a:noFill/>
                          </a:ln>
                          <a:solidFill>
                            <a:schemeClr val="bg2">
                              <a:lumMod val="75000"/>
                            </a:schemeClr>
                          </a:solidFill>
                          <a:effectLst/>
                          <a:latin typeface="Calibri" pitchFamily="34" charset="0"/>
                          <a:ea typeface="+mn-ea"/>
                          <a:cs typeface="+mn-cs"/>
                        </a:rPr>
                        <a:t> </a:t>
                      </a:r>
                      <a:r>
                        <a:rPr kumimoji="0" lang="en-US" sz="1800" b="0" i="0" u="none" strike="noStrike" kern="1200" cap="none" normalizeH="0" baseline="0" dirty="0" smtClean="0">
                          <a:ln>
                            <a:noFill/>
                          </a:ln>
                          <a:solidFill>
                            <a:schemeClr val="bg2">
                              <a:lumMod val="75000"/>
                            </a:schemeClr>
                          </a:solidFill>
                          <a:effectLst/>
                          <a:latin typeface="Calibri" pitchFamily="34" charset="0"/>
                          <a:ea typeface="+mn-ea"/>
                          <a:cs typeface="+mn-cs"/>
                        </a:rPr>
                        <a:t>DVD </a:t>
                      </a:r>
                      <a:r>
                        <a:rPr kumimoji="0" lang="el-GR" sz="1800" b="0" i="0" u="none" strike="noStrike" kern="1200" cap="none" normalizeH="0" baseline="0" dirty="0" smtClean="0">
                          <a:ln>
                            <a:noFill/>
                          </a:ln>
                          <a:solidFill>
                            <a:schemeClr val="bg2">
                              <a:lumMod val="75000"/>
                            </a:schemeClr>
                          </a:solidFill>
                          <a:effectLst/>
                          <a:latin typeface="Calibri" pitchFamily="34" charset="0"/>
                          <a:ea typeface="+mn-ea"/>
                          <a:cs typeface="+mn-cs"/>
                        </a:rPr>
                        <a:t>με το Μικρό Νικόλα και τον ΚΟΚ</a:t>
                      </a:r>
                    </a:p>
                    <a:p>
                      <a:pPr marL="90488" marR="0" lvl="0" indent="-90488" algn="l" defTabSz="914400" rtl="0" eaLnBrk="1" fontAlgn="base" latinLnBrk="0" hangingPunct="1">
                        <a:lnSpc>
                          <a:spcPct val="100000"/>
                        </a:lnSpc>
                        <a:spcBef>
                          <a:spcPct val="0"/>
                        </a:spcBef>
                        <a:spcAft>
                          <a:spcPct val="0"/>
                        </a:spcAft>
                        <a:buClrTx/>
                        <a:buSzTx/>
                        <a:buFont typeface="Arial" pitchFamily="34" charset="0"/>
                        <a:buChar char="•"/>
                        <a:tabLst/>
                        <a:defRPr/>
                      </a:pPr>
                      <a:endParaRPr kumimoji="0" lang="el-GR" sz="1800" b="0" i="0" u="none" strike="noStrike" cap="none" normalizeH="0" baseline="0" dirty="0" smtClean="0">
                        <a:ln>
                          <a:noFill/>
                        </a:ln>
                        <a:solidFill>
                          <a:schemeClr val="bg2">
                            <a:lumMod val="7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chemeClr val="bg2">
                            <a:lumMod val="75000"/>
                          </a:schemeClr>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2">
                              <a:lumMod val="75000"/>
                            </a:schemeClr>
                          </a:solidFill>
                          <a:effectLst/>
                          <a:latin typeface="Calibri" pitchFamily="34" charset="0"/>
                        </a:rPr>
                        <a:t>Λειτουργικά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chemeClr val="bg2">
                            <a:lumMod val="7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kern="1200" cap="none" normalizeH="0" baseline="0" dirty="0" smtClean="0">
                          <a:ln>
                            <a:noFill/>
                          </a:ln>
                          <a:solidFill>
                            <a:schemeClr val="bg2">
                              <a:lumMod val="75000"/>
                            </a:schemeClr>
                          </a:solidFill>
                          <a:effectLst/>
                          <a:latin typeface="Calibri" pitchFamily="34" charset="0"/>
                          <a:ea typeface="+mn-ea"/>
                          <a:cs typeface="+mn-cs"/>
                        </a:rPr>
                        <a:t>Εικόνες με παιδιά να περνούν σε διάβαση και εκτός διάβασης, με «Γρηγόρη» αλλά και με «Σταμάτη»</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2">
                              <a:lumMod val="75000"/>
                            </a:schemeClr>
                          </a:solidFill>
                          <a:effectLst/>
                          <a:latin typeface="Calibri" pitchFamily="34" charset="0"/>
                        </a:rPr>
                        <a:t>Κριτικά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chemeClr val="bg2">
                            <a:lumMod val="7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chemeClr val="bg2">
                            <a:lumMod val="75000"/>
                          </a:schemeClr>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
        <p:nvSpPr>
          <p:cNvPr id="5" name="4 - Έλλειψη"/>
          <p:cNvSpPr/>
          <p:nvPr/>
        </p:nvSpPr>
        <p:spPr>
          <a:xfrm>
            <a:off x="3500430" y="3357562"/>
            <a:ext cx="2071702" cy="1000132"/>
          </a:xfrm>
          <a:prstGeom prst="ellipse">
            <a:avLst/>
          </a:prstGeom>
          <a:gradFill flip="none" rotWithShape="1">
            <a:gsLst>
              <a:gs pos="0">
                <a:srgbClr val="FFEFD1"/>
              </a:gs>
              <a:gs pos="64999">
                <a:srgbClr val="F0EBD5"/>
              </a:gs>
              <a:gs pos="100000">
                <a:srgbClr val="D1C39F"/>
              </a:gs>
            </a:gsLst>
            <a:lin ang="18900000" scaled="1"/>
            <a:tileRect/>
          </a:gradFill>
          <a:ln w="44450">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solidFill>
                  <a:srgbClr val="3F7835"/>
                </a:solidFill>
              </a:rPr>
              <a:t>Σήματα κυκλοφορίας – φανάρια</a:t>
            </a:r>
            <a:endParaRPr lang="el-GR" b="1" dirty="0">
              <a:solidFill>
                <a:srgbClr val="3F7835"/>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14 - Θέση περιεχομένου"/>
          <p:cNvGraphicFramePr>
            <a:graphicFrameLocks noGrp="1"/>
          </p:cNvGraphicFramePr>
          <p:nvPr>
            <p:ph sz="half" idx="2"/>
          </p:nvPr>
        </p:nvGraphicFramePr>
        <p:xfrm>
          <a:off x="142844" y="142852"/>
          <a:ext cx="9001156" cy="6715148"/>
        </p:xfrm>
        <a:graphic>
          <a:graphicData uri="http://schemas.openxmlformats.org/drawingml/2006/table">
            <a:tbl>
              <a:tblPr/>
              <a:tblGrid>
                <a:gridCol w="4501419"/>
                <a:gridCol w="4499737"/>
              </a:tblGrid>
              <a:tr h="60990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dirty="0" smtClean="0">
                          <a:ln>
                            <a:noFill/>
                          </a:ln>
                          <a:solidFill>
                            <a:schemeClr val="bg1"/>
                          </a:solidFill>
                          <a:effectLst/>
                          <a:latin typeface="Calibri" pitchFamily="34" charset="0"/>
                        </a:rPr>
                        <a:t>Βιώνοντας</a:t>
                      </a:r>
                      <a:endParaRPr kumimoji="0" lang="el-GR" sz="1800" b="1" i="0" u="none" strike="noStrike" cap="none" normalizeH="0" baseline="0" dirty="0" smtClean="0">
                        <a:ln>
                          <a:noFill/>
                        </a:ln>
                        <a:solidFill>
                          <a:schemeClr val="bg1"/>
                        </a:solidFill>
                        <a:effectLst/>
                        <a:latin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3F7835"/>
                    </a:solidFill>
                  </a:tcPr>
                </a:tc>
                <a:tc hMerge="1">
                  <a:txBody>
                    <a:bodyPr/>
                    <a:lstStyle/>
                    <a:p>
                      <a:endParaRPr lang="el-GR"/>
                    </a:p>
                  </a:txBody>
                  <a:tcPr/>
                </a:tc>
              </a:tr>
              <a:tr h="610524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sng" strike="noStrike" cap="none" normalizeH="0" baseline="0" dirty="0" smtClean="0">
                          <a:ln>
                            <a:noFill/>
                          </a:ln>
                          <a:solidFill>
                            <a:srgbClr val="3F7835"/>
                          </a:solidFill>
                          <a:effectLst/>
                          <a:latin typeface="Calibri" pitchFamily="34" charset="0"/>
                        </a:rPr>
                        <a:t>Νέο</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l-GR" sz="2000" b="1" i="0" u="sng" strike="noStrike" cap="none" normalizeH="0" baseline="0" dirty="0" smtClean="0">
                          <a:ln>
                            <a:noFill/>
                          </a:ln>
                          <a:solidFill>
                            <a:srgbClr val="3F7835"/>
                          </a:solidFill>
                          <a:effectLst/>
                          <a:latin typeface="Calibri" pitchFamily="34" charset="0"/>
                        </a:rPr>
                        <a:t>Κύριος ΚΟΚ:</a:t>
                      </a:r>
                      <a:r>
                        <a:rPr kumimoji="0" lang="el-GR" sz="2000" b="1" i="0" u="none" strike="noStrike" cap="none" normalizeH="0" baseline="0" dirty="0" smtClean="0">
                          <a:ln>
                            <a:noFill/>
                          </a:ln>
                          <a:solidFill>
                            <a:srgbClr val="3F7835"/>
                          </a:solidFill>
                          <a:effectLst/>
                          <a:latin typeface="Calibri" pitchFamily="34" charset="0"/>
                        </a:rPr>
                        <a:t> </a:t>
                      </a:r>
                      <a:r>
                        <a:rPr kumimoji="0" lang="el-GR" sz="2000" b="0" i="0" u="none" strike="noStrike" cap="none" normalizeH="0" baseline="0" dirty="0" smtClean="0">
                          <a:ln>
                            <a:noFill/>
                          </a:ln>
                          <a:solidFill>
                            <a:srgbClr val="3F7835"/>
                          </a:solidFill>
                          <a:effectLst/>
                          <a:latin typeface="Calibri" pitchFamily="34" charset="0"/>
                        </a:rPr>
                        <a:t>Μπαμπάς του Σταμάτη και του Γρηγόρη</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2000" b="0" i="0" u="none" strike="noStrike" cap="none" normalizeH="0" baseline="0" dirty="0" smtClean="0">
                        <a:ln>
                          <a:noFill/>
                        </a:ln>
                        <a:solidFill>
                          <a:srgbClr val="3F7835"/>
                        </a:solidFill>
                        <a:effectLst/>
                        <a:latin typeface="Calibri"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Calibri" pitchFamily="34" charset="0"/>
                        </a:rPr>
                        <a:t>Στόχοι</a:t>
                      </a:r>
                      <a:r>
                        <a:rPr kumimoji="0" lang="el-GR" sz="2000" b="0" i="0" u="none" strike="noStrike" cap="none" normalizeH="0" baseline="0" dirty="0" smtClean="0">
                          <a:ln>
                            <a:noFill/>
                          </a:ln>
                          <a:solidFill>
                            <a:srgbClr val="3F7835"/>
                          </a:solidFill>
                          <a:effectLst/>
                          <a:latin typeface="Calibri" pitchFamily="34" charset="0"/>
                        </a:rPr>
                        <a:t>: </a:t>
                      </a: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2000" b="0" i="0" u="none" strike="noStrike" cap="none" normalizeH="0" baseline="0" dirty="0" smtClean="0">
                          <a:ln>
                            <a:noFill/>
                          </a:ln>
                          <a:solidFill>
                            <a:srgbClr val="3F7835"/>
                          </a:solidFill>
                          <a:effectLst/>
                          <a:latin typeface="Calibri" pitchFamily="34" charset="0"/>
                        </a:rPr>
                        <a:t>Κατανόηση βασικών αρχών  συμπεριφοράς στο δρόμο</a:t>
                      </a: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2000" b="0" i="0" u="none" strike="noStrike" cap="none" normalizeH="0" baseline="0" dirty="0" smtClean="0">
                          <a:ln>
                            <a:noFill/>
                          </a:ln>
                          <a:solidFill>
                            <a:srgbClr val="3F7835"/>
                          </a:solidFill>
                          <a:effectLst/>
                          <a:latin typeface="Calibri" pitchFamily="34" charset="0"/>
                        </a:rPr>
                        <a:t>Υιοθέτηση βασικών συμβάσεων ανάγνωσης</a:t>
                      </a: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2000" b="0" i="0" u="none" strike="noStrike" cap="none" normalizeH="0" baseline="0" dirty="0" smtClean="0">
                          <a:ln>
                            <a:noFill/>
                          </a:ln>
                          <a:solidFill>
                            <a:srgbClr val="3F7835"/>
                          </a:solidFill>
                          <a:effectLst/>
                          <a:latin typeface="Calibri" pitchFamily="34" charset="0"/>
                        </a:rPr>
                        <a:t>Βελτίωση και εμπλουτισμός του προφορικού λόγου</a:t>
                      </a: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2000" b="0" i="0" u="none" strike="noStrike" cap="none" normalizeH="0" baseline="0" dirty="0" smtClean="0">
                          <a:ln>
                            <a:noFill/>
                          </a:ln>
                          <a:solidFill>
                            <a:srgbClr val="3F7835"/>
                          </a:solidFill>
                          <a:effectLst/>
                          <a:latin typeface="Calibri" pitchFamily="34" charset="0"/>
                        </a:rPr>
                        <a:t>Εκμάθηση διήγησης/αφήγησης/ εκ περιτροπής </a:t>
                      </a:r>
                      <a:r>
                        <a:rPr kumimoji="0" lang="el-GR" sz="2000" b="0" i="0" u="none" strike="noStrike" cap="none" normalizeH="0" baseline="0" dirty="0" err="1" smtClean="0">
                          <a:ln>
                            <a:noFill/>
                          </a:ln>
                          <a:solidFill>
                            <a:srgbClr val="3F7835"/>
                          </a:solidFill>
                          <a:effectLst/>
                          <a:latin typeface="Calibri" pitchFamily="34" charset="0"/>
                        </a:rPr>
                        <a:t>επιχειρηματολόγησης</a:t>
                      </a:r>
                      <a:endParaRPr kumimoji="0" lang="el-GR" sz="2000" b="0" i="0" u="none" strike="noStrike" cap="none" normalizeH="0" baseline="0" dirty="0" smtClean="0">
                        <a:ln>
                          <a:noFill/>
                        </a:ln>
                        <a:solidFill>
                          <a:srgbClr val="3F7835"/>
                        </a:solidFill>
                        <a:effectLst/>
                        <a:latin typeface="Calibri" pitchFamily="34" charset="0"/>
                      </a:endParaRP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2000" b="0" i="0" u="none" strike="noStrike" cap="none" normalizeH="0" baseline="0" dirty="0" smtClean="0">
                          <a:ln>
                            <a:noFill/>
                          </a:ln>
                          <a:solidFill>
                            <a:srgbClr val="3F7835"/>
                          </a:solidFill>
                          <a:effectLst/>
                          <a:latin typeface="Calibri" pitchFamily="34" charset="0"/>
                        </a:rPr>
                        <a:t>Σύνδεση γραπτού λόγου με αφήγηση και κατανόηση φοράς ανάγνωσης</a:t>
                      </a:r>
                    </a:p>
                    <a:p>
                      <a:pPr marL="179388" marR="0" lvl="0" indent="-179388" algn="l" defTabSz="914400" rtl="0" eaLnBrk="1" fontAlgn="base" latinLnBrk="0" hangingPunct="1">
                        <a:lnSpc>
                          <a:spcPct val="100000"/>
                        </a:lnSpc>
                        <a:spcBef>
                          <a:spcPct val="0"/>
                        </a:spcBef>
                        <a:spcAft>
                          <a:spcPct val="0"/>
                        </a:spcAft>
                        <a:buClrTx/>
                        <a:buSzTx/>
                        <a:buFont typeface="Arial" pitchFamily="34" charset="0"/>
                        <a:buNone/>
                        <a:tabLst/>
                      </a:pPr>
                      <a:r>
                        <a:rPr kumimoji="0" lang="el-GR" sz="2000" b="1" i="0" u="none" strike="noStrike" cap="none" normalizeH="0" baseline="0" dirty="0" smtClean="0">
                          <a:ln>
                            <a:noFill/>
                          </a:ln>
                          <a:solidFill>
                            <a:schemeClr val="tx1"/>
                          </a:solidFill>
                          <a:effectLst/>
                          <a:latin typeface="Calibri" pitchFamily="34" charset="0"/>
                        </a:rPr>
                        <a:t>Αξιολόγηση</a:t>
                      </a:r>
                      <a:r>
                        <a:rPr kumimoji="0" lang="el-GR" sz="2000" b="0" i="0" u="none" strike="noStrike" cap="none" normalizeH="0" baseline="0" dirty="0" smtClean="0">
                          <a:ln>
                            <a:noFill/>
                          </a:ln>
                          <a:solidFill>
                            <a:srgbClr val="3F7835"/>
                          </a:solidFill>
                          <a:effectLst/>
                          <a:latin typeface="Calibri" pitchFamily="34" charset="0"/>
                        </a:rPr>
                        <a:t>:</a:t>
                      </a: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2000" b="0" i="0" u="none" strike="noStrike" cap="none" normalizeH="0" baseline="0" dirty="0" smtClean="0">
                          <a:ln>
                            <a:noFill/>
                          </a:ln>
                          <a:solidFill>
                            <a:srgbClr val="3F7835"/>
                          </a:solidFill>
                          <a:effectLst/>
                          <a:latin typeface="Calibri" pitchFamily="34" charset="0"/>
                        </a:rPr>
                        <a:t>Συμμετοχή των παιδιών</a:t>
                      </a: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2000" b="0" i="0" u="none" strike="noStrike" cap="none" normalizeH="0" baseline="0" dirty="0" smtClean="0">
                          <a:ln>
                            <a:noFill/>
                          </a:ln>
                          <a:solidFill>
                            <a:srgbClr val="3F7835"/>
                          </a:solidFill>
                          <a:effectLst/>
                          <a:latin typeface="Calibri" pitchFamily="34" charset="0"/>
                        </a:rPr>
                        <a:t>Πλήθος ιστοριών</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rgbClr val="000000"/>
                          </a:solidFill>
                          <a:effectLst/>
                          <a:latin typeface="Calibri" pitchFamily="34" charset="0"/>
                        </a:rPr>
                        <a:t> κείμενο, βίντεο. </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pic>
        <p:nvPicPr>
          <p:cNvPr id="4" name="3 - Εικόνα" descr="PITSIDOPOYLOY_KALWS_TON_KYRIO_KOK.jpg"/>
          <p:cNvPicPr>
            <a:picLocks noChangeAspect="1"/>
          </p:cNvPicPr>
          <p:nvPr/>
        </p:nvPicPr>
        <p:blipFill>
          <a:blip r:embed="rId3"/>
          <a:stretch>
            <a:fillRect/>
          </a:stretch>
        </p:blipFill>
        <p:spPr>
          <a:xfrm>
            <a:off x="4786314" y="1681178"/>
            <a:ext cx="3810000" cy="3962400"/>
          </a:xfrm>
          <a:prstGeom prst="rect">
            <a:avLst/>
          </a:prstGeom>
        </p:spPr>
      </p:pic>
      <p:sp>
        <p:nvSpPr>
          <p:cNvPr id="8" name="7 - Έλλειψη"/>
          <p:cNvSpPr/>
          <p:nvPr/>
        </p:nvSpPr>
        <p:spPr>
          <a:xfrm rot="19241267">
            <a:off x="6604816" y="5234694"/>
            <a:ext cx="2790825" cy="1325127"/>
          </a:xfrm>
          <a:prstGeom prst="ellipse">
            <a:avLst/>
          </a:prstGeom>
          <a:solidFill>
            <a:schemeClr val="accent3">
              <a:lumMod val="60000"/>
              <a:lumOff val="40000"/>
            </a:schemeClr>
          </a:solidFill>
          <a:ln w="31750">
            <a:solidFill>
              <a:srgbClr val="3F783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sz="2000" b="1" dirty="0" smtClean="0">
                <a:solidFill>
                  <a:schemeClr val="accent3">
                    <a:lumMod val="50000"/>
                  </a:schemeClr>
                </a:solidFill>
              </a:rPr>
              <a:t>Σήματα κυκλοφορίας / Φανάρια</a:t>
            </a:r>
            <a:endParaRPr lang="el-GR" sz="2000" b="1" dirty="0">
              <a:solidFill>
                <a:schemeClr val="accent3">
                  <a:lumMod val="50000"/>
                </a:schemeClr>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6 - Ευθεία γραμμή σύνδεσης"/>
          <p:cNvCxnSpPr/>
          <p:nvPr/>
        </p:nvCxnSpPr>
        <p:spPr>
          <a:xfrm>
            <a:off x="428625" y="1500188"/>
            <a:ext cx="8286750" cy="158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20510" name="Group 30"/>
          <p:cNvGraphicFramePr>
            <a:graphicFrameLocks noGrp="1"/>
          </p:cNvGraphicFramePr>
          <p:nvPr>
            <p:ph sz="half" idx="2"/>
          </p:nvPr>
        </p:nvGraphicFramePr>
        <p:xfrm>
          <a:off x="142844" y="80354"/>
          <a:ext cx="8786783" cy="6634794"/>
        </p:xfrm>
        <a:graphic>
          <a:graphicData uri="http://schemas.openxmlformats.org/drawingml/2006/table">
            <a:tbl>
              <a:tblPr/>
              <a:tblGrid>
                <a:gridCol w="2197523"/>
                <a:gridCol w="2195868"/>
                <a:gridCol w="2197523"/>
                <a:gridCol w="2195869"/>
              </a:tblGrid>
              <a:tr h="502471">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bg2">
                              <a:lumMod val="50000"/>
                            </a:schemeClr>
                          </a:solidFill>
                          <a:effectLst/>
                          <a:latin typeface="Calibri" pitchFamily="34" charset="0"/>
                        </a:rPr>
                        <a:t>Βιώνοντας</a:t>
                      </a:r>
                      <a:endParaRPr kumimoji="0" lang="el-GR" sz="1800" b="1" i="0" u="none" strike="noStrike" cap="none" normalizeH="0" baseline="0" dirty="0" smtClean="0">
                        <a:ln>
                          <a:noFill/>
                        </a:ln>
                        <a:solidFill>
                          <a:schemeClr val="bg2">
                            <a:lumMod val="50000"/>
                          </a:schemeClr>
                        </a:solidFill>
                        <a:effectLst/>
                        <a:latin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2">
                        <a:lumMod val="75000"/>
                      </a:schemeClr>
                    </a:solidFill>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bg2">
                              <a:lumMod val="50000"/>
                            </a:schemeClr>
                          </a:solidFill>
                          <a:effectLst/>
                          <a:latin typeface="Calibri" pitchFamily="34" charset="0"/>
                        </a:rPr>
                        <a:t>Εφαρμόζοντας</a:t>
                      </a:r>
                      <a:endParaRPr kumimoji="0" lang="el-GR" sz="1800" b="1" i="0" u="none" strike="noStrike" cap="none" normalizeH="0" baseline="0" dirty="0" smtClean="0">
                        <a:ln>
                          <a:noFill/>
                        </a:ln>
                        <a:solidFill>
                          <a:schemeClr val="bg2">
                            <a:lumMod val="50000"/>
                          </a:schemeClr>
                        </a:solidFill>
                        <a:effectLst/>
                        <a:latin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2">
                        <a:lumMod val="75000"/>
                      </a:schemeClr>
                    </a:solidFill>
                  </a:tcPr>
                </a:tc>
                <a:tc hMerge="1">
                  <a:txBody>
                    <a:bodyPr/>
                    <a:lstStyle/>
                    <a:p>
                      <a:endParaRPr lang="el-GR"/>
                    </a:p>
                  </a:txBody>
                  <a:tcPr/>
                </a:tc>
              </a:tr>
              <a:tr h="327338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2">
                              <a:lumMod val="75000"/>
                            </a:schemeClr>
                          </a:solidFill>
                          <a:effectLst/>
                          <a:latin typeface="Calibri" pitchFamily="34" charset="0"/>
                        </a:rPr>
                        <a:t>Γνωστό</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chemeClr val="bg2">
                            <a:lumMod val="75000"/>
                          </a:schemeClr>
                        </a:solidFill>
                        <a:effectLst/>
                        <a:latin typeface="Calibri" pitchFamily="34" charset="0"/>
                      </a:endParaRP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cap="none" normalizeH="0" baseline="0" dirty="0" smtClean="0">
                          <a:ln>
                            <a:noFill/>
                          </a:ln>
                          <a:solidFill>
                            <a:schemeClr val="bg2">
                              <a:lumMod val="75000"/>
                            </a:schemeClr>
                          </a:solidFill>
                          <a:effectLst/>
                          <a:latin typeface="Calibri" pitchFamily="34" charset="0"/>
                        </a:rPr>
                        <a:t>Καθυστερημένη έλευση στο σχολείο </a:t>
                      </a:r>
                      <a:r>
                        <a:rPr kumimoji="0" lang="el-GR" sz="1800" b="0" i="0" u="none" strike="noStrike" cap="none" normalizeH="0" baseline="0" dirty="0" err="1" smtClean="0">
                          <a:ln>
                            <a:noFill/>
                          </a:ln>
                          <a:solidFill>
                            <a:schemeClr val="bg2">
                              <a:lumMod val="75000"/>
                            </a:schemeClr>
                          </a:solidFill>
                          <a:effectLst/>
                          <a:latin typeface="Calibri" pitchFamily="34" charset="0"/>
                        </a:rPr>
                        <a:t>λόγω...ατυχήματος</a:t>
                      </a:r>
                      <a:endParaRPr kumimoji="0" lang="el-GR" sz="1800" b="0" i="0" u="none" strike="noStrike" cap="none" normalizeH="0" baseline="0" dirty="0" smtClean="0">
                        <a:ln>
                          <a:noFill/>
                        </a:ln>
                        <a:solidFill>
                          <a:schemeClr val="bg2">
                            <a:lumMod val="75000"/>
                          </a:schemeClr>
                        </a:solidFill>
                        <a:effectLst/>
                        <a:latin typeface="Calibri" pitchFamily="34" charset="0"/>
                      </a:endParaRP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cap="none" normalizeH="0" baseline="0" dirty="0" smtClean="0">
                          <a:ln>
                            <a:noFill/>
                          </a:ln>
                          <a:solidFill>
                            <a:schemeClr val="bg2">
                              <a:lumMod val="75000"/>
                            </a:schemeClr>
                          </a:solidFill>
                          <a:effectLst/>
                          <a:latin typeface="Calibri" pitchFamily="34" charset="0"/>
                        </a:rPr>
                        <a:t>Γνωρίζετε κάποια σήματα;</a:t>
                      </a:r>
                      <a:endParaRPr kumimoji="0" lang="el-GR" sz="1800" b="1" i="0" u="none" strike="noStrike" cap="none" normalizeH="0" baseline="0" dirty="0" smtClean="0">
                        <a:ln>
                          <a:noFill/>
                        </a:ln>
                        <a:solidFill>
                          <a:schemeClr val="bg2">
                            <a:lumMod val="75000"/>
                          </a:schemeClr>
                        </a:solidFill>
                        <a:effectLst/>
                        <a:latin typeface="Calibri" pitchFamily="34" charset="0"/>
                      </a:endParaRP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cap="none" normalizeH="0" baseline="0" dirty="0" smtClean="0">
                          <a:ln>
                            <a:noFill/>
                          </a:ln>
                          <a:solidFill>
                            <a:schemeClr val="bg2">
                              <a:lumMod val="75000"/>
                            </a:schemeClr>
                          </a:solidFill>
                          <a:effectLst/>
                          <a:latin typeface="Calibri" pitchFamily="34" charset="0"/>
                        </a:rPr>
                        <a:t>Τι ξέρετε για τα φανάρια;</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ts val="1200"/>
                        </a:spcAft>
                        <a:buClrTx/>
                        <a:buSzTx/>
                        <a:buFontTx/>
                        <a:buNone/>
                        <a:tabLst/>
                      </a:pPr>
                      <a:r>
                        <a:rPr kumimoji="0" lang="el-GR" sz="1800" b="1" i="0" u="none" strike="noStrike" kern="1200" cap="none" normalizeH="0" baseline="0" dirty="0" smtClean="0">
                          <a:ln>
                            <a:noFill/>
                          </a:ln>
                          <a:solidFill>
                            <a:schemeClr val="bg2">
                              <a:lumMod val="75000"/>
                            </a:schemeClr>
                          </a:solidFill>
                          <a:effectLst/>
                          <a:latin typeface="Calibri" pitchFamily="34" charset="0"/>
                          <a:ea typeface="+mn-ea"/>
                          <a:cs typeface="+mn-cs"/>
                        </a:rPr>
                        <a:t>Νέο</a:t>
                      </a:r>
                    </a:p>
                    <a:p>
                      <a:pPr marL="179388" marR="0" lvl="0" indent="-179388" algn="l" defTabSz="914400" rtl="0" eaLnBrk="1" fontAlgn="base" latinLnBrk="0" hangingPunct="1">
                        <a:lnSpc>
                          <a:spcPct val="100000"/>
                        </a:lnSpc>
                        <a:spcBef>
                          <a:spcPct val="0"/>
                        </a:spcBef>
                        <a:spcAft>
                          <a:spcPts val="600"/>
                        </a:spcAft>
                        <a:buClrTx/>
                        <a:buSzTx/>
                        <a:buFont typeface="Arial" pitchFamily="34" charset="0"/>
                        <a:buChar char="•"/>
                        <a:tabLst/>
                      </a:pPr>
                      <a:r>
                        <a:rPr kumimoji="0" lang="el-GR" sz="1800" b="0" i="0" u="none" strike="noStrike" kern="1200" cap="none" normalizeH="0" baseline="0" dirty="0" smtClean="0">
                          <a:ln>
                            <a:noFill/>
                          </a:ln>
                          <a:solidFill>
                            <a:schemeClr val="bg2">
                              <a:lumMod val="75000"/>
                            </a:schemeClr>
                          </a:solidFill>
                          <a:effectLst/>
                          <a:latin typeface="Calibri" pitchFamily="34" charset="0"/>
                          <a:ea typeface="+mn-ea"/>
                          <a:cs typeface="+mn-cs"/>
                        </a:rPr>
                        <a:t>Βιβλίο: «Καλώς τον </a:t>
                      </a:r>
                      <a:r>
                        <a:rPr kumimoji="0" lang="el-GR" sz="1800" b="0" i="0" u="none" strike="noStrike" kern="1200" cap="none" normalizeH="0" baseline="0" dirty="0" err="1" smtClean="0">
                          <a:ln>
                            <a:noFill/>
                          </a:ln>
                          <a:solidFill>
                            <a:schemeClr val="bg2">
                              <a:lumMod val="75000"/>
                            </a:schemeClr>
                          </a:solidFill>
                          <a:effectLst/>
                          <a:latin typeface="Calibri" pitchFamily="34" charset="0"/>
                          <a:ea typeface="+mn-ea"/>
                          <a:cs typeface="+mn-cs"/>
                        </a:rPr>
                        <a:t>κο</a:t>
                      </a:r>
                      <a:r>
                        <a:rPr kumimoji="0" lang="el-GR" sz="1800" b="0" i="0" u="none" strike="noStrike" kern="1200" cap="none" normalizeH="0" baseline="0" dirty="0" smtClean="0">
                          <a:ln>
                            <a:noFill/>
                          </a:ln>
                          <a:solidFill>
                            <a:schemeClr val="bg2">
                              <a:lumMod val="75000"/>
                            </a:schemeClr>
                          </a:solidFill>
                          <a:effectLst/>
                          <a:latin typeface="Calibri" pitchFamily="34" charset="0"/>
                          <a:ea typeface="+mn-ea"/>
                          <a:cs typeface="+mn-cs"/>
                        </a:rPr>
                        <a:t> ΚΟΚ»</a:t>
                      </a:r>
                    </a:p>
                    <a:p>
                      <a:pPr marL="179388" marR="0" lvl="0" indent="-179388" algn="l" defTabSz="914400" rtl="0" eaLnBrk="1" fontAlgn="base" latinLnBrk="0" hangingPunct="1">
                        <a:lnSpc>
                          <a:spcPct val="100000"/>
                        </a:lnSpc>
                        <a:spcBef>
                          <a:spcPct val="0"/>
                        </a:spcBef>
                        <a:spcAft>
                          <a:spcPts val="600"/>
                        </a:spcAft>
                        <a:buClrTx/>
                        <a:buSzTx/>
                        <a:buFont typeface="Arial" pitchFamily="34" charset="0"/>
                        <a:buChar char="•"/>
                        <a:tabLst/>
                      </a:pPr>
                      <a:r>
                        <a:rPr kumimoji="0" lang="el-GR" sz="1800" b="0" i="0" u="none" strike="noStrike" kern="1200" cap="none" normalizeH="0" baseline="0" dirty="0" smtClean="0">
                          <a:ln>
                            <a:noFill/>
                          </a:ln>
                          <a:solidFill>
                            <a:schemeClr val="bg2">
                              <a:lumMod val="75000"/>
                            </a:schemeClr>
                          </a:solidFill>
                          <a:effectLst/>
                          <a:latin typeface="Calibri" pitchFamily="34" charset="0"/>
                          <a:ea typeface="+mn-ea"/>
                          <a:cs typeface="+mn-cs"/>
                        </a:rPr>
                        <a:t>Βιβλίο: «Στο Δρόμο- </a:t>
                      </a:r>
                      <a:r>
                        <a:rPr kumimoji="0" lang="en-US" sz="1800" b="0" i="0" u="none" strike="noStrike" kern="1200" cap="none" normalizeH="0" baseline="0" dirty="0" err="1" smtClean="0">
                          <a:ln>
                            <a:noFill/>
                          </a:ln>
                          <a:solidFill>
                            <a:schemeClr val="bg2">
                              <a:lumMod val="75000"/>
                            </a:schemeClr>
                          </a:solidFill>
                          <a:effectLst/>
                          <a:latin typeface="Calibri" pitchFamily="34" charset="0"/>
                          <a:ea typeface="+mn-ea"/>
                          <a:cs typeface="+mn-cs"/>
                        </a:rPr>
                        <a:t>cd</a:t>
                      </a:r>
                      <a:r>
                        <a:rPr kumimoji="0" lang="en-US" sz="1800" b="0" i="0" u="none" strike="noStrike" kern="1200" cap="none" normalizeH="0" baseline="0" dirty="0" smtClean="0">
                          <a:ln>
                            <a:noFill/>
                          </a:ln>
                          <a:solidFill>
                            <a:schemeClr val="bg2">
                              <a:lumMod val="75000"/>
                            </a:schemeClr>
                          </a:solidFill>
                          <a:effectLst/>
                          <a:latin typeface="Calibri" pitchFamily="34" charset="0"/>
                          <a:ea typeface="+mn-ea"/>
                          <a:cs typeface="+mn-cs"/>
                        </a:rPr>
                        <a:t> </a:t>
                      </a:r>
                      <a:r>
                        <a:rPr kumimoji="0" lang="el-GR" sz="1800" b="0" i="0" u="none" strike="noStrike" kern="1200" cap="none" normalizeH="0" baseline="0" dirty="0" smtClean="0">
                          <a:ln>
                            <a:noFill/>
                          </a:ln>
                          <a:solidFill>
                            <a:schemeClr val="bg2">
                              <a:lumMod val="75000"/>
                            </a:schemeClr>
                          </a:solidFill>
                          <a:effectLst/>
                          <a:latin typeface="Calibri" pitchFamily="34" charset="0"/>
                          <a:ea typeface="+mn-ea"/>
                          <a:cs typeface="+mn-cs"/>
                        </a:rPr>
                        <a:t>με συμβουλές του μικρού λύκου</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kern="1200" cap="none" normalizeH="0" baseline="0" dirty="0" smtClean="0">
                        <a:ln>
                          <a:noFill/>
                        </a:ln>
                        <a:solidFill>
                          <a:schemeClr val="bg2">
                            <a:lumMod val="75000"/>
                          </a:schemeClr>
                        </a:solidFill>
                        <a:effectLst/>
                        <a:latin typeface="Calibri" pitchFamily="34" charset="0"/>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kern="1200" cap="none" normalizeH="0" baseline="0" dirty="0" smtClean="0">
                        <a:ln>
                          <a:noFill/>
                        </a:ln>
                        <a:solidFill>
                          <a:schemeClr val="bg2">
                            <a:lumMod val="75000"/>
                          </a:schemeClr>
                        </a:solidFill>
                        <a:effectLst/>
                        <a:latin typeface="Calibri" pitchFamily="34" charset="0"/>
                        <a:ea typeface="+mn-ea"/>
                        <a:cs typeface="+mn-cs"/>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2">
                              <a:lumMod val="75000"/>
                            </a:schemeClr>
                          </a:solidFill>
                          <a:effectLst/>
                          <a:latin typeface="Calibri" pitchFamily="34" charset="0"/>
                        </a:rPr>
                        <a:t>Κατάλληλα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chemeClr val="bg2">
                            <a:lumMod val="75000"/>
                          </a:schemeClr>
                        </a:solidFill>
                        <a:effectLst/>
                        <a:latin typeface="Calibri" pitchFamily="34" charset="0"/>
                      </a:endParaRPr>
                    </a:p>
                    <a:p>
                      <a:pPr marL="90488" marR="0" lvl="0" indent="-904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kern="1200" cap="none" normalizeH="0" baseline="0" dirty="0" smtClean="0">
                          <a:ln>
                            <a:noFill/>
                          </a:ln>
                          <a:solidFill>
                            <a:schemeClr val="bg2">
                              <a:lumMod val="75000"/>
                            </a:schemeClr>
                          </a:solidFill>
                          <a:effectLst/>
                          <a:latin typeface="Calibri" pitchFamily="34" charset="0"/>
                          <a:ea typeface="+mn-ea"/>
                          <a:cs typeface="+mn-cs"/>
                        </a:rPr>
                        <a:t> Περίπατο στο τετράγωνο γύρω από το σχολείο</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chemeClr val="bg2">
                            <a:lumMod val="7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chemeClr val="bg2">
                            <a:lumMod val="75000"/>
                          </a:schemeClr>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kern="1200" cap="none" normalizeH="0" baseline="0" dirty="0" smtClean="0">
                          <a:ln>
                            <a:noFill/>
                          </a:ln>
                          <a:solidFill>
                            <a:schemeClr val="bg2">
                              <a:lumMod val="75000"/>
                            </a:schemeClr>
                          </a:solidFill>
                          <a:effectLst/>
                          <a:latin typeface="Calibri" pitchFamily="34" charset="0"/>
                          <a:ea typeface="+mn-ea"/>
                          <a:cs typeface="+mn-cs"/>
                        </a:rPr>
                        <a:t>Δημιουργικά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kern="1200" cap="none" normalizeH="0" baseline="0" dirty="0" smtClean="0">
                        <a:ln>
                          <a:noFill/>
                        </a:ln>
                        <a:solidFill>
                          <a:schemeClr val="bg2">
                            <a:lumMod val="75000"/>
                          </a:schemeClr>
                        </a:solidFill>
                        <a:effectLst/>
                        <a:latin typeface="Calibri" pitchFamily="34" charset="0"/>
                        <a:ea typeface="+mn-ea"/>
                        <a:cs typeface="+mn-cs"/>
                      </a:endParaRP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kern="1200" cap="none" normalizeH="0" baseline="0" dirty="0" smtClean="0">
                          <a:ln>
                            <a:noFill/>
                          </a:ln>
                          <a:solidFill>
                            <a:schemeClr val="bg2">
                              <a:lumMod val="75000"/>
                            </a:schemeClr>
                          </a:solidFill>
                          <a:effectLst/>
                          <a:latin typeface="Calibri" pitchFamily="34" charset="0"/>
                          <a:ea typeface="+mn-ea"/>
                          <a:cs typeface="+mn-cs"/>
                        </a:rPr>
                        <a:t>Παιχνίδι με το Σταμάτη και το Γρηγόρη</a:t>
                      </a: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kern="1200" cap="none" normalizeH="0" baseline="0" dirty="0" smtClean="0">
                          <a:ln>
                            <a:noFill/>
                          </a:ln>
                          <a:solidFill>
                            <a:schemeClr val="bg2">
                              <a:lumMod val="75000"/>
                            </a:schemeClr>
                          </a:solidFill>
                          <a:effectLst/>
                          <a:latin typeface="Calibri" pitchFamily="34" charset="0"/>
                          <a:ea typeface="+mn-ea"/>
                          <a:cs typeface="+mn-cs"/>
                        </a:rPr>
                        <a:t>Κατασκευή φαναριών</a:t>
                      </a: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kern="1200" cap="none" normalizeH="0" baseline="0" dirty="0" smtClean="0">
                          <a:ln>
                            <a:noFill/>
                          </a:ln>
                          <a:solidFill>
                            <a:schemeClr val="bg2">
                              <a:lumMod val="75000"/>
                            </a:schemeClr>
                          </a:solidFill>
                          <a:effectLst/>
                          <a:latin typeface="Calibri" pitchFamily="34" charset="0"/>
                          <a:ea typeface="+mn-ea"/>
                          <a:cs typeface="+mn-cs"/>
                        </a:rPr>
                        <a:t>Κατηγοριοποίηση σημάτων</a:t>
                      </a: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kern="1200" cap="none" normalizeH="0" baseline="0" dirty="0" smtClean="0">
                          <a:ln>
                            <a:noFill/>
                          </a:ln>
                          <a:solidFill>
                            <a:schemeClr val="bg2">
                              <a:lumMod val="75000"/>
                            </a:schemeClr>
                          </a:solidFill>
                          <a:effectLst/>
                          <a:latin typeface="Calibri" pitchFamily="34" charset="0"/>
                          <a:ea typeface="+mn-ea"/>
                          <a:cs typeface="+mn-cs"/>
                        </a:rPr>
                        <a:t>Φύλλα εργασίας</a:t>
                      </a: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kern="1200" cap="none" normalizeH="0" baseline="0" dirty="0" smtClean="0">
                          <a:ln>
                            <a:noFill/>
                          </a:ln>
                          <a:solidFill>
                            <a:schemeClr val="bg2">
                              <a:lumMod val="75000"/>
                            </a:schemeClr>
                          </a:solidFill>
                          <a:effectLst/>
                          <a:latin typeface="Calibri" pitchFamily="34" charset="0"/>
                          <a:ea typeface="+mn-ea"/>
                          <a:cs typeface="+mn-cs"/>
                        </a:rPr>
                        <a:t>Μακέτες</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425285">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bg1"/>
                          </a:solidFill>
                          <a:effectLst/>
                          <a:latin typeface="Calibri" pitchFamily="34" charset="0"/>
                        </a:rPr>
                        <a:t>Εννοιολογώντας</a:t>
                      </a:r>
                      <a:endParaRPr kumimoji="0" lang="el-GR" sz="1800" b="1" i="0" u="none" strike="noStrike" cap="none" normalizeH="0" baseline="0" dirty="0" smtClean="0">
                        <a:ln>
                          <a:noFill/>
                        </a:ln>
                        <a:solidFill>
                          <a:schemeClr val="bg1"/>
                        </a:solidFill>
                        <a:effectLst/>
                        <a:latin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8163D">
                        <a:alpha val="89018"/>
                      </a:srgbClr>
                    </a:solidFill>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bg2">
                              <a:lumMod val="50000"/>
                            </a:schemeClr>
                          </a:solidFill>
                          <a:effectLst/>
                          <a:latin typeface="Calibri" pitchFamily="34" charset="0"/>
                        </a:rPr>
                        <a:t>Αναλύοντας</a:t>
                      </a:r>
                      <a:endParaRPr kumimoji="0" lang="el-GR" sz="1800" b="1" i="0" u="none" strike="noStrike" cap="none" normalizeH="0" baseline="0" dirty="0" smtClean="0">
                        <a:ln>
                          <a:noFill/>
                        </a:ln>
                        <a:solidFill>
                          <a:schemeClr val="bg2">
                            <a:lumMod val="50000"/>
                          </a:schemeClr>
                        </a:solidFill>
                        <a:effectLst/>
                        <a:latin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2">
                        <a:lumMod val="75000"/>
                      </a:schemeClr>
                    </a:solidFill>
                  </a:tcPr>
                </a:tc>
                <a:tc hMerge="1">
                  <a:txBody>
                    <a:bodyPr/>
                    <a:lstStyle/>
                    <a:p>
                      <a:endParaRPr lang="el-GR"/>
                    </a:p>
                  </a:txBody>
                  <a:tcPr/>
                </a:tc>
              </a:tr>
              <a:tr h="243365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Ορολογία</a:t>
                      </a:r>
                      <a:endParaRPr kumimoji="0" lang="en-US" sz="1800" b="1" i="0" u="none" strike="noStrike" cap="none" normalizeH="0" baseline="0" dirty="0" smtClean="0">
                        <a:ln>
                          <a:noFill/>
                        </a:ln>
                        <a:solidFill>
                          <a:srgbClr val="000000"/>
                        </a:solidFill>
                        <a:effectLst/>
                        <a:latin typeface="Calibri"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p>
                      <a:pPr marL="90488" marR="0" lvl="0" indent="-904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cap="none" normalizeH="0" baseline="0" dirty="0" smtClean="0">
                          <a:ln>
                            <a:noFill/>
                          </a:ln>
                          <a:solidFill>
                            <a:srgbClr val="000000"/>
                          </a:solidFill>
                          <a:effectLst/>
                          <a:latin typeface="Calibri" pitchFamily="34" charset="0"/>
                        </a:rPr>
                        <a:t>Ανακεφαλαίωση των νέων όρων που εισήχθησαν- αντιγραφή λέξεων</a:t>
                      </a:r>
                      <a:endParaRPr kumimoji="0" lang="el-GR" sz="12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Θεωρία</a:t>
                      </a:r>
                      <a:endParaRPr kumimoji="0" lang="en-US" sz="1800" b="1" i="0" u="none" strike="noStrike" cap="none" normalizeH="0" baseline="0" dirty="0" smtClean="0">
                        <a:ln>
                          <a:noFill/>
                        </a:ln>
                        <a:solidFill>
                          <a:srgbClr val="000000"/>
                        </a:solidFill>
                        <a:effectLst/>
                        <a:latin typeface="Calibri"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p>
                      <a:pPr marL="90488" marR="0" lvl="0" indent="-90488"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el-GR" sz="1800" b="0" i="0" u="none" strike="noStrike" cap="none" normalizeH="0" baseline="0" dirty="0" smtClean="0">
                          <a:ln>
                            <a:noFill/>
                          </a:ln>
                          <a:solidFill>
                            <a:srgbClr val="000000"/>
                          </a:solidFill>
                          <a:effectLst/>
                          <a:latin typeface="Calibri" pitchFamily="34" charset="0"/>
                        </a:rPr>
                        <a:t>Αξιοποίηση Νέων Τεχνολογιών</a:t>
                      </a:r>
                    </a:p>
                    <a:p>
                      <a:pPr marL="90488" marR="0" lvl="0" indent="-90488"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el-GR" sz="1800" b="0" i="0" u="none" strike="noStrike" cap="none" normalizeH="0" baseline="0" dirty="0" smtClean="0">
                          <a:ln>
                            <a:noFill/>
                          </a:ln>
                          <a:solidFill>
                            <a:srgbClr val="000000"/>
                          </a:solidFill>
                          <a:effectLst/>
                          <a:latin typeface="Calibri" pitchFamily="34" charset="0"/>
                        </a:rPr>
                        <a:t> </a:t>
                      </a:r>
                      <a:r>
                        <a:rPr kumimoji="0" lang="en-US" sz="1800" b="0" i="0" u="none" strike="noStrike" cap="none" normalizeH="0" baseline="0" dirty="0" smtClean="0">
                          <a:ln>
                            <a:noFill/>
                          </a:ln>
                          <a:solidFill>
                            <a:srgbClr val="000000"/>
                          </a:solidFill>
                          <a:effectLst/>
                          <a:latin typeface="Calibri" pitchFamily="34" charset="0"/>
                        </a:rPr>
                        <a:t>DVD </a:t>
                      </a:r>
                      <a:r>
                        <a:rPr kumimoji="0" lang="el-GR" sz="1800" b="0" i="0" u="none" strike="noStrike" cap="none" normalizeH="0" baseline="0" dirty="0" smtClean="0">
                          <a:ln>
                            <a:noFill/>
                          </a:ln>
                          <a:solidFill>
                            <a:srgbClr val="000000"/>
                          </a:solidFill>
                          <a:effectLst/>
                          <a:latin typeface="Calibri" pitchFamily="34" charset="0"/>
                        </a:rPr>
                        <a:t>με το Μικρό Νικόλα και τον ΚΟΚ</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2">
                              <a:lumMod val="75000"/>
                            </a:schemeClr>
                          </a:solidFill>
                          <a:effectLst/>
                          <a:latin typeface="Calibri" pitchFamily="34" charset="0"/>
                        </a:rPr>
                        <a:t>Λειτουργικά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chemeClr val="bg2">
                            <a:lumMod val="7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0" i="0" u="none" strike="noStrike" kern="1200" cap="none" normalizeH="0" baseline="0" dirty="0" smtClean="0">
                          <a:ln>
                            <a:noFill/>
                          </a:ln>
                          <a:solidFill>
                            <a:schemeClr val="bg2">
                              <a:lumMod val="75000"/>
                            </a:schemeClr>
                          </a:solidFill>
                          <a:effectLst/>
                          <a:latin typeface="Calibri" pitchFamily="34" charset="0"/>
                          <a:ea typeface="+mn-ea"/>
                          <a:cs typeface="+mn-cs"/>
                        </a:rPr>
                        <a:t>Εικόνες με παιδιά να περνούν σε διάβαση και εκτός διάβασης, με «Γρηγόρη» αλλά και με «Σταμάτη»</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2">
                              <a:lumMod val="75000"/>
                            </a:schemeClr>
                          </a:solidFill>
                          <a:effectLst/>
                          <a:latin typeface="Calibri" pitchFamily="34" charset="0"/>
                        </a:rPr>
                        <a:t>Κριτικά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chemeClr val="bg2">
                            <a:lumMod val="7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200" b="1" i="0" u="none" strike="noStrike" cap="none" normalizeH="0" baseline="0" dirty="0" smtClean="0">
                        <a:ln>
                          <a:noFill/>
                        </a:ln>
                        <a:solidFill>
                          <a:schemeClr val="bg2">
                            <a:lumMod val="75000"/>
                          </a:schemeClr>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
        <p:nvSpPr>
          <p:cNvPr id="5" name="4 - Έλλειψη"/>
          <p:cNvSpPr/>
          <p:nvPr/>
        </p:nvSpPr>
        <p:spPr>
          <a:xfrm>
            <a:off x="3500430" y="3357562"/>
            <a:ext cx="2071702" cy="1000132"/>
          </a:xfrm>
          <a:prstGeom prst="ellipse">
            <a:avLst/>
          </a:prstGeom>
          <a:gradFill flip="none" rotWithShape="1">
            <a:gsLst>
              <a:gs pos="0">
                <a:srgbClr val="FFEFD1"/>
              </a:gs>
              <a:gs pos="64999">
                <a:srgbClr val="F0EBD5"/>
              </a:gs>
              <a:gs pos="100000">
                <a:srgbClr val="D1C39F"/>
              </a:gs>
            </a:gsLst>
            <a:lin ang="18900000" scaled="1"/>
            <a:tileRect/>
          </a:gradFill>
          <a:ln w="444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smtClean="0">
                <a:solidFill>
                  <a:srgbClr val="002060"/>
                </a:solidFill>
              </a:rPr>
              <a:t>Σήματα κυκλοφορίας – φανάρια</a:t>
            </a:r>
            <a:endParaRPr lang="el-GR" b="1" dirty="0">
              <a:solidFill>
                <a:srgbClr val="002060"/>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14 - Θέση περιεχομένου"/>
          <p:cNvGraphicFramePr>
            <a:graphicFrameLocks noGrp="1"/>
          </p:cNvGraphicFramePr>
          <p:nvPr>
            <p:ph sz="half" idx="2"/>
          </p:nvPr>
        </p:nvGraphicFramePr>
        <p:xfrm>
          <a:off x="357188" y="142852"/>
          <a:ext cx="8501062" cy="6615113"/>
        </p:xfrm>
        <a:graphic>
          <a:graphicData uri="http://schemas.openxmlformats.org/drawingml/2006/table">
            <a:tbl>
              <a:tblPr/>
              <a:tblGrid>
                <a:gridCol w="4251325"/>
                <a:gridCol w="4249737"/>
              </a:tblGrid>
              <a:tr h="557213">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dirty="0" smtClean="0">
                          <a:ln>
                            <a:noFill/>
                          </a:ln>
                          <a:solidFill>
                            <a:schemeClr val="bg1"/>
                          </a:solidFill>
                          <a:effectLst/>
                          <a:latin typeface="Calibri" pitchFamily="34" charset="0"/>
                        </a:rPr>
                        <a:t>Εννοιολογώντας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18163D">
                        <a:alpha val="79999"/>
                      </a:srgbClr>
                    </a:solidFill>
                  </a:tcPr>
                </a:tc>
                <a:tc hMerge="1">
                  <a:txBody>
                    <a:bodyPr/>
                    <a:lstStyle/>
                    <a:p>
                      <a:endParaRPr lang="el-GR"/>
                    </a:p>
                  </a:txBody>
                  <a:tcPr/>
                </a:tc>
              </a:tr>
              <a:tr h="54673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rgbClr val="000000"/>
                          </a:solidFill>
                          <a:effectLst/>
                          <a:latin typeface="Calibri" pitchFamily="34" charset="0"/>
                        </a:rPr>
                        <a:t>Αξιοποίηση Νέων Τεχνολογιών</a:t>
                      </a:r>
                    </a:p>
                    <a:p>
                      <a:pPr marL="179388" indent="-179388">
                        <a:spcAft>
                          <a:spcPts val="600"/>
                        </a:spcAft>
                        <a:buFont typeface="Arial" pitchFamily="34" charset="0"/>
                        <a:buChar char="•"/>
                      </a:pPr>
                      <a:r>
                        <a:rPr lang="en-US" sz="1800" b="0" i="0" kern="1200" dirty="0" smtClean="0">
                          <a:solidFill>
                            <a:schemeClr val="tx2">
                              <a:lumMod val="75000"/>
                            </a:schemeClr>
                          </a:solidFill>
                          <a:latin typeface="+mn-lt"/>
                          <a:ea typeface="+mn-ea"/>
                          <a:cs typeface="+mn-cs"/>
                          <a:hlinkClick r:id="rId3"/>
                        </a:rPr>
                        <a:t>http://www.youtube.com/watch?v=Sz4pVPRjWYs</a:t>
                      </a:r>
                      <a:endParaRPr lang="en-US" sz="1800" b="0" i="0" kern="1200" dirty="0" smtClean="0">
                        <a:solidFill>
                          <a:schemeClr val="tx2">
                            <a:lumMod val="75000"/>
                          </a:schemeClr>
                        </a:solidFill>
                        <a:latin typeface="+mn-lt"/>
                        <a:ea typeface="+mn-ea"/>
                        <a:cs typeface="+mn-cs"/>
                      </a:endParaRPr>
                    </a:p>
                    <a:p>
                      <a:pPr marL="179388" indent="-179388">
                        <a:spcAft>
                          <a:spcPts val="600"/>
                        </a:spcAft>
                        <a:buFont typeface="Arial" pitchFamily="34" charset="0"/>
                        <a:buChar char="•"/>
                      </a:pPr>
                      <a:r>
                        <a:rPr lang="en-US" sz="1800" b="0" i="0" kern="1200" dirty="0" smtClean="0">
                          <a:solidFill>
                            <a:schemeClr val="tx2">
                              <a:lumMod val="75000"/>
                            </a:schemeClr>
                          </a:solidFill>
                          <a:latin typeface="+mn-lt"/>
                          <a:ea typeface="+mn-ea"/>
                          <a:cs typeface="+mn-cs"/>
                          <a:hlinkClick r:id="rId4"/>
                        </a:rPr>
                        <a:t>http://www.youtube.com/watch?v=umvidnKqms4</a:t>
                      </a:r>
                      <a:endParaRPr lang="en-US" sz="1800" b="0" i="0" kern="1200" dirty="0" smtClean="0">
                        <a:solidFill>
                          <a:schemeClr val="tx2">
                            <a:lumMod val="75000"/>
                          </a:schemeClr>
                        </a:solidFill>
                        <a:latin typeface="+mn-lt"/>
                        <a:ea typeface="+mn-ea"/>
                        <a:cs typeface="+mn-cs"/>
                      </a:endParaRPr>
                    </a:p>
                    <a:p>
                      <a:pPr marL="179388" indent="-179388">
                        <a:spcAft>
                          <a:spcPts val="600"/>
                        </a:spcAft>
                        <a:buFont typeface="Arial" pitchFamily="34" charset="0"/>
                        <a:buChar char="•"/>
                      </a:pPr>
                      <a:r>
                        <a:rPr lang="en-US" sz="1800" b="0" i="0" kern="1200" dirty="0" smtClean="0">
                          <a:solidFill>
                            <a:schemeClr val="tx2">
                              <a:lumMod val="75000"/>
                            </a:schemeClr>
                          </a:solidFill>
                          <a:latin typeface="+mn-lt"/>
                          <a:ea typeface="+mn-ea"/>
                          <a:cs typeface="+mn-cs"/>
                          <a:hlinkClick r:id="rId5"/>
                        </a:rPr>
                        <a:t>http://www.youtube.com/watch?v=LAm1TbddWQ4</a:t>
                      </a:r>
                      <a:endParaRPr lang="en-US" sz="1800" b="0" i="0" kern="1200" dirty="0" smtClean="0">
                        <a:solidFill>
                          <a:schemeClr val="tx2">
                            <a:lumMod val="75000"/>
                          </a:schemeClr>
                        </a:solidFill>
                        <a:latin typeface="+mn-lt"/>
                        <a:ea typeface="+mn-ea"/>
                        <a:cs typeface="+mn-cs"/>
                      </a:endParaRPr>
                    </a:p>
                    <a:p>
                      <a:endParaRPr kumimoji="0" lang="el-GR" sz="18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rgbClr val="000000"/>
                          </a:solidFill>
                          <a:effectLst/>
                          <a:latin typeface="Calibri" pitchFamily="34" charset="0"/>
                        </a:rPr>
                        <a:t>Επιπλέον Στόχοι:</a:t>
                      </a: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2000" b="0" i="0" u="none" strike="noStrike" cap="none" normalizeH="0" baseline="0" dirty="0" smtClean="0">
                          <a:ln>
                            <a:noFill/>
                          </a:ln>
                          <a:solidFill>
                            <a:srgbClr val="000000"/>
                          </a:solidFill>
                          <a:effectLst/>
                          <a:latin typeface="Calibri" pitchFamily="34" charset="0"/>
                        </a:rPr>
                        <a:t> </a:t>
                      </a:r>
                      <a:r>
                        <a:rPr kumimoji="0" lang="el-GR" sz="2000" b="0" i="0" u="none" strike="noStrike" cap="none" normalizeH="0" baseline="0" dirty="0" smtClean="0">
                          <a:ln>
                            <a:noFill/>
                          </a:ln>
                          <a:solidFill>
                            <a:schemeClr val="tx2">
                              <a:lumMod val="75000"/>
                            </a:schemeClr>
                          </a:solidFill>
                          <a:effectLst/>
                          <a:latin typeface="Calibri" pitchFamily="34" charset="0"/>
                        </a:rPr>
                        <a:t>Να ταυτίσουν τον Η/Υ με μια μηχανή που βοηθά τον άνθρωπο</a:t>
                      </a: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2000" b="0" i="0" u="none" strike="noStrike" cap="none" normalizeH="0" baseline="0" dirty="0" smtClean="0">
                          <a:ln>
                            <a:noFill/>
                          </a:ln>
                          <a:solidFill>
                            <a:schemeClr val="tx2">
                              <a:lumMod val="75000"/>
                            </a:schemeClr>
                          </a:solidFill>
                          <a:effectLst/>
                          <a:latin typeface="Calibri" pitchFamily="34" charset="0"/>
                        </a:rPr>
                        <a:t>Να γνωρίσουν τη σωστή χρήση ΚΑΙ του υπολογιστή για τη δική τους ασφάλεια</a:t>
                      </a: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2000" b="0" i="0" u="none" strike="noStrike" cap="none" normalizeH="0" baseline="0" dirty="0" smtClean="0">
                          <a:ln>
                            <a:noFill/>
                          </a:ln>
                          <a:solidFill>
                            <a:schemeClr val="tx2">
                              <a:lumMod val="75000"/>
                            </a:schemeClr>
                          </a:solidFill>
                          <a:effectLst/>
                          <a:latin typeface="Calibri" pitchFamily="34" charset="0"/>
                        </a:rPr>
                        <a:t>Να γνωρίζουν σωστή στάση σώματος</a:t>
                      </a:r>
                      <a:endParaRPr kumimoji="0" lang="el-GR" sz="2000" b="0" i="0" u="none" strike="noStrike" cap="none" normalizeH="0" baseline="0" dirty="0" smtClean="0">
                        <a:ln>
                          <a:noFill/>
                        </a:ln>
                        <a:solidFill>
                          <a:srgbClr val="00206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05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rgbClr val="000000"/>
                          </a:solidFill>
                          <a:effectLst/>
                          <a:latin typeface="Calibri" pitchFamily="34" charset="0"/>
                        </a:rPr>
                        <a:t>Αξιολόγηση</a:t>
                      </a:r>
                      <a:r>
                        <a:rPr kumimoji="0" lang="el-GR" sz="2000" b="0" i="0" u="none" strike="noStrike" cap="none" normalizeH="0" baseline="0" dirty="0" smtClean="0">
                          <a:ln>
                            <a:noFill/>
                          </a:ln>
                          <a:solidFill>
                            <a:srgbClr val="000000"/>
                          </a:solidFill>
                          <a:effectLst/>
                          <a:latin typeface="Calibri" pitchFamily="34" charset="0"/>
                        </a:rPr>
                        <a:t>:</a:t>
                      </a: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2000" b="0" i="0" u="none" strike="noStrike" cap="none" normalizeH="0" baseline="0" dirty="0" smtClean="0">
                          <a:ln>
                            <a:noFill/>
                          </a:ln>
                          <a:solidFill>
                            <a:srgbClr val="000000"/>
                          </a:solidFill>
                          <a:effectLst/>
                          <a:latin typeface="Calibri" pitchFamily="34" charset="0"/>
                        </a:rPr>
                        <a:t> </a:t>
                      </a:r>
                      <a:r>
                        <a:rPr kumimoji="0" lang="el-GR" sz="2000" b="0" i="0" u="none" strike="noStrike" cap="none" normalizeH="0" baseline="0" dirty="0" smtClean="0">
                          <a:ln>
                            <a:noFill/>
                          </a:ln>
                          <a:solidFill>
                            <a:schemeClr val="tx2">
                              <a:lumMod val="50000"/>
                            </a:schemeClr>
                          </a:solidFill>
                          <a:effectLst/>
                          <a:latin typeface="Calibri" pitchFamily="34" charset="0"/>
                        </a:rPr>
                        <a:t>Γνώριζαν τον Η/Υ</a:t>
                      </a:r>
                    </a:p>
                    <a:p>
                      <a:pPr marL="179388" marR="0" lvl="0" indent="-179388"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2000" b="0" i="0" u="none" strike="noStrike" cap="none" normalizeH="0" baseline="0" dirty="0" smtClean="0">
                          <a:ln>
                            <a:noFill/>
                          </a:ln>
                          <a:solidFill>
                            <a:schemeClr val="tx2">
                              <a:lumMod val="50000"/>
                            </a:schemeClr>
                          </a:solidFill>
                          <a:effectLst/>
                          <a:latin typeface="Calibri" pitchFamily="34" charset="0"/>
                        </a:rPr>
                        <a:t>Δε γνώριζαν γα τη στάση σώματος-απόσταση</a:t>
                      </a:r>
                      <a:endParaRPr kumimoji="0" lang="el-GR" sz="1800" b="0" i="0" u="none" strike="noStrike" cap="none" normalizeH="0" baseline="0" dirty="0" smtClean="0">
                        <a:ln>
                          <a:noFill/>
                        </a:ln>
                        <a:solidFill>
                          <a:schemeClr val="tx2">
                            <a:lumMod val="50000"/>
                          </a:schemeClr>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
        <p:nvSpPr>
          <p:cNvPr id="6" name="5 - TextBox"/>
          <p:cNvSpPr txBox="1"/>
          <p:nvPr/>
        </p:nvSpPr>
        <p:spPr>
          <a:xfrm>
            <a:off x="4714876" y="3929066"/>
            <a:ext cx="4000528" cy="338554"/>
          </a:xfrm>
          <a:prstGeom prst="rect">
            <a:avLst/>
          </a:prstGeom>
          <a:noFill/>
        </p:spPr>
        <p:txBody>
          <a:bodyPr wrap="square" rtlCol="0">
            <a:spAutoFit/>
          </a:bodyPr>
          <a:lstStyle/>
          <a:p>
            <a:pPr algn="ctr"/>
            <a:r>
              <a:rPr lang="el-GR" sz="1600" dirty="0" smtClean="0">
                <a:solidFill>
                  <a:srgbClr val="002060"/>
                </a:solidFill>
              </a:rPr>
              <a:t>Αξιοποίηση  Δυνατοτήτων  Διαδικτύου</a:t>
            </a:r>
            <a:endParaRPr lang="el-GR" sz="1600" dirty="0">
              <a:solidFill>
                <a:srgbClr val="002060"/>
              </a:solidFill>
            </a:endParaRPr>
          </a:p>
        </p:txBody>
      </p:sp>
      <p:pic>
        <p:nvPicPr>
          <p:cNvPr id="7" name="6 - Εικόνα"/>
          <p:cNvPicPr/>
          <p:nvPr/>
        </p:nvPicPr>
        <p:blipFill>
          <a:blip r:embed="rId6"/>
          <a:srcRect/>
          <a:stretch>
            <a:fillRect/>
          </a:stretch>
        </p:blipFill>
        <p:spPr bwMode="auto">
          <a:xfrm>
            <a:off x="4643438" y="1071546"/>
            <a:ext cx="4286280" cy="2714644"/>
          </a:xfrm>
          <a:prstGeom prst="rect">
            <a:avLst/>
          </a:prstGeom>
          <a:noFill/>
          <a:ln w="9525">
            <a:noFill/>
            <a:miter lim="800000"/>
            <a:headEnd/>
            <a:tailEnd/>
          </a:ln>
        </p:spPr>
      </p:pic>
      <p:pic>
        <p:nvPicPr>
          <p:cNvPr id="9" name="8 - Εικόνα"/>
          <p:cNvPicPr/>
          <p:nvPr/>
        </p:nvPicPr>
        <p:blipFill>
          <a:blip r:embed="rId7" cstate="print"/>
          <a:srcRect/>
          <a:stretch>
            <a:fillRect/>
          </a:stretch>
        </p:blipFill>
        <p:spPr bwMode="auto">
          <a:xfrm>
            <a:off x="4714876" y="4286256"/>
            <a:ext cx="4214842" cy="2286016"/>
          </a:xfrm>
          <a:prstGeom prst="rect">
            <a:avLst/>
          </a:prstGeom>
          <a:noFill/>
          <a:ln w="9525">
            <a:noFill/>
            <a:miter lim="800000"/>
            <a:headEnd/>
            <a:tailEnd/>
          </a:ln>
        </p:spPr>
      </p:pic>
      <p:sp>
        <p:nvSpPr>
          <p:cNvPr id="10" name="9 - Έλλειψη"/>
          <p:cNvSpPr/>
          <p:nvPr/>
        </p:nvSpPr>
        <p:spPr>
          <a:xfrm rot="2180792">
            <a:off x="6924144" y="355594"/>
            <a:ext cx="2796702" cy="1141216"/>
          </a:xfrm>
          <a:prstGeom prst="ellipse">
            <a:avLst/>
          </a:prstGeom>
          <a:solidFill>
            <a:schemeClr val="tx2">
              <a:lumMod val="20000"/>
              <a:lumOff val="80000"/>
              <a:alpha val="9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b="1" dirty="0" smtClean="0">
                <a:solidFill>
                  <a:schemeClr val="tx2">
                    <a:lumMod val="50000"/>
                  </a:schemeClr>
                </a:solidFill>
              </a:rPr>
              <a:t>Σήματα κυκλοφορίας-Φανάρια</a:t>
            </a:r>
            <a:endParaRPr lang="el-GR" b="1" dirty="0">
              <a:solidFill>
                <a:schemeClr val="tx2">
                  <a:lumMod val="50000"/>
                </a:schemeClr>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1554</TotalTime>
  <Words>1960</Words>
  <Application>Microsoft Office PowerPoint</Application>
  <PresentationFormat>Προβολή στην οθόνη (4:3)</PresentationFormat>
  <Paragraphs>692</Paragraphs>
  <Slides>33</Slides>
  <Notes>30</Notes>
  <HiddenSlides>0</HiddenSlides>
  <MMClips>0</MMClips>
  <ScaleCrop>false</ScaleCrop>
  <HeadingPairs>
    <vt:vector size="4" baseType="variant">
      <vt:variant>
        <vt:lpstr>Θέμα</vt:lpstr>
      </vt:variant>
      <vt:variant>
        <vt:i4>1</vt:i4>
      </vt:variant>
      <vt:variant>
        <vt:lpstr>Τίτλοι διαφανειών</vt:lpstr>
      </vt:variant>
      <vt:variant>
        <vt:i4>33</vt:i4>
      </vt:variant>
    </vt:vector>
  </HeadingPairs>
  <TitlesOfParts>
    <vt:vector size="34" baseType="lpstr">
      <vt:lpstr>Θέμα του Office</vt:lpstr>
      <vt:lpstr>Πανεπιστήμιο Ιωαννίνων-Σχολή Επιστημών Αγωγής Παιδαγωγικό Τμήμα Νηπιαγωγών</vt:lpstr>
      <vt:lpstr>Γενικοί στόχοι</vt:lpstr>
      <vt:lpstr>Διαφάνεια 3</vt:lpstr>
      <vt:lpstr>Νέα Μάθηση</vt:lpstr>
      <vt:lpstr>Διαφάνεια 5</vt:lpstr>
      <vt:lpstr>Διαφάνεια 6</vt:lpstr>
      <vt:lpstr>Διαφάνεια 7</vt:lpstr>
      <vt:lpstr>Διαφάνεια 8</vt:lpstr>
      <vt:lpstr>Διαφάνεια 9</vt:lpstr>
      <vt:lpstr>Διαφάνεια 10</vt:lpstr>
      <vt:lpstr>Διαφάνεια 11</vt:lpstr>
      <vt:lpstr>Διαφάνεια 12</vt:lpstr>
      <vt:lpstr>Διαφάνεια 13</vt:lpstr>
      <vt:lpstr>Διαφάνεια 14</vt:lpstr>
      <vt:lpstr>Διαφάνεια 15</vt:lpstr>
      <vt:lpstr>Διαφάνεια 16</vt:lpstr>
      <vt:lpstr>Διαφάνεια 17</vt:lpstr>
      <vt:lpstr>Διαφάνεια 18</vt:lpstr>
      <vt:lpstr>Διαφάνεια 19</vt:lpstr>
      <vt:lpstr>Διαφάνεια 20</vt:lpstr>
      <vt:lpstr>Διαφάνεια 21</vt:lpstr>
      <vt:lpstr>Διαφάνεια 22</vt:lpstr>
      <vt:lpstr>Διαφάνεια 23</vt:lpstr>
      <vt:lpstr>Διαφάνεια 24</vt:lpstr>
      <vt:lpstr>Διαφάνεια 25</vt:lpstr>
      <vt:lpstr>Διαφάνεια 26</vt:lpstr>
      <vt:lpstr>Διαφάνεια 27</vt:lpstr>
      <vt:lpstr>Διαφάνεια 28</vt:lpstr>
      <vt:lpstr>Διαφάνεια 29</vt:lpstr>
      <vt:lpstr>Διαφάνεια 30</vt:lpstr>
      <vt:lpstr>Διαφάνεια 31</vt:lpstr>
      <vt:lpstr>Διαφάνεια 32</vt:lpstr>
      <vt:lpstr>Διαφάνεια 33</vt:lpstr>
    </vt:vector>
  </TitlesOfParts>
  <Company>UOI</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dc:creator>
  <cp:lastModifiedBy>frixos</cp:lastModifiedBy>
  <cp:revision>287</cp:revision>
  <dcterms:created xsi:type="dcterms:W3CDTF">2013-04-24T09:07:49Z</dcterms:created>
  <dcterms:modified xsi:type="dcterms:W3CDTF">2013-05-20T21:01:35Z</dcterms:modified>
</cp:coreProperties>
</file>