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7" r:id="rId3"/>
    <p:sldId id="294" r:id="rId4"/>
    <p:sldId id="260" r:id="rId5"/>
    <p:sldId id="305" r:id="rId6"/>
    <p:sldId id="306" r:id="rId7"/>
    <p:sldId id="261" r:id="rId8"/>
    <p:sldId id="307" r:id="rId9"/>
    <p:sldId id="296" r:id="rId10"/>
    <p:sldId id="288" r:id="rId11"/>
    <p:sldId id="308" r:id="rId12"/>
    <p:sldId id="309" r:id="rId13"/>
    <p:sldId id="310" r:id="rId14"/>
    <p:sldId id="300" r:id="rId15"/>
    <p:sldId id="289" r:id="rId16"/>
    <p:sldId id="297" r:id="rId17"/>
    <p:sldId id="298" r:id="rId18"/>
    <p:sldId id="316" r:id="rId19"/>
    <p:sldId id="318" r:id="rId20"/>
    <p:sldId id="317" r:id="rId21"/>
    <p:sldId id="311" r:id="rId22"/>
    <p:sldId id="312" r:id="rId23"/>
    <p:sldId id="313" r:id="rId24"/>
    <p:sldId id="314" r:id="rId25"/>
    <p:sldId id="315" r:id="rId26"/>
    <p:sldId id="299" r:id="rId27"/>
    <p:sldId id="319" r:id="rId28"/>
    <p:sldId id="322" r:id="rId29"/>
    <p:sldId id="323" r:id="rId30"/>
    <p:sldId id="324" r:id="rId31"/>
    <p:sldId id="302" r:id="rId32"/>
    <p:sldId id="303" r:id="rId33"/>
    <p:sldId id="259"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835"/>
    <a:srgbClr val="8D1F1F"/>
    <a:srgbClr val="800000"/>
    <a:srgbClr val="EEC11B"/>
    <a:srgbClr val="18163D"/>
    <a:srgbClr val="D0D8E8"/>
    <a:srgbClr val="FFFF66"/>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53" autoAdjust="0"/>
    <p:restoredTop sz="81004" autoAdjust="0"/>
  </p:normalViewPr>
  <p:slideViewPr>
    <p:cSldViewPr>
      <p:cViewPr>
        <p:scale>
          <a:sx n="64" d="100"/>
          <a:sy n="64" d="100"/>
        </p:scale>
        <p:origin x="-14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1C368CB-8940-406F-9F34-BD2F6CD6AEAA}" type="datetimeFigureOut">
              <a:rPr lang="el-GR"/>
              <a:pPr>
                <a:defRPr/>
              </a:pPr>
              <a:t>20/5/2013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0D232D4-74D7-44B0-9A2A-D5D6E667A85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       </a:t>
            </a:r>
            <a:endParaRPr lang="el-GR" dirty="0"/>
          </a:p>
        </p:txBody>
      </p:sp>
      <p:sp>
        <p:nvSpPr>
          <p:cNvPr id="4" name="3 - Θέση αριθμού διαφάνειας"/>
          <p:cNvSpPr>
            <a:spLocks noGrp="1"/>
          </p:cNvSpPr>
          <p:nvPr>
            <p:ph type="sldNum" sz="quarter" idx="10"/>
          </p:nvPr>
        </p:nvSpPr>
        <p:spPr/>
        <p:txBody>
          <a:bodyPr/>
          <a:lstStyle/>
          <a:p>
            <a:pPr>
              <a:defRPr/>
            </a:pPr>
            <a:fld id="{C0D232D4-74D7-44B0-9A2A-D5D6E667A857}"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56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9699"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5F7CC0-418D-4314-B979-DB336902D044}" type="slidenum">
              <a:rPr lang="el-GR"/>
              <a:pPr fontAlgn="base">
                <a:spcBef>
                  <a:spcPct val="0"/>
                </a:spcBef>
                <a:spcAft>
                  <a:spcPct val="0"/>
                </a:spcAft>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b="0"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96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0009DF-F185-45AE-A497-DBC241328D66}" type="slidenum">
              <a:rPr lang="el-GR"/>
              <a:pPr fontAlgn="base">
                <a:spcBef>
                  <a:spcPct val="0"/>
                </a:spcBef>
                <a:spcAft>
                  <a:spcPct val="0"/>
                </a:spcAft>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b="0"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0D232D4-74D7-44B0-9A2A-D5D6E667A857}"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22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25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28</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29</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30</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31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pPr>
              <a:defRPr/>
            </a:pPr>
            <a:fld id="{C0D232D4-74D7-44B0-9A2A-D5D6E667A857}"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3789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21720-0D38-46B5-97CB-BF8DA0623C39}" type="slidenum">
              <a:rPr lang="el-GR"/>
              <a:pPr fontAlgn="base">
                <a:spcBef>
                  <a:spcPct val="0"/>
                </a:spcBef>
                <a:spcAft>
                  <a:spcPct val="0"/>
                </a:spcAft>
                <a:defRPr/>
              </a:pPr>
              <a:t>32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b="0"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b="0"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25603"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3DB25-DA5E-4C8C-80B7-DB7C6EF4D72D}" type="slidenum">
              <a:rPr lang="el-GR"/>
              <a:pPr fontAlgn="base">
                <a:spcBef>
                  <a:spcPct val="0"/>
                </a:spcBef>
                <a:spcAft>
                  <a:spcPct val="0"/>
                </a:spcAft>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b="0" dirty="0"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74791-C8D0-4E32-8B0F-18A840D4DF6F}" type="slidenum">
              <a:rPr lang="el-GR"/>
              <a:pPr fontAlgn="base">
                <a:spcBef>
                  <a:spcPct val="0"/>
                </a:spcBef>
                <a:spcAft>
                  <a:spcPct val="0"/>
                </a:spcAft>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56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l-GR" dirty="0" smtClean="0"/>
          </a:p>
        </p:txBody>
      </p:sp>
      <p:sp>
        <p:nvSpPr>
          <p:cNvPr id="29699"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5F7CC0-418D-4314-B979-DB336902D044}" type="slidenum">
              <a:rPr lang="el-GR"/>
              <a:pPr fontAlgn="base">
                <a:spcBef>
                  <a:spcPct val="0"/>
                </a:spcBef>
                <a:spcAft>
                  <a:spcPct val="0"/>
                </a:spcAft>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DD3A4BA7-2AF6-4615-BFBB-0DD62A4A337A}" type="datetimeFigureOut">
              <a:rPr lang="el-GR"/>
              <a:pPr>
                <a:defRPr/>
              </a:pPr>
              <a:t>20/5/2013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5C54906-6932-4C05-BECC-D7447A291D8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67889C2-E0B7-4047-9814-7D7418CBB094}" type="datetimeFigureOut">
              <a:rPr lang="el-GR"/>
              <a:pPr>
                <a:defRPr/>
              </a:pPr>
              <a:t>20/5/2013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3B34D4-BF9A-4A5A-9B13-456BD11D34E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34B4624-63D7-4FC2-8383-FC44BEDCCB3C}" type="datetimeFigureOut">
              <a:rPr lang="el-GR"/>
              <a:pPr>
                <a:defRPr/>
              </a:pPr>
              <a:t>20/5/2013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CF53647-6F5D-4112-AAD0-F9B49AA4AF4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15B65F0-2FBC-4550-83E4-D7E4F38060E3}" type="datetimeFigureOut">
              <a:rPr lang="el-GR"/>
              <a:pPr>
                <a:defRPr/>
              </a:pPr>
              <a:t>20/5/2013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2F8645F-273A-4FC0-A85A-5DE469102D4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177FA72-E6DA-4CC7-A3C1-C2003E154C30}" type="datetimeFigureOut">
              <a:rPr lang="el-GR"/>
              <a:pPr>
                <a:defRPr/>
              </a:pPr>
              <a:t>20/5/2013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AA678C2-5092-4281-A4FD-2E60AB85569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94D2B90B-E485-4C28-90FB-592B2413501D}" type="datetimeFigureOut">
              <a:rPr lang="el-GR"/>
              <a:pPr>
                <a:defRPr/>
              </a:pPr>
              <a:t>20/5/2013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DCFC83A-DB2C-4DE4-BB27-E5ED4576B449}"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C3E269CE-01BF-48C0-BA2F-14A85431A62B}" type="datetimeFigureOut">
              <a:rPr lang="el-GR"/>
              <a:pPr>
                <a:defRPr/>
              </a:pPr>
              <a:t>20/5/2013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E9F7C533-6AE5-4218-9D27-CA3EC723404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581C345-06F0-4150-8D93-1A3D3CBBDEA6}" type="datetimeFigureOut">
              <a:rPr lang="el-GR"/>
              <a:pPr>
                <a:defRPr/>
              </a:pPr>
              <a:t>20/5/2013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DB107129-A13B-442A-BB06-06CB6FC92B82}"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8D60B1A-6472-49FC-AD92-C9B9DDB61252}" type="datetimeFigureOut">
              <a:rPr lang="el-GR"/>
              <a:pPr>
                <a:defRPr/>
              </a:pPr>
              <a:t>20/5/2013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4D97C9BF-D1F2-4736-9BB9-A9A1FAC481F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94E486F-42C0-4536-AF4E-A232AF14D28D}" type="datetimeFigureOut">
              <a:rPr lang="el-GR"/>
              <a:pPr>
                <a:defRPr/>
              </a:pPr>
              <a:t>20/5/2013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96DC7F5-23E9-472C-BF22-2B6B22ABE11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600CE81B-D5F8-4063-B869-5340AC915232}" type="datetimeFigureOut">
              <a:rPr lang="el-GR"/>
              <a:pPr>
                <a:defRPr/>
              </a:pPr>
              <a:t>20/5/2013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F53DFDE-F8C1-433F-B4D9-077701CC7FE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7276F2E-5684-4070-855D-8E96994B053E}" type="datetimeFigureOut">
              <a:rPr lang="el-GR"/>
              <a:pPr>
                <a:defRPr/>
              </a:pPr>
              <a:t>20/5/2013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DD86DC4-EC7F-49D6-BB5E-7B68ACC211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z4pVPRjWYs"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youtube.com/watch?v=LAm1TbddWQ4" TargetMode="External"/><Relationship Id="rId4" Type="http://schemas.openxmlformats.org/officeDocument/2006/relationships/hyperlink" Target="http://www.youtube.com/watch?v=umvidnKqms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3 - Εικόνα" descr="logoLeft1.jpg"/>
          <p:cNvPicPr>
            <a:picLocks noChangeAspect="1"/>
          </p:cNvPicPr>
          <p:nvPr/>
        </p:nvPicPr>
        <p:blipFill>
          <a:blip r:embed="rId3"/>
          <a:srcRect/>
          <a:stretch>
            <a:fillRect/>
          </a:stretch>
        </p:blipFill>
        <p:spPr bwMode="auto">
          <a:xfrm>
            <a:off x="360363" y="222236"/>
            <a:ext cx="8472487" cy="12065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w="9525">
            <a:noFill/>
            <a:miter lim="800000"/>
            <a:headEnd/>
            <a:tailEnd/>
          </a:ln>
        </p:spPr>
      </p:pic>
      <p:sp>
        <p:nvSpPr>
          <p:cNvPr id="14338" name="5 - Τίτλος"/>
          <p:cNvSpPr>
            <a:spLocks noGrp="1"/>
          </p:cNvSpPr>
          <p:nvPr>
            <p:ph type="ctrTitle"/>
          </p:nvPr>
        </p:nvSpPr>
        <p:spPr>
          <a:xfrm>
            <a:off x="685800" y="142852"/>
            <a:ext cx="7772400" cy="1357322"/>
          </a:xfrm>
        </p:spPr>
        <p:txBody>
          <a:bodyPr/>
          <a:lstStyle/>
          <a:p>
            <a:pPr eaLnBrk="1" hangingPunct="1">
              <a:lnSpc>
                <a:spcPct val="150000"/>
              </a:lnSpc>
            </a:pPr>
            <a:r>
              <a:rPr lang="el-GR" sz="2400" b="1" dirty="0" smtClean="0">
                <a:solidFill>
                  <a:schemeClr val="accent2">
                    <a:lumMod val="50000"/>
                  </a:schemeClr>
                </a:solidFill>
              </a:rPr>
              <a:t>Πανεπιστήμιο Ιωαννίνων-Σχολή Επιστημών Αγωγής</a:t>
            </a:r>
            <a:br>
              <a:rPr lang="el-GR" sz="2400" b="1" dirty="0" smtClean="0">
                <a:solidFill>
                  <a:schemeClr val="accent2">
                    <a:lumMod val="50000"/>
                  </a:schemeClr>
                </a:solidFill>
              </a:rPr>
            </a:br>
            <a:r>
              <a:rPr lang="el-GR" sz="2400" b="1" dirty="0" smtClean="0">
                <a:solidFill>
                  <a:schemeClr val="accent2">
                    <a:lumMod val="50000"/>
                  </a:schemeClr>
                </a:solidFill>
              </a:rPr>
              <a:t>Παιδαγωγικό Τμήμα Νηπιαγωγών</a:t>
            </a:r>
          </a:p>
        </p:txBody>
      </p:sp>
      <p:sp>
        <p:nvSpPr>
          <p:cNvPr id="7" name="6 - Υπότιτλος"/>
          <p:cNvSpPr>
            <a:spLocks noGrp="1"/>
          </p:cNvSpPr>
          <p:nvPr>
            <p:ph type="subTitle" idx="1"/>
          </p:nvPr>
        </p:nvSpPr>
        <p:spPr>
          <a:xfrm>
            <a:off x="428596" y="2643182"/>
            <a:ext cx="8286807" cy="3571900"/>
          </a:xfrm>
        </p:spPr>
        <p:txBody>
          <a:bodyPr rtlCol="0">
            <a:noAutofit/>
          </a:bodyPr>
          <a:lstStyle/>
          <a:p>
            <a:pPr eaLnBrk="1" fontAlgn="auto" hangingPunct="1">
              <a:spcAft>
                <a:spcPts val="0"/>
              </a:spcAft>
              <a:buFont typeface="Arial" pitchFamily="34" charset="0"/>
              <a:buNone/>
              <a:defRPr/>
            </a:pPr>
            <a:r>
              <a:rPr lang="el-GR" sz="1600" dirty="0">
                <a:solidFill>
                  <a:schemeClr val="tx1"/>
                </a:solidFill>
              </a:rPr>
              <a:t>Μάθημα: Διδασκαλία – Εφαρμογές ΙΙ</a:t>
            </a:r>
          </a:p>
          <a:p>
            <a:pPr eaLnBrk="1" fontAlgn="auto" hangingPunct="1">
              <a:spcAft>
                <a:spcPts val="0"/>
              </a:spcAft>
              <a:buFont typeface="Arial" pitchFamily="34" charset="0"/>
              <a:buNone/>
              <a:defRPr/>
            </a:pPr>
            <a:r>
              <a:rPr lang="el-GR" sz="1600" dirty="0">
                <a:solidFill>
                  <a:schemeClr val="tx1"/>
                </a:solidFill>
              </a:rPr>
              <a:t>Διδάσκουσα: κα. Σακελλαρίου Μαρία</a:t>
            </a:r>
            <a:endParaRPr lang="en-US" sz="1600" dirty="0">
              <a:solidFill>
                <a:schemeClr val="tx1"/>
              </a:solidFill>
            </a:endParaRPr>
          </a:p>
          <a:p>
            <a:pPr algn="l" eaLnBrk="1" fontAlgn="auto" hangingPunct="1">
              <a:spcAft>
                <a:spcPts val="0"/>
              </a:spcAft>
              <a:buFont typeface="Arial" pitchFamily="34" charset="0"/>
              <a:buNone/>
              <a:defRPr/>
            </a:pPr>
            <a:endParaRPr lang="el-GR" sz="1600" dirty="0" smtClean="0">
              <a:solidFill>
                <a:schemeClr val="tx1"/>
              </a:solidFill>
            </a:endParaRPr>
          </a:p>
          <a:p>
            <a:pPr eaLnBrk="1" fontAlgn="auto" hangingPunct="1">
              <a:spcAft>
                <a:spcPts val="0"/>
              </a:spcAft>
              <a:buFont typeface="Arial" pitchFamily="34" charset="0"/>
              <a:buNone/>
              <a:defRPr/>
            </a:pPr>
            <a:r>
              <a:rPr lang="el-GR" sz="1600" dirty="0" smtClean="0">
                <a:solidFill>
                  <a:schemeClr val="tx1"/>
                </a:solidFill>
              </a:rPr>
              <a:t>Ομάδα  Φοιτητών: </a:t>
            </a:r>
            <a:endParaRPr lang="en-US" sz="1600" dirty="0">
              <a:solidFill>
                <a:schemeClr val="tx1"/>
              </a:solidFill>
            </a:endParaRPr>
          </a:p>
          <a:p>
            <a:pPr algn="l" defTabSz="1169988" eaLnBrk="1" fontAlgn="auto" hangingPunct="1">
              <a:spcAft>
                <a:spcPts val="0"/>
              </a:spcAft>
              <a:buFont typeface="Arial" pitchFamily="34" charset="0"/>
              <a:buNone/>
              <a:defRPr/>
            </a:pPr>
            <a:r>
              <a:rPr lang="en-US" sz="1800" b="1" dirty="0" smtClean="0">
                <a:solidFill>
                  <a:schemeClr val="tx1"/>
                </a:solidFill>
              </a:rPr>
              <a:t>		</a:t>
            </a:r>
            <a:r>
              <a:rPr lang="el-GR" sz="1900" b="1" dirty="0" smtClean="0">
                <a:solidFill>
                  <a:schemeClr val="tx1"/>
                </a:solidFill>
              </a:rPr>
              <a:t>Τάχιας Ι. Φρίξος </a:t>
            </a:r>
            <a:r>
              <a:rPr lang="en-US" sz="1900" b="1" dirty="0" smtClean="0">
                <a:solidFill>
                  <a:schemeClr val="tx1"/>
                </a:solidFill>
              </a:rPr>
              <a:t>	</a:t>
            </a:r>
            <a:r>
              <a:rPr lang="el-GR" sz="1900" b="1" dirty="0" smtClean="0">
                <a:solidFill>
                  <a:schemeClr val="tx1"/>
                </a:solidFill>
              </a:rPr>
              <a:t> Α.Μ</a:t>
            </a:r>
            <a:r>
              <a:rPr lang="el-GR" sz="1900" b="1" dirty="0">
                <a:solidFill>
                  <a:schemeClr val="tx1"/>
                </a:solidFill>
              </a:rPr>
              <a:t>: </a:t>
            </a:r>
            <a:r>
              <a:rPr lang="el-GR" sz="1900" b="1" dirty="0" smtClean="0">
                <a:solidFill>
                  <a:schemeClr val="tx1"/>
                </a:solidFill>
              </a:rPr>
              <a:t>4768</a:t>
            </a:r>
            <a:endParaRPr lang="el-GR" sz="1900" b="1" dirty="0">
              <a:solidFill>
                <a:schemeClr val="tx1"/>
              </a:solidFill>
            </a:endParaRPr>
          </a:p>
          <a:p>
            <a:pPr algn="l" defTabSz="1169988" eaLnBrk="1" fontAlgn="auto" hangingPunct="1">
              <a:spcAft>
                <a:spcPts val="0"/>
              </a:spcAft>
              <a:buFont typeface="Arial" pitchFamily="34" charset="0"/>
              <a:buNone/>
              <a:tabLst>
                <a:tab pos="1798638" algn="l"/>
                <a:tab pos="1889125" algn="l"/>
                <a:tab pos="2159000" algn="l"/>
              </a:tabLst>
              <a:defRPr/>
            </a:pPr>
            <a:r>
              <a:rPr lang="en-US" sz="1900" b="1" dirty="0" smtClean="0">
                <a:solidFill>
                  <a:schemeClr val="tx1"/>
                </a:solidFill>
              </a:rPr>
              <a:t>				</a:t>
            </a:r>
            <a:r>
              <a:rPr lang="el-GR" sz="1900" b="1" dirty="0" smtClean="0">
                <a:solidFill>
                  <a:schemeClr val="tx1"/>
                </a:solidFill>
              </a:rPr>
              <a:t>Μωυσιάδου Ελισάβετ  </a:t>
            </a:r>
            <a:r>
              <a:rPr lang="en-US" sz="1900" b="1" dirty="0" smtClean="0">
                <a:solidFill>
                  <a:schemeClr val="tx1"/>
                </a:solidFill>
              </a:rPr>
              <a:t>	</a:t>
            </a:r>
            <a:r>
              <a:rPr lang="el-GR" sz="1900" b="1" dirty="0" smtClean="0">
                <a:solidFill>
                  <a:schemeClr val="tx1"/>
                </a:solidFill>
              </a:rPr>
              <a:t> Α.Μ</a:t>
            </a:r>
            <a:r>
              <a:rPr lang="el-GR" sz="1900" b="1" dirty="0">
                <a:solidFill>
                  <a:schemeClr val="tx1"/>
                </a:solidFill>
              </a:rPr>
              <a:t>: </a:t>
            </a:r>
            <a:r>
              <a:rPr lang="el-GR" sz="1900" b="1" dirty="0" smtClean="0">
                <a:solidFill>
                  <a:schemeClr val="tx1"/>
                </a:solidFill>
              </a:rPr>
              <a:t>4659</a:t>
            </a:r>
            <a:endParaRPr lang="en-US" sz="1900" b="1" dirty="0">
              <a:solidFill>
                <a:schemeClr val="tx1"/>
              </a:solidFill>
            </a:endParaRPr>
          </a:p>
          <a:p>
            <a:pPr algn="l" eaLnBrk="1" fontAlgn="auto" hangingPunct="1">
              <a:spcAft>
                <a:spcPts val="0"/>
              </a:spcAft>
              <a:buFont typeface="Arial" pitchFamily="34" charset="0"/>
              <a:buNone/>
              <a:defRPr/>
            </a:pPr>
            <a:endParaRPr lang="el-GR" sz="1600" dirty="0">
              <a:solidFill>
                <a:schemeClr val="tx1"/>
              </a:solidFill>
            </a:endParaRPr>
          </a:p>
          <a:p>
            <a:pPr eaLnBrk="1" fontAlgn="auto" hangingPunct="1">
              <a:spcAft>
                <a:spcPts val="0"/>
              </a:spcAft>
              <a:buFont typeface="Arial" pitchFamily="34" charset="0"/>
              <a:buNone/>
              <a:defRPr/>
            </a:pPr>
            <a:r>
              <a:rPr lang="el-GR" sz="1600" dirty="0">
                <a:solidFill>
                  <a:schemeClr val="tx1"/>
                </a:solidFill>
              </a:rPr>
              <a:t>Εξάμηνο: </a:t>
            </a:r>
            <a:r>
              <a:rPr lang="en-US" sz="1600" dirty="0" smtClean="0">
                <a:solidFill>
                  <a:schemeClr val="tx1"/>
                </a:solidFill>
              </a:rPr>
              <a:t>H’</a:t>
            </a:r>
            <a:endParaRPr lang="el-GR" sz="1400" dirty="0">
              <a:solidFill>
                <a:schemeClr val="tx1"/>
              </a:solidFill>
            </a:endParaRPr>
          </a:p>
          <a:p>
            <a:pPr eaLnBrk="1" fontAlgn="auto" hangingPunct="1">
              <a:spcAft>
                <a:spcPts val="0"/>
              </a:spcAft>
              <a:buFont typeface="Arial" pitchFamily="34" charset="0"/>
              <a:buNone/>
              <a:defRPr/>
            </a:pPr>
            <a:endParaRPr lang="el-GR" sz="1400" dirty="0"/>
          </a:p>
          <a:p>
            <a:pPr eaLnBrk="1" fontAlgn="auto" hangingPunct="1">
              <a:spcAft>
                <a:spcPts val="0"/>
              </a:spcAft>
              <a:buFont typeface="Arial" pitchFamily="34" charset="0"/>
              <a:buNone/>
              <a:defRPr/>
            </a:pPr>
            <a:r>
              <a:rPr lang="el-GR" sz="1600" dirty="0" smtClean="0">
                <a:solidFill>
                  <a:schemeClr val="tx1"/>
                </a:solidFill>
              </a:rPr>
              <a:t>   Νηπιαγωγείο</a:t>
            </a:r>
            <a:r>
              <a:rPr lang="el-GR" sz="1600" dirty="0">
                <a:solidFill>
                  <a:schemeClr val="tx1"/>
                </a:solidFill>
              </a:rPr>
              <a:t>: </a:t>
            </a:r>
            <a:r>
              <a:rPr lang="el-GR" sz="1600" dirty="0" smtClean="0">
                <a:solidFill>
                  <a:schemeClr val="tx1"/>
                </a:solidFill>
              </a:rPr>
              <a:t>2ο  Νηπιαγωγείο Ανατολής</a:t>
            </a:r>
            <a:endParaRPr lang="el-GR" sz="1600" dirty="0">
              <a:solidFill>
                <a:schemeClr val="tx1"/>
              </a:solidFill>
            </a:endParaRPr>
          </a:p>
          <a:p>
            <a:pPr eaLnBrk="1" fontAlgn="auto" hangingPunct="1">
              <a:spcAft>
                <a:spcPts val="0"/>
              </a:spcAft>
              <a:buFont typeface="Arial" pitchFamily="34" charset="0"/>
              <a:buNone/>
              <a:defRPr/>
            </a:pPr>
            <a:r>
              <a:rPr lang="el-GR" sz="1600" dirty="0" smtClean="0">
                <a:solidFill>
                  <a:schemeClr val="tx1"/>
                </a:solidFill>
              </a:rPr>
              <a:t>   Νηπιαγωγός: Φωτεινή </a:t>
            </a:r>
            <a:r>
              <a:rPr lang="el-GR" sz="1600" dirty="0" err="1" smtClean="0">
                <a:solidFill>
                  <a:schemeClr val="tx1"/>
                </a:solidFill>
              </a:rPr>
              <a:t>Βλάχου</a:t>
            </a:r>
            <a:endParaRPr lang="el-GR" sz="1600" dirty="0" smtClean="0">
              <a:solidFill>
                <a:schemeClr val="tx1"/>
              </a:solidFill>
            </a:endParaRPr>
          </a:p>
          <a:p>
            <a:pPr eaLnBrk="1" fontAlgn="auto" hangingPunct="1">
              <a:spcAft>
                <a:spcPts val="0"/>
              </a:spcAft>
              <a:buFont typeface="Arial" pitchFamily="34" charset="0"/>
              <a:buNone/>
              <a:defRPr/>
            </a:pPr>
            <a:r>
              <a:rPr lang="el-GR" sz="1600" dirty="0" smtClean="0">
                <a:solidFill>
                  <a:schemeClr val="tx1"/>
                </a:solidFill>
              </a:rPr>
              <a:t>    Μαθητές: 16 </a:t>
            </a:r>
            <a:endParaRPr lang="el-GR" sz="1600" dirty="0">
              <a:solidFill>
                <a:schemeClr val="tx1"/>
              </a:solidFill>
            </a:endParaRPr>
          </a:p>
        </p:txBody>
      </p:sp>
      <p:sp>
        <p:nvSpPr>
          <p:cNvPr id="13" name="6 - Υπότιτλος"/>
          <p:cNvSpPr txBox="1">
            <a:spLocks/>
          </p:cNvSpPr>
          <p:nvPr/>
        </p:nvSpPr>
        <p:spPr>
          <a:xfrm>
            <a:off x="1000100" y="1643050"/>
            <a:ext cx="7072362" cy="1000121"/>
          </a:xfrm>
          <a:prstGeom prst="rect">
            <a:avLst/>
          </a:prstGeom>
        </p:spPr>
        <p:txBody>
          <a:bodyPr>
            <a:normAutofit fontScale="85000" lnSpcReduction="10000"/>
          </a:bodyPr>
          <a:lstStyle/>
          <a:p>
            <a:pPr algn="ctr" fontAlgn="auto">
              <a:spcBef>
                <a:spcPct val="20000"/>
              </a:spcBef>
              <a:spcAft>
                <a:spcPts val="0"/>
              </a:spcAft>
              <a:buFont typeface="Arial" pitchFamily="34" charset="0"/>
              <a:buNone/>
              <a:defRPr/>
            </a:pPr>
            <a:r>
              <a:rPr lang="el-GR" sz="2800" b="1" dirty="0">
                <a:solidFill>
                  <a:schemeClr val="accent2">
                    <a:lumMod val="75000"/>
                  </a:schemeClr>
                </a:solidFill>
                <a:latin typeface="+mn-lt"/>
              </a:rPr>
              <a:t>Πρακτική Άσκηση</a:t>
            </a:r>
          </a:p>
          <a:p>
            <a:pPr fontAlgn="auto">
              <a:spcBef>
                <a:spcPct val="20000"/>
              </a:spcBef>
              <a:spcAft>
                <a:spcPts val="0"/>
              </a:spcAft>
              <a:buFont typeface="Arial" pitchFamily="34" charset="0"/>
              <a:buNone/>
              <a:defRPr/>
            </a:pPr>
            <a:r>
              <a:rPr lang="el-GR" sz="2800" b="1" dirty="0">
                <a:solidFill>
                  <a:schemeClr val="accent2">
                    <a:lumMod val="75000"/>
                  </a:schemeClr>
                </a:solidFill>
                <a:latin typeface="+mn-lt"/>
              </a:rPr>
              <a:t>ΘΕΜΑ</a:t>
            </a:r>
            <a:r>
              <a:rPr lang="el-GR" sz="2800" b="1" dirty="0" smtClean="0">
                <a:solidFill>
                  <a:schemeClr val="accent2">
                    <a:lumMod val="75000"/>
                  </a:schemeClr>
                </a:solidFill>
                <a:latin typeface="+mn-lt"/>
              </a:rPr>
              <a:t>:</a:t>
            </a:r>
            <a:r>
              <a:rPr lang="en-US" sz="2800" b="1" dirty="0" smtClean="0">
                <a:solidFill>
                  <a:schemeClr val="accent2">
                    <a:lumMod val="75000"/>
                  </a:schemeClr>
                </a:solidFill>
                <a:latin typeface="+mn-lt"/>
              </a:rPr>
              <a:t> </a:t>
            </a:r>
            <a:r>
              <a:rPr lang="el-GR" sz="2800" b="1" dirty="0" smtClean="0">
                <a:solidFill>
                  <a:schemeClr val="accent2">
                    <a:lumMod val="75000"/>
                  </a:schemeClr>
                </a:solidFill>
                <a:latin typeface="+mn-lt"/>
              </a:rPr>
              <a:t>«Οδηγοί και πεζοί προχωρούμε όλοι μαζί»</a:t>
            </a:r>
            <a:endParaRPr lang="el-GR" sz="2800" b="1" dirty="0">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42852"/>
          <a:ext cx="8501062" cy="6477953"/>
        </p:xfrm>
        <a:graphic>
          <a:graphicData uri="http://schemas.openxmlformats.org/drawingml/2006/table">
            <a:tbl>
              <a:tblPr/>
              <a:tblGrid>
                <a:gridCol w="4251325"/>
                <a:gridCol w="4249737"/>
              </a:tblGrid>
              <a:tr h="557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latin typeface="Calibri" pitchFamily="34" charset="0"/>
                        </a:rPr>
                        <a:t>Εννοιολογώντας</a:t>
                      </a:r>
                      <a:endParaRPr kumimoji="0" lang="el-GR" sz="20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8163D">
                        <a:alpha val="79999"/>
                      </a:srgbClr>
                    </a:solidFill>
                  </a:tcPr>
                </a:tc>
                <a:tc hMerge="1">
                  <a:txBody>
                    <a:bodyPr/>
                    <a:lstStyle/>
                    <a:p>
                      <a:endParaRPr lang="el-GR"/>
                    </a:p>
                  </a:txBody>
                  <a:tcPr/>
                </a:tc>
              </a:tr>
              <a:tr h="546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Στόχοι:</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000000"/>
                          </a:solidFill>
                          <a:effectLst/>
                          <a:latin typeface="Calibri" pitchFamily="34" charset="0"/>
                        </a:rPr>
                        <a:t> </a:t>
                      </a:r>
                      <a:r>
                        <a:rPr kumimoji="0" lang="el-GR" sz="2000" b="0" i="0" u="none" strike="noStrike" cap="none" normalizeH="0" baseline="0" dirty="0" err="1" smtClean="0">
                          <a:ln>
                            <a:noFill/>
                          </a:ln>
                          <a:solidFill>
                            <a:srgbClr val="002060"/>
                          </a:solidFill>
                          <a:effectLst/>
                          <a:latin typeface="Calibri" pitchFamily="34" charset="0"/>
                        </a:rPr>
                        <a:t>Νοηματοδότηση</a:t>
                      </a:r>
                      <a:r>
                        <a:rPr kumimoji="0" lang="el-GR" sz="2000" b="0" i="0" u="none" strike="noStrike" cap="none" normalizeH="0" baseline="0" dirty="0" smtClean="0">
                          <a:ln>
                            <a:noFill/>
                          </a:ln>
                          <a:solidFill>
                            <a:srgbClr val="002060"/>
                          </a:solidFill>
                          <a:effectLst/>
                          <a:latin typeface="Calibri" pitchFamily="34" charset="0"/>
                        </a:rPr>
                        <a:t> της ύπαρξης κανόνων κυκλοφορίας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002060"/>
                          </a:solidFill>
                          <a:effectLst/>
                          <a:latin typeface="Calibri" pitchFamily="34" charset="0"/>
                        </a:rPr>
                        <a:t> Ένταξη των νέων πληροφοριών σε ένα ευρύτερο θεωρητικό πλαίσιο, αυτό της εύρυθμης συνύπαρξης μέσα σε μία πόλη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5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Αξιολόγηση</a:t>
                      </a:r>
                      <a:r>
                        <a:rPr kumimoji="0" lang="el-GR" sz="2000" b="0" i="0" u="none" strike="noStrike" cap="none" normalizeH="0" baseline="0" dirty="0" smtClean="0">
                          <a:ln>
                            <a:noFill/>
                          </a:ln>
                          <a:solidFill>
                            <a:srgbClr val="000000"/>
                          </a:solidFill>
                          <a:effectLst/>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002060"/>
                          </a:solidFill>
                          <a:effectLst/>
                          <a:latin typeface="Calibri" pitchFamily="34" charset="0"/>
                        </a:rPr>
                        <a:t>Τα νήπια γνώριζαν όλα το Μικρό Νικόλα, κανένα δεν είχε δει την ταινία.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002060"/>
                          </a:solidFill>
                          <a:effectLst/>
                          <a:latin typeface="Calibri" pitchFamily="34" charset="0"/>
                        </a:rPr>
                        <a:t>Διασκέδασαν και διδάχτηκαν μέσα από κάτι τόσο γνώριμο και οικείο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5" name="4 - Εικόνα" descr="ΦΡΙΞΟΣ 007.jpg"/>
          <p:cNvPicPr>
            <a:picLocks noChangeAspect="1"/>
          </p:cNvPicPr>
          <p:nvPr/>
        </p:nvPicPr>
        <p:blipFill>
          <a:blip r:embed="rId3" cstate="print"/>
          <a:stretch>
            <a:fillRect/>
          </a:stretch>
        </p:blipFill>
        <p:spPr>
          <a:xfrm>
            <a:off x="4643438" y="1500174"/>
            <a:ext cx="4071934" cy="3053951"/>
          </a:xfrm>
          <a:prstGeom prst="rect">
            <a:avLst/>
          </a:prstGeom>
        </p:spPr>
      </p:pic>
      <p:sp>
        <p:nvSpPr>
          <p:cNvPr id="6" name="5 - TextBox"/>
          <p:cNvSpPr txBox="1"/>
          <p:nvPr/>
        </p:nvSpPr>
        <p:spPr>
          <a:xfrm>
            <a:off x="4714876" y="4643446"/>
            <a:ext cx="4000528" cy="584775"/>
          </a:xfrm>
          <a:prstGeom prst="rect">
            <a:avLst/>
          </a:prstGeom>
          <a:noFill/>
        </p:spPr>
        <p:txBody>
          <a:bodyPr wrap="square" rtlCol="0">
            <a:spAutoFit/>
          </a:bodyPr>
          <a:lstStyle/>
          <a:p>
            <a:pPr algn="ctr"/>
            <a:r>
              <a:rPr lang="el-GR" sz="1600" dirty="0" smtClean="0">
                <a:solidFill>
                  <a:srgbClr val="002060"/>
                </a:solidFill>
              </a:rPr>
              <a:t>Τα νήπια παρακολουθώντας το </a:t>
            </a:r>
            <a:r>
              <a:rPr lang="el-GR" sz="1600" smtClean="0">
                <a:solidFill>
                  <a:srgbClr val="002060"/>
                </a:solidFill>
              </a:rPr>
              <a:t>Μικρό Νικόλα στον ΚΟΚ</a:t>
            </a:r>
            <a:endParaRPr lang="el-GR" sz="1600" dirty="0">
              <a:solidFill>
                <a:srgbClr val="002060"/>
              </a:solidFill>
            </a:endParaRPr>
          </a:p>
        </p:txBody>
      </p:sp>
      <p:sp>
        <p:nvSpPr>
          <p:cNvPr id="8" name="7 - Έλλειψη"/>
          <p:cNvSpPr/>
          <p:nvPr/>
        </p:nvSpPr>
        <p:spPr>
          <a:xfrm rot="2180792">
            <a:off x="6924144" y="355594"/>
            <a:ext cx="2796702" cy="1141216"/>
          </a:xfrm>
          <a:prstGeom prst="ellipse">
            <a:avLst/>
          </a:prstGeom>
          <a:solidFill>
            <a:schemeClr val="tx2">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chemeClr val="tx2">
                    <a:lumMod val="50000"/>
                  </a:schemeClr>
                </a:solidFill>
              </a:rPr>
              <a:t>Σήματα κυκλοφορίας-Φανάρια</a:t>
            </a:r>
            <a:endParaRPr lang="el-GR"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142844" y="80354"/>
          <a:ext cx="8786783" cy="6634794"/>
        </p:xfrm>
        <a:graphic>
          <a:graphicData uri="http://schemas.openxmlformats.org/drawingml/2006/table">
            <a:tbl>
              <a:tblPr/>
              <a:tblGrid>
                <a:gridCol w="2197523"/>
                <a:gridCol w="2195868"/>
                <a:gridCol w="2197523"/>
                <a:gridCol w="2195869"/>
              </a:tblGrid>
              <a:tr h="5024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Βιώνοντας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Εφαρμόζοντας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r>
              <a:tr h="32733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Καθυστερημένη έλευση στο σχολείο </a:t>
                      </a:r>
                      <a:r>
                        <a:rPr kumimoji="0" lang="el-GR" sz="1800" b="0" i="0" u="none" strike="noStrike" cap="none" normalizeH="0" baseline="0" dirty="0" err="1" smtClean="0">
                          <a:ln>
                            <a:noFill/>
                          </a:ln>
                          <a:solidFill>
                            <a:schemeClr val="bg2">
                              <a:lumMod val="75000"/>
                            </a:schemeClr>
                          </a:solidFill>
                          <a:effectLst/>
                          <a:latin typeface="Calibri" pitchFamily="34" charset="0"/>
                        </a:rPr>
                        <a:t>λόγω...ατυχήματος</a:t>
                      </a:r>
                      <a:endParaRPr kumimoji="0" lang="el-GR" sz="1800" b="0" i="0" u="none" strike="noStrike" cap="none" normalizeH="0" baseline="0" dirty="0" smtClean="0">
                        <a:ln>
                          <a:noFill/>
                        </a:ln>
                        <a:solidFill>
                          <a:schemeClr val="bg2">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Γνωρίζετε κάποια σήματα;</a:t>
                      </a: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Τι ξέρετε για τα φανάρια;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l-GR" sz="1800" b="1" i="0" u="none" strike="noStrike" kern="1200" cap="none" normalizeH="0" baseline="0" dirty="0" smtClean="0">
                          <a:ln>
                            <a:noFill/>
                          </a:ln>
                          <a:solidFill>
                            <a:schemeClr val="bg2">
                              <a:lumMod val="75000"/>
                            </a:schemeClr>
                          </a:solidFill>
                          <a:effectLst/>
                          <a:latin typeface="Calibri" pitchFamily="34" charset="0"/>
                          <a:ea typeface="+mn-ea"/>
                          <a:cs typeface="+mn-cs"/>
                        </a:rPr>
                        <a:t>Νέο</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Βιβλίο: «Καλώς τον </a:t>
                      </a:r>
                      <a:r>
                        <a:rPr kumimoji="0" lang="el-GR" sz="1800" b="0" i="0" u="none" strike="noStrike" kern="1200" cap="none" normalizeH="0" baseline="0" dirty="0" err="1" smtClean="0">
                          <a:ln>
                            <a:noFill/>
                          </a:ln>
                          <a:solidFill>
                            <a:schemeClr val="bg2">
                              <a:lumMod val="75000"/>
                            </a:schemeClr>
                          </a:solidFill>
                          <a:effectLst/>
                          <a:latin typeface="Calibri" pitchFamily="34" charset="0"/>
                          <a:ea typeface="+mn-ea"/>
                          <a:cs typeface="+mn-cs"/>
                        </a:rPr>
                        <a:t>κο</a:t>
                      </a: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 ΚΟΚ»</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Βιβλίο: «Στο Δρόμο- </a:t>
                      </a:r>
                      <a:r>
                        <a:rPr kumimoji="0" lang="en-US" sz="1800" b="0" i="0" u="none" strike="noStrike" kern="1200" cap="none" normalizeH="0" baseline="0" dirty="0" err="1" smtClean="0">
                          <a:ln>
                            <a:noFill/>
                          </a:ln>
                          <a:solidFill>
                            <a:schemeClr val="bg2">
                              <a:lumMod val="75000"/>
                            </a:schemeClr>
                          </a:solidFill>
                          <a:effectLst/>
                          <a:latin typeface="Calibri" pitchFamily="34" charset="0"/>
                          <a:ea typeface="+mn-ea"/>
                          <a:cs typeface="+mn-cs"/>
                        </a:rPr>
                        <a:t>cd</a:t>
                      </a:r>
                      <a:r>
                        <a:rPr kumimoji="0" lang="en-US" sz="1800" b="0" i="0" u="none" strike="noStrike" kern="1200" cap="none" normalizeH="0" baseline="0" dirty="0" smtClean="0">
                          <a:ln>
                            <a:noFill/>
                          </a:ln>
                          <a:solidFill>
                            <a:schemeClr val="bg2">
                              <a:lumMod val="75000"/>
                            </a:schemeClr>
                          </a:solidFill>
                          <a:effectLst/>
                          <a:latin typeface="Calibri" pitchFamily="34" charset="0"/>
                          <a:ea typeface="+mn-ea"/>
                          <a:cs typeface="+mn-cs"/>
                        </a:rPr>
                        <a:t> </a:t>
                      </a: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με συμβουλές του μικρού λύκου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 Περίπατο στο τετράγωνο γύρω από το σχολείο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chemeClr val="bg2">
                              <a:lumMod val="75000"/>
                            </a:schemeClr>
                          </a:solidFill>
                          <a:effectLst/>
                          <a:latin typeface="Calibri" pitchFamily="34" charset="0"/>
                          <a:ea typeface="+mn-ea"/>
                          <a:cs typeface="+mn-cs"/>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Παιχνίδι με το Σταμάτη και το Γρηγόρη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Κατασκευή φαναριών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Κατηγοριοποίηση σημάτων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kern="1200" cap="none" normalizeH="0" baseline="0" dirty="0" smtClean="0">
                          <a:ln>
                            <a:noFill/>
                          </a:ln>
                          <a:solidFill>
                            <a:schemeClr val="bg2">
                              <a:lumMod val="75000"/>
                            </a:schemeClr>
                          </a:solidFill>
                          <a:effectLst/>
                          <a:latin typeface="Calibri" pitchFamily="34" charset="0"/>
                          <a:ea typeface="+mn-ea"/>
                          <a:cs typeface="+mn-cs"/>
                        </a:rPr>
                        <a:t>DVD </a:t>
                      </a: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με το μικρό Νικόλα και ΚΟΚ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28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Εννοιολογώντας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Αναλύοντας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1F1F"/>
                    </a:solidFill>
                  </a:tcPr>
                </a:tc>
                <a:tc hMerge="1">
                  <a:txBody>
                    <a:bodyPr/>
                    <a:lstStyle/>
                    <a:p>
                      <a:endParaRPr lang="el-GR"/>
                    </a:p>
                  </a:txBody>
                  <a:tcPr/>
                </a:tc>
              </a:tr>
              <a:tr h="2433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Ορολογία</a:t>
                      </a:r>
                      <a:endParaRPr kumimoji="0" lang="en-US" sz="1800" b="1" i="0" u="none" strike="noStrike" cap="none" normalizeH="0" baseline="0" dirty="0" smtClean="0">
                        <a:ln>
                          <a:noFill/>
                        </a:ln>
                        <a:solidFill>
                          <a:schemeClr val="bg2">
                            <a:lumMod val="75000"/>
                          </a:schemeClr>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Ανακεφαλαίωση των νέων όρων που εισήχθησαν- αντιγραφή λέξεων</a:t>
                      </a:r>
                      <a:endParaRPr kumimoji="0" lang="el-GR" sz="1200" b="0"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Θεωρία</a:t>
                      </a:r>
                      <a:endParaRPr kumimoji="0" lang="en-US" sz="1800" b="1" i="0" u="none" strike="noStrike" cap="none" normalizeH="0" baseline="0" dirty="0" smtClean="0">
                        <a:ln>
                          <a:noFill/>
                        </a:ln>
                        <a:solidFill>
                          <a:schemeClr val="bg2">
                            <a:lumMod val="75000"/>
                          </a:schemeClr>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cap="none" normalizeH="0" baseline="0" dirty="0" smtClean="0">
                          <a:ln>
                            <a:noFill/>
                          </a:ln>
                          <a:solidFill>
                            <a:schemeClr val="bg2">
                              <a:lumMod val="75000"/>
                            </a:schemeClr>
                          </a:solidFill>
                          <a:effectLst/>
                          <a:latin typeface="Calibri" pitchFamily="34" charset="0"/>
                        </a:rPr>
                        <a:t> </a:t>
                      </a:r>
                      <a:r>
                        <a:rPr kumimoji="0" lang="el-GR" sz="1800" b="0" i="0" u="none" strike="noStrike" cap="none" normalizeH="0" baseline="0" dirty="0" smtClean="0">
                          <a:ln>
                            <a:noFill/>
                          </a:ln>
                          <a:solidFill>
                            <a:schemeClr val="bg2">
                              <a:lumMod val="75000"/>
                            </a:schemeClr>
                          </a:solidFill>
                          <a:effectLst/>
                          <a:latin typeface="Calibri" pitchFamily="34" charset="0"/>
                        </a:rPr>
                        <a:t>Βιβλίο: «Κυκλοφοριακή Αγωγή για</a:t>
                      </a:r>
                      <a:r>
                        <a:rPr kumimoji="0" lang="en-US" sz="1800" b="0" i="0" u="none" strike="noStrike" cap="none" normalizeH="0" baseline="0" dirty="0" smtClean="0">
                          <a:ln>
                            <a:noFill/>
                          </a:ln>
                          <a:solidFill>
                            <a:schemeClr val="bg2">
                              <a:lumMod val="75000"/>
                            </a:schemeClr>
                          </a:solidFill>
                          <a:effectLst/>
                          <a:latin typeface="Calibri" pitchFamily="34" charset="0"/>
                        </a:rPr>
                        <a:t> </a:t>
                      </a:r>
                      <a:r>
                        <a:rPr kumimoji="0" lang="el-GR" sz="1800" b="0" i="0" u="none" strike="noStrike" cap="none" normalizeH="0" baseline="0" dirty="0" smtClean="0">
                          <a:ln>
                            <a:noFill/>
                          </a:ln>
                          <a:solidFill>
                            <a:schemeClr val="bg2">
                              <a:lumMod val="75000"/>
                            </a:schemeClr>
                          </a:solidFill>
                          <a:effectLst/>
                          <a:latin typeface="Calibri" pitchFamily="34" charset="0"/>
                        </a:rPr>
                        <a:t>Παιδιά»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Εικόνες με παιδιά να περνούν σε διάβαση και εκτός διάβασης, με «Γρηγόρη» αλλά και με «Σταμάτη»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 Έλλειψη"/>
          <p:cNvSpPr/>
          <p:nvPr/>
        </p:nvSpPr>
        <p:spPr>
          <a:xfrm>
            <a:off x="3500430" y="3357562"/>
            <a:ext cx="2071702" cy="1000132"/>
          </a:xfrm>
          <a:prstGeom prst="ellipse">
            <a:avLst/>
          </a:prstGeom>
          <a:gradFill flip="none" rotWithShape="1">
            <a:gsLst>
              <a:gs pos="0">
                <a:srgbClr val="FFEFD1"/>
              </a:gs>
              <a:gs pos="64999">
                <a:srgbClr val="F0EBD5"/>
              </a:gs>
              <a:gs pos="100000">
                <a:srgbClr val="D1C39F"/>
              </a:gs>
            </a:gsLst>
            <a:lin ang="18900000" scaled="1"/>
            <a:tileRect/>
          </a:gradFill>
          <a:ln w="44450">
            <a:solidFill>
              <a:srgbClr val="8D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2">
                    <a:lumMod val="75000"/>
                  </a:schemeClr>
                </a:solidFill>
              </a:rPr>
              <a:t>Σήματα κυκλοφορίας – φανάρια</a:t>
            </a:r>
            <a:endParaRPr lang="el-GR"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428596" y="214290"/>
          <a:ext cx="8501062" cy="6381753"/>
        </p:xfrm>
        <a:graphic>
          <a:graphicData uri="http://schemas.openxmlformats.org/drawingml/2006/table">
            <a:tbl>
              <a:tblPr/>
              <a:tblGrid>
                <a:gridCol w="4251325"/>
                <a:gridCol w="4249737"/>
              </a:tblGrid>
              <a:tr h="5902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lumMod val="95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1F1F">
                        <a:alpha val="89018"/>
                      </a:srgbClr>
                    </a:solidFill>
                  </a:tcPr>
                </a:tc>
                <a:tc hMerge="1">
                  <a:txBody>
                    <a:bodyPr/>
                    <a:lstStyle/>
                    <a:p>
                      <a:endParaRPr lang="el-GR"/>
                    </a:p>
                  </a:txBody>
                  <a:tcPr/>
                </a:tc>
              </a:tr>
              <a:tr h="57915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Calibri" pitchFamily="34" charset="0"/>
                        </a:rPr>
                        <a:t>Λειτουργικά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Στόχοι</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2">
                              <a:lumMod val="50000"/>
                            </a:schemeClr>
                          </a:solidFill>
                          <a:effectLst/>
                          <a:latin typeface="Calibri" pitchFamily="34" charset="0"/>
                        </a:rPr>
                        <a:t>  Να ελεγχθεί το κατά πόσο τα παιδιά έχουν εμπεδώσει τις έννοιες που έχουν αναλυθεί και αν είναι σε θέση να αναλογιστούν τις επιπτώσεις της μη τήρησης των κανόνων που υποδεικνύουν τα σήματα και τα φανάρια</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2">
                              <a:lumMod val="50000"/>
                            </a:schemeClr>
                          </a:solidFill>
                          <a:effectLst/>
                          <a:latin typeface="Calibri" pitchFamily="34" charset="0"/>
                        </a:rPr>
                        <a:t> Τα παιδιά δε συνάντησαν ιδιαίτερες δυσκολίες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2">
                              <a:lumMod val="50000"/>
                            </a:schemeClr>
                          </a:solidFill>
                          <a:effectLst/>
                          <a:latin typeface="Calibri" pitchFamily="34" charset="0"/>
                        </a:rPr>
                        <a:t>Ζήτησαν τα ίδια να χρωματίσουν την εικόνα – Τους καλέσαμε να ζωγραφίσουν με πράσινο τις σωστές συμπεριφορές και με κόκκινο τις λανθασμένες</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5" name="4 - Εικόνα" descr="CAM00166.jpg"/>
          <p:cNvPicPr>
            <a:picLocks noChangeAspect="1"/>
          </p:cNvPicPr>
          <p:nvPr/>
        </p:nvPicPr>
        <p:blipFill>
          <a:blip r:embed="rId3" cstate="print">
            <a:lum bright="31000" contrast="46000"/>
          </a:blip>
          <a:stretch>
            <a:fillRect/>
          </a:stretch>
        </p:blipFill>
        <p:spPr>
          <a:xfrm rot="5400000">
            <a:off x="4274341" y="1797833"/>
            <a:ext cx="4667284" cy="3500463"/>
          </a:xfrm>
          <a:prstGeom prst="rect">
            <a:avLst/>
          </a:prstGeom>
        </p:spPr>
      </p:pic>
      <p:sp>
        <p:nvSpPr>
          <p:cNvPr id="6" name="5 - TextBox"/>
          <p:cNvSpPr txBox="1"/>
          <p:nvPr/>
        </p:nvSpPr>
        <p:spPr>
          <a:xfrm>
            <a:off x="4857752" y="5783065"/>
            <a:ext cx="3571900" cy="646331"/>
          </a:xfrm>
          <a:prstGeom prst="rect">
            <a:avLst/>
          </a:prstGeom>
          <a:noFill/>
        </p:spPr>
        <p:txBody>
          <a:bodyPr wrap="square" rtlCol="0">
            <a:spAutoFit/>
          </a:bodyPr>
          <a:lstStyle/>
          <a:p>
            <a:pPr algn="ctr"/>
            <a:r>
              <a:rPr lang="el-GR" dirty="0" smtClean="0"/>
              <a:t>Μπορείτε να φανταστείτε τι μπορεί να συμβεί;</a:t>
            </a:r>
            <a:endParaRPr lang="el-GR" dirty="0"/>
          </a:p>
        </p:txBody>
      </p:sp>
      <p:sp>
        <p:nvSpPr>
          <p:cNvPr id="7" name="6 - Έλλειψη"/>
          <p:cNvSpPr/>
          <p:nvPr/>
        </p:nvSpPr>
        <p:spPr>
          <a:xfrm rot="19882515">
            <a:off x="-354134" y="41032"/>
            <a:ext cx="2263613" cy="1186871"/>
          </a:xfrm>
          <a:prstGeom prst="ellipse">
            <a:avLst/>
          </a:prstGeom>
          <a:gradFill flip="none" rotWithShape="1">
            <a:gsLst>
              <a:gs pos="0">
                <a:srgbClr val="FFEFD1"/>
              </a:gs>
              <a:gs pos="64999">
                <a:srgbClr val="F0EBD5"/>
              </a:gs>
              <a:gs pos="100000">
                <a:srgbClr val="D1C39F"/>
              </a:gs>
            </a:gsLst>
            <a:lin ang="18900000" scaled="1"/>
            <a:tileRect/>
          </a:gradFill>
          <a:ln w="44450">
            <a:solidFill>
              <a:srgbClr val="8D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accent2">
                    <a:lumMod val="75000"/>
                  </a:schemeClr>
                </a:solidFill>
              </a:rPr>
              <a:t>Σήματα κυκλοφορίας – φανάρια</a:t>
            </a:r>
            <a:endParaRPr lang="el-GR" sz="2000" b="1" dirty="0">
              <a:solidFill>
                <a:schemeClr val="accent2">
                  <a:lumMod val="75000"/>
                </a:schemeClr>
              </a:solidFill>
            </a:endParaRPr>
          </a:p>
        </p:txBody>
      </p:sp>
      <p:cxnSp>
        <p:nvCxnSpPr>
          <p:cNvPr id="10" name="9 - Ευθύγραμμο βέλος σύνδεσης"/>
          <p:cNvCxnSpPr/>
          <p:nvPr/>
        </p:nvCxnSpPr>
        <p:spPr>
          <a:xfrm flipV="1">
            <a:off x="4929190" y="3357562"/>
            <a:ext cx="428628" cy="35719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6215074" y="3571876"/>
            <a:ext cx="571504" cy="71438"/>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142844" y="80354"/>
          <a:ext cx="8786783" cy="6656579"/>
        </p:xfrm>
        <a:graphic>
          <a:graphicData uri="http://schemas.openxmlformats.org/drawingml/2006/table">
            <a:tbl>
              <a:tblPr/>
              <a:tblGrid>
                <a:gridCol w="2197523"/>
                <a:gridCol w="2195868"/>
                <a:gridCol w="2197523"/>
                <a:gridCol w="2195869"/>
              </a:tblGrid>
              <a:tr h="53030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Βιώνοντας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rPr>
                        <a:t>Εφαρμόζοντας</a:t>
                      </a:r>
                      <a:endParaRPr kumimoji="0" lang="el-GR" sz="1800" b="1"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28897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1">
                              <a:lumMod val="75000"/>
                            </a:schemeClr>
                          </a:solidFill>
                          <a:effectLst/>
                          <a:latin typeface="Calibri" pitchFamily="34" charset="0"/>
                        </a:rPr>
                        <a:t>Καθυστερημένη έλευση στο σχολείο </a:t>
                      </a:r>
                      <a:r>
                        <a:rPr kumimoji="0" lang="el-GR" sz="1800" b="0" i="0" u="none" strike="noStrike" cap="none" normalizeH="0" baseline="0" dirty="0" err="1" smtClean="0">
                          <a:ln>
                            <a:noFill/>
                          </a:ln>
                          <a:solidFill>
                            <a:schemeClr val="bg1">
                              <a:lumMod val="75000"/>
                            </a:schemeClr>
                          </a:solidFill>
                          <a:effectLst/>
                          <a:latin typeface="Calibri" pitchFamily="34" charset="0"/>
                        </a:rPr>
                        <a:t>λόγω...ατυχήματος</a:t>
                      </a:r>
                      <a:endParaRPr kumimoji="0" lang="el-GR" sz="1800" b="0" i="0" u="none" strike="noStrike" cap="none" normalizeH="0" baseline="0" dirty="0" smtClean="0">
                        <a:ln>
                          <a:noFill/>
                        </a:ln>
                        <a:solidFill>
                          <a:schemeClr val="bg1">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1">
                              <a:lumMod val="75000"/>
                            </a:schemeClr>
                          </a:solidFill>
                          <a:effectLst/>
                          <a:latin typeface="Calibri" pitchFamily="34" charset="0"/>
                        </a:rPr>
                        <a:t>Γνωρίζετε κάποια σήματα;</a:t>
                      </a: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1">
                              <a:lumMod val="75000"/>
                            </a:schemeClr>
                          </a:solidFill>
                          <a:effectLst/>
                          <a:latin typeface="Calibri" pitchFamily="34" charset="0"/>
                        </a:rPr>
                        <a:t>Τι ξέρετε για τα φανάρια;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l-GR" sz="1800" b="1" i="0" u="none" strike="noStrike" kern="1200" cap="none" normalizeH="0" baseline="0" dirty="0" smtClean="0">
                          <a:ln>
                            <a:noFill/>
                          </a:ln>
                          <a:solidFill>
                            <a:schemeClr val="bg1">
                              <a:lumMod val="75000"/>
                            </a:schemeClr>
                          </a:solidFill>
                          <a:effectLst/>
                          <a:latin typeface="Calibri" pitchFamily="34" charset="0"/>
                          <a:ea typeface="+mn-ea"/>
                          <a:cs typeface="+mn-cs"/>
                        </a:rPr>
                        <a:t>Νέο</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rPr>
                        <a:t>Βιβλίο: «Καλώς τον </a:t>
                      </a:r>
                      <a:r>
                        <a:rPr kumimoji="0" lang="el-GR" sz="1800" b="0" i="0" u="none" strike="noStrike" kern="1200" cap="none" normalizeH="0" baseline="0" dirty="0" err="1" smtClean="0">
                          <a:ln>
                            <a:noFill/>
                          </a:ln>
                          <a:solidFill>
                            <a:schemeClr val="bg1">
                              <a:lumMod val="75000"/>
                            </a:schemeClr>
                          </a:solidFill>
                          <a:effectLst/>
                          <a:latin typeface="Calibri" pitchFamily="34" charset="0"/>
                          <a:ea typeface="+mn-ea"/>
                          <a:cs typeface="+mn-cs"/>
                        </a:rPr>
                        <a:t>κο</a:t>
                      </a:r>
                      <a:r>
                        <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rPr>
                        <a:t> ΚΟΚ»</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rPr>
                        <a:t>Βιβλίο: «Στο Δρόμο- </a:t>
                      </a:r>
                      <a:r>
                        <a:rPr kumimoji="0" lang="en-US" sz="1800" b="0" i="0" u="none" strike="noStrike" kern="1200" cap="none" normalizeH="0" baseline="0" dirty="0" err="1" smtClean="0">
                          <a:ln>
                            <a:noFill/>
                          </a:ln>
                          <a:solidFill>
                            <a:schemeClr val="bg1">
                              <a:lumMod val="75000"/>
                            </a:schemeClr>
                          </a:solidFill>
                          <a:effectLst/>
                          <a:latin typeface="Calibri" pitchFamily="34" charset="0"/>
                          <a:ea typeface="+mn-ea"/>
                          <a:cs typeface="+mn-cs"/>
                        </a:rPr>
                        <a:t>cd</a:t>
                      </a:r>
                      <a:r>
                        <a:rPr kumimoji="0" lang="en-US" sz="1800" b="0" i="0" u="none" strike="noStrike" kern="1200" cap="none" normalizeH="0" baseline="0" dirty="0" smtClean="0">
                          <a:ln>
                            <a:noFill/>
                          </a:ln>
                          <a:solidFill>
                            <a:schemeClr val="bg1">
                              <a:lumMod val="75000"/>
                            </a:schemeClr>
                          </a:solidFill>
                          <a:effectLst/>
                          <a:latin typeface="Calibri" pitchFamily="34" charset="0"/>
                          <a:ea typeface="+mn-ea"/>
                          <a:cs typeface="+mn-cs"/>
                        </a:rPr>
                        <a:t> </a:t>
                      </a:r>
                      <a:r>
                        <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rPr>
                        <a:t>με συμβουλές του μικρού λύκου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 Περίπατο στο τετράγωνο γύρω από το σχολείο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000000"/>
                          </a:solidFill>
                          <a:effectLst/>
                          <a:latin typeface="Calibri" pitchFamily="34" charset="0"/>
                          <a:ea typeface="+mn-ea"/>
                          <a:cs typeface="+mn-cs"/>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rgbClr val="000000"/>
                        </a:solidFill>
                        <a:effectLst/>
                        <a:latin typeface="Calibri" pitchFamily="34"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Παιχνίδι με το Σταμάτη και το Γρηγόρη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Κατασκευή φαναριών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Κατηγοριοποίηση σημάτων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Φύλλα εργασίας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Μακέτες πόλης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88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Εννοιολογώντας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Αναλύοντας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568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Ορολογία</a:t>
                      </a:r>
                      <a:endParaRPr kumimoji="0" lang="en-US" sz="1800" b="1" i="0" u="none" strike="noStrike" cap="none" normalizeH="0" baseline="0" dirty="0" smtClean="0">
                        <a:ln>
                          <a:noFill/>
                        </a:ln>
                        <a:solidFill>
                          <a:schemeClr val="bg1">
                            <a:lumMod val="75000"/>
                          </a:schemeClr>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1">
                              <a:lumMod val="75000"/>
                            </a:schemeClr>
                          </a:solidFill>
                          <a:effectLst/>
                          <a:latin typeface="Calibri" pitchFamily="34" charset="0"/>
                        </a:rPr>
                        <a:t>Ανακεφαλαίωση των νέων όρων που εισήχθησαν- αντιγραφή λέξεων</a:t>
                      </a:r>
                      <a:endParaRPr kumimoji="0" lang="el-GR" sz="1200" b="0"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Θεωρία</a:t>
                      </a:r>
                      <a:endParaRPr kumimoji="0" lang="en-US" sz="1800" b="1" i="0" u="none" strike="noStrike" cap="none" normalizeH="0" baseline="0" dirty="0" smtClean="0">
                        <a:ln>
                          <a:noFill/>
                        </a:ln>
                        <a:solidFill>
                          <a:schemeClr val="bg1">
                            <a:lumMod val="75000"/>
                          </a:schemeClr>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chemeClr val="bg1">
                              <a:lumMod val="75000"/>
                            </a:schemeClr>
                          </a:solidFill>
                          <a:effectLst/>
                          <a:latin typeface="Calibri" pitchFamily="34" charset="0"/>
                        </a:rPr>
                        <a:t>Αξιοποίηση Νέων Τεχνολογιών</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chemeClr val="bg1">
                              <a:lumMod val="75000"/>
                            </a:schemeClr>
                          </a:solidFill>
                          <a:effectLst/>
                          <a:latin typeface="Calibri" pitchFamily="34" charset="0"/>
                        </a:rPr>
                        <a:t> </a:t>
                      </a:r>
                      <a:r>
                        <a:rPr kumimoji="0" lang="en-US" sz="1800" b="0" i="0" u="none" strike="noStrike" cap="none" normalizeH="0" baseline="0" dirty="0" smtClean="0">
                          <a:ln>
                            <a:noFill/>
                          </a:ln>
                          <a:solidFill>
                            <a:schemeClr val="bg1">
                              <a:lumMod val="75000"/>
                            </a:schemeClr>
                          </a:solidFill>
                          <a:effectLst/>
                          <a:latin typeface="Calibri" pitchFamily="34" charset="0"/>
                        </a:rPr>
                        <a:t>DVD </a:t>
                      </a:r>
                      <a:r>
                        <a:rPr kumimoji="0" lang="el-GR" sz="1800" b="0" i="0" u="none" strike="noStrike" cap="none" normalizeH="0" baseline="0" dirty="0" smtClean="0">
                          <a:ln>
                            <a:noFill/>
                          </a:ln>
                          <a:solidFill>
                            <a:schemeClr val="bg1">
                              <a:lumMod val="75000"/>
                            </a:schemeClr>
                          </a:solidFill>
                          <a:effectLst/>
                          <a:latin typeface="Calibri" pitchFamily="34" charset="0"/>
                        </a:rPr>
                        <a:t>με το Μικρό Νικόλα και τον ΚΟΚ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1">
                              <a:lumMod val="75000"/>
                            </a:schemeClr>
                          </a:solidFill>
                          <a:effectLst/>
                          <a:latin typeface="Calibri" pitchFamily="34" charset="0"/>
                          <a:ea typeface="+mn-ea"/>
                          <a:cs typeface="+mn-cs"/>
                        </a:rPr>
                        <a:t>Εικόνες με παιδιά να περνούν σε διάβαση και εκτός διάβασης, με «Γρηγόρη» αλλά και με «Σταμάτη»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Έλλειψη"/>
          <p:cNvSpPr/>
          <p:nvPr/>
        </p:nvSpPr>
        <p:spPr>
          <a:xfrm>
            <a:off x="3452124" y="3088414"/>
            <a:ext cx="235245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 Φανάρια</a:t>
            </a:r>
            <a:endParaRPr lang="el-GR" b="1" dirty="0">
              <a:solidFill>
                <a:srgbClr val="8D1F1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4251325"/>
                <a:gridCol w="4249737"/>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a:t>
                      </a:r>
                      <a:r>
                        <a:rPr kumimoji="0" lang="en-US" sz="2000" b="1" i="0" u="none" strike="noStrike" cap="none" normalizeH="0" baseline="0" dirty="0" smtClean="0">
                          <a:ln>
                            <a:noFill/>
                          </a:ln>
                          <a:solidFill>
                            <a:srgbClr val="8D1F1F"/>
                          </a:solidFill>
                          <a:effectLst/>
                          <a:latin typeface="Calibri" pitchFamily="34" charset="0"/>
                        </a:rPr>
                        <a:t> (</a:t>
                      </a:r>
                      <a:r>
                        <a:rPr kumimoji="0" lang="el-GR" sz="2000" b="1" i="0" u="none" strike="noStrike" cap="none" normalizeH="0" baseline="0" dirty="0" smtClean="0">
                          <a:ln>
                            <a:noFill/>
                          </a:ln>
                          <a:solidFill>
                            <a:srgbClr val="8D1F1F"/>
                          </a:solidFill>
                          <a:effectLst/>
                          <a:latin typeface="Calibri" pitchFamily="34" charset="0"/>
                        </a:rPr>
                        <a:t>κατάλληλα)</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Περίπατος στο τετράγωνο το νηπιαγωγείου για αναγνώριση σημάτων / προτεραιοτήτων</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Αναγνώριση σχημάτων</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Απαρίθμηση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Ταξινόμηση</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6">
                              <a:lumMod val="50000"/>
                            </a:schemeClr>
                          </a:solidFill>
                          <a:effectLst/>
                          <a:latin typeface="Calibri" pitchFamily="34" charset="0"/>
                        </a:rPr>
                        <a:t> </a:t>
                      </a:r>
                      <a:r>
                        <a:rPr kumimoji="0" lang="el-GR" sz="2000" b="0" i="0" u="none" strike="noStrike" cap="none" normalizeH="0" baseline="0" dirty="0" smtClean="0">
                          <a:ln>
                            <a:noFill/>
                          </a:ln>
                          <a:solidFill>
                            <a:schemeClr val="accent6">
                              <a:lumMod val="50000"/>
                            </a:schemeClr>
                          </a:solidFill>
                          <a:effectLst/>
                          <a:latin typeface="Calibri" pitchFamily="34" charset="0"/>
                        </a:rPr>
                        <a:t>Τα παιδιά και εμείς χαρήκαμε τη διαδικασία</a:t>
                      </a:r>
                    </a:p>
                    <a:p>
                      <a:pPr marL="360363"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Εύκολη διαδικασία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3 - Έλλειψη"/>
          <p:cNvSpPr/>
          <p:nvPr/>
        </p:nvSpPr>
        <p:spPr>
          <a:xfrm rot="2162854">
            <a:off x="-89604" y="5183058"/>
            <a:ext cx="235245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 Φανάρια</a:t>
            </a:r>
            <a:endParaRPr lang="el-GR" b="1" dirty="0">
              <a:solidFill>
                <a:srgbClr val="8D1F1F"/>
              </a:solidFill>
            </a:endParaRPr>
          </a:p>
        </p:txBody>
      </p:sp>
      <p:pic>
        <p:nvPicPr>
          <p:cNvPr id="6" name="5 - Εικόνα" descr="CAM00111.jpg"/>
          <p:cNvPicPr>
            <a:picLocks noChangeAspect="1"/>
          </p:cNvPicPr>
          <p:nvPr/>
        </p:nvPicPr>
        <p:blipFill>
          <a:blip r:embed="rId3" cstate="print">
            <a:lum bright="14000" contrast="22000"/>
          </a:blip>
          <a:stretch>
            <a:fillRect/>
          </a:stretch>
        </p:blipFill>
        <p:spPr>
          <a:xfrm>
            <a:off x="4786314" y="3714776"/>
            <a:ext cx="3619493" cy="2714620"/>
          </a:xfrm>
          <a:prstGeom prst="rect">
            <a:avLst/>
          </a:prstGeom>
        </p:spPr>
      </p:pic>
      <p:pic>
        <p:nvPicPr>
          <p:cNvPr id="7" name="6 - Εικόνα" descr="CAM00131.jpg"/>
          <p:cNvPicPr>
            <a:picLocks noChangeAspect="1"/>
          </p:cNvPicPr>
          <p:nvPr/>
        </p:nvPicPr>
        <p:blipFill>
          <a:blip r:embed="rId4" cstate="print">
            <a:lum bright="17000" contrast="45000"/>
          </a:blip>
          <a:stretch>
            <a:fillRect/>
          </a:stretch>
        </p:blipFill>
        <p:spPr>
          <a:xfrm>
            <a:off x="4786313" y="928670"/>
            <a:ext cx="3571901" cy="26789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71877"/>
        </p:xfrm>
        <a:graphic>
          <a:graphicData uri="http://schemas.openxmlformats.org/drawingml/2006/table">
            <a:tbl>
              <a:tblPr/>
              <a:tblGrid>
                <a:gridCol w="4429126"/>
                <a:gridCol w="4071936"/>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 (δημιουργικά)</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tab pos="179388" algn="l"/>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Κατασκευή σημάτων – φαναριών με χαρτόνι, πλαστελίνη, </a:t>
                      </a:r>
                      <a:r>
                        <a:rPr kumimoji="0" lang="el-GR" sz="2000" b="0" i="0" u="none" strike="noStrike" kern="1200" cap="none" normalizeH="0" baseline="0" dirty="0" err="1" smtClean="0">
                          <a:ln>
                            <a:noFill/>
                          </a:ln>
                          <a:solidFill>
                            <a:schemeClr val="accent6">
                              <a:lumMod val="50000"/>
                            </a:schemeClr>
                          </a:solidFill>
                          <a:effectLst/>
                          <a:latin typeface="Calibri" pitchFamily="34" charset="0"/>
                          <a:ea typeface="+mn-ea"/>
                          <a:cs typeface="+mn-cs"/>
                        </a:rPr>
                        <a:t>γλωσσοπίεστρα</a:t>
                      </a:r>
                      <a:endPar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Λεπτή κινητικότητα</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Καλλιέργεια επικοινωνιακών δεξιοτήτων</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Μέτρηση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 Τα παιδιά κατανόησαν και χάρηκαν τη διαδικασία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 Συνεργάστηκαν πολύ καλά </a:t>
                      </a:r>
                    </a:p>
                    <a:p>
                      <a:pPr marL="360363" marR="0" lvl="0" indent="-360363"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 Δε δυσκολεύτηκαν ιδιαίτερα στο χειρισμό του ψαλιδιού με εξαίρεση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accent6">
                            <a:lumMod val="50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3 - Έλλειψη"/>
          <p:cNvSpPr/>
          <p:nvPr/>
        </p:nvSpPr>
        <p:spPr>
          <a:xfrm rot="1752692">
            <a:off x="-304730" y="5726736"/>
            <a:ext cx="222184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φανάρια</a:t>
            </a:r>
            <a:endParaRPr lang="el-GR" b="1" dirty="0">
              <a:solidFill>
                <a:srgbClr val="8D1F1F"/>
              </a:solidFill>
            </a:endParaRPr>
          </a:p>
        </p:txBody>
      </p:sp>
      <p:pic>
        <p:nvPicPr>
          <p:cNvPr id="5" name="4 - Εικόνα" descr="ΦΡΙΞΟς ΦΡΙΞΟς 008.jpg"/>
          <p:cNvPicPr>
            <a:picLocks noChangeAspect="1"/>
          </p:cNvPicPr>
          <p:nvPr/>
        </p:nvPicPr>
        <p:blipFill>
          <a:blip r:embed="rId3" cstate="print">
            <a:lum bright="14000" contrast="11000"/>
          </a:blip>
          <a:stretch>
            <a:fillRect/>
          </a:stretch>
        </p:blipFill>
        <p:spPr>
          <a:xfrm rot="5400000">
            <a:off x="6402597" y="830441"/>
            <a:ext cx="1982406" cy="2643208"/>
          </a:xfrm>
          <a:prstGeom prst="rect">
            <a:avLst/>
          </a:prstGeom>
        </p:spPr>
      </p:pic>
      <p:sp>
        <p:nvSpPr>
          <p:cNvPr id="7" name="6 - TextBox"/>
          <p:cNvSpPr txBox="1"/>
          <p:nvPr/>
        </p:nvSpPr>
        <p:spPr>
          <a:xfrm>
            <a:off x="1643042" y="5643578"/>
            <a:ext cx="1643074" cy="400110"/>
          </a:xfrm>
          <a:prstGeom prst="rect">
            <a:avLst/>
          </a:prstGeom>
          <a:noFill/>
        </p:spPr>
        <p:txBody>
          <a:bodyPr wrap="square" rtlCol="0">
            <a:spAutoFit/>
          </a:bodyPr>
          <a:lstStyle/>
          <a:p>
            <a:r>
              <a:rPr lang="el-GR" sz="2000" dirty="0" smtClean="0">
                <a:solidFill>
                  <a:schemeClr val="accent6">
                    <a:lumMod val="50000"/>
                  </a:schemeClr>
                </a:solidFill>
                <a:latin typeface="Calibri" pitchFamily="34" charset="0"/>
              </a:rPr>
              <a:t>ενός νηπίου</a:t>
            </a:r>
          </a:p>
        </p:txBody>
      </p:sp>
      <p:pic>
        <p:nvPicPr>
          <p:cNvPr id="8" name="7 - Εικόνα" descr="CAM00067.jpg"/>
          <p:cNvPicPr>
            <a:picLocks noChangeAspect="1"/>
          </p:cNvPicPr>
          <p:nvPr/>
        </p:nvPicPr>
        <p:blipFill>
          <a:blip r:embed="rId4" cstate="print">
            <a:lum bright="14000" contrast="10000"/>
          </a:blip>
          <a:stretch>
            <a:fillRect/>
          </a:stretch>
        </p:blipFill>
        <p:spPr>
          <a:xfrm>
            <a:off x="4929190" y="2643182"/>
            <a:ext cx="2000264" cy="2667017"/>
          </a:xfrm>
          <a:prstGeom prst="rect">
            <a:avLst/>
          </a:prstGeom>
        </p:spPr>
      </p:pic>
      <p:pic>
        <p:nvPicPr>
          <p:cNvPr id="9" name="8 - Εικόνα" descr="CAM00068.jpg"/>
          <p:cNvPicPr>
            <a:picLocks noChangeAspect="1"/>
          </p:cNvPicPr>
          <p:nvPr/>
        </p:nvPicPr>
        <p:blipFill>
          <a:blip r:embed="rId5" cstate="print">
            <a:lum bright="14000" contrast="10000"/>
          </a:blip>
          <a:stretch>
            <a:fillRect/>
          </a:stretch>
        </p:blipFill>
        <p:spPr>
          <a:xfrm>
            <a:off x="6429388" y="3929066"/>
            <a:ext cx="2000246" cy="266699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4251325"/>
                <a:gridCol w="4249737"/>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8D1F1F"/>
                          </a:solidFill>
                          <a:effectLst/>
                          <a:latin typeface="Calibri" pitchFamily="34" charset="0"/>
                        </a:rPr>
                        <a:t>Εφαρμόζοντας (δημιουργικά)</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Στόχοι</a:t>
                      </a:r>
                      <a:endParaRPr kumimoji="0" lang="el-GR" sz="1800" b="1"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Ταξινόμηση – καλλιέργεια </a:t>
                      </a:r>
                      <a:r>
                        <a:rPr kumimoji="0" lang="el-GR" sz="2000" b="0" i="0" u="none" strike="noStrike" cap="none" normalizeH="0" baseline="0" dirty="0" err="1" smtClean="0">
                          <a:ln>
                            <a:noFill/>
                          </a:ln>
                          <a:solidFill>
                            <a:schemeClr val="accent6">
                              <a:lumMod val="50000"/>
                            </a:schemeClr>
                          </a:solidFill>
                          <a:effectLst/>
                          <a:latin typeface="Calibri" pitchFamily="34" charset="0"/>
                        </a:rPr>
                        <a:t>αμφιπλευρικότητας</a:t>
                      </a:r>
                      <a:endParaRPr kumimoji="0" lang="en-US" sz="2000" b="0" i="0" u="none" strike="noStrike" cap="none" normalizeH="0" baseline="0" dirty="0" smtClean="0">
                        <a:ln>
                          <a:noFill/>
                        </a:ln>
                        <a:solidFill>
                          <a:schemeClr val="accent6">
                            <a:lumMod val="50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Μέτρηση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Σύγκριση</a:t>
                      </a: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Αξιολόγηση</a:t>
                      </a:r>
                      <a:endParaRPr kumimoji="0" lang="el-GR" sz="1800" b="1"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Σε ό,τι αφορά την κατηγοριοποίηση των σημάτων σε απαγορευτικά, υποχρεωτικά, προειδοποιητικά δεν υπήρχαν δυσκολίες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Προβληματάκια ανέκυψαν με την αμφιπλευρικότητα σε μερικά νήπια</a:t>
                      </a:r>
                    </a:p>
                    <a:p>
                      <a:pPr marL="269875" marR="0" lvl="0" indent="-269875"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kern="1200" cap="none" normalizeH="0" baseline="0" dirty="0" smtClean="0">
                          <a:ln>
                            <a:noFill/>
                          </a:ln>
                          <a:solidFill>
                            <a:schemeClr val="accent6">
                              <a:lumMod val="50000"/>
                            </a:schemeClr>
                          </a:solidFill>
                          <a:effectLst/>
                          <a:latin typeface="Calibri" pitchFamily="34" charset="0"/>
                          <a:ea typeface="+mn-ea"/>
                          <a:cs typeface="+mn-cs"/>
                        </a:rPr>
                        <a:t>Καταφύγαμε στην ανάπτυξη άλλης      δραστηριότητας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accent6">
                            <a:lumMod val="50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7" name="6 - Εικόνα" descr="ΦΡΙΞΟς ΦΡΙΞΟς 006.jpg"/>
          <p:cNvPicPr>
            <a:picLocks noChangeAspect="1"/>
          </p:cNvPicPr>
          <p:nvPr/>
        </p:nvPicPr>
        <p:blipFill>
          <a:blip r:embed="rId3" cstate="print"/>
          <a:stretch>
            <a:fillRect/>
          </a:stretch>
        </p:blipFill>
        <p:spPr>
          <a:xfrm>
            <a:off x="4929190" y="1000108"/>
            <a:ext cx="3911213" cy="5214950"/>
          </a:xfrm>
          <a:prstGeom prst="rect">
            <a:avLst/>
          </a:prstGeom>
        </p:spPr>
      </p:pic>
      <p:sp>
        <p:nvSpPr>
          <p:cNvPr id="5" name="4 - Έλλειψη"/>
          <p:cNvSpPr/>
          <p:nvPr/>
        </p:nvSpPr>
        <p:spPr>
          <a:xfrm rot="1752692">
            <a:off x="-304730" y="5545133"/>
            <a:ext cx="222184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φανάρια</a:t>
            </a:r>
            <a:endParaRPr lang="el-GR" b="1" dirty="0">
              <a:solidFill>
                <a:srgbClr val="8D1F1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4251325"/>
                <a:gridCol w="4249737"/>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Χεράκι προσευχής</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Χεράκι ζωγραφικής </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Κολάζ με αυτοκίνητα</a:t>
                      </a:r>
                      <a:endParaRPr kumimoji="0" lang="el-GR" sz="1800" b="0" i="0" u="none" strike="noStrike" cap="none" normalizeH="0" baseline="0" dirty="0" smtClean="0">
                        <a:ln>
                          <a:noFill/>
                        </a:ln>
                        <a:solidFill>
                          <a:schemeClr val="accent6">
                            <a:lumMod val="50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Καλλιέργεια αμφιπλευρικότητας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Βελτίωση της κατανόησης του «δεξιά» και του «αριστερά», όχι όμως τέλειο αποτέλεσμα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5" name="4 - Εικόνα" descr="ΦΡΙΞΟς ΦΡΙΞΟς 001.jpg"/>
          <p:cNvPicPr>
            <a:picLocks noChangeAspect="1"/>
          </p:cNvPicPr>
          <p:nvPr/>
        </p:nvPicPr>
        <p:blipFill>
          <a:blip r:embed="rId3" cstate="print">
            <a:lum bright="19000" contrast="32000"/>
          </a:blip>
          <a:stretch>
            <a:fillRect/>
          </a:stretch>
        </p:blipFill>
        <p:spPr>
          <a:xfrm>
            <a:off x="4786314" y="910810"/>
            <a:ext cx="3929090" cy="2946818"/>
          </a:xfrm>
          <a:prstGeom prst="rect">
            <a:avLst/>
          </a:prstGeom>
        </p:spPr>
      </p:pic>
      <p:sp>
        <p:nvSpPr>
          <p:cNvPr id="4" name="3 - Έλλειψη"/>
          <p:cNvSpPr/>
          <p:nvPr/>
        </p:nvSpPr>
        <p:spPr>
          <a:xfrm rot="1882794">
            <a:off x="53495" y="5254453"/>
            <a:ext cx="2103344"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Καλλιέργεια </a:t>
            </a:r>
            <a:r>
              <a:rPr lang="el-GR" b="1" dirty="0" err="1" smtClean="0">
                <a:solidFill>
                  <a:srgbClr val="8D1F1F"/>
                </a:solidFill>
              </a:rPr>
              <a:t>αμφιπλευρι</a:t>
            </a:r>
            <a:r>
              <a:rPr lang="el-GR" b="1" dirty="0" smtClean="0">
                <a:solidFill>
                  <a:srgbClr val="8D1F1F"/>
                </a:solidFill>
              </a:rPr>
              <a:t>-</a:t>
            </a:r>
            <a:r>
              <a:rPr lang="el-GR" b="1" dirty="0" err="1" smtClean="0">
                <a:solidFill>
                  <a:srgbClr val="8D1F1F"/>
                </a:solidFill>
              </a:rPr>
              <a:t>κότητας</a:t>
            </a:r>
            <a:endParaRPr lang="el-GR" b="1" dirty="0">
              <a:solidFill>
                <a:srgbClr val="8D1F1F"/>
              </a:solidFill>
            </a:endParaRPr>
          </a:p>
        </p:txBody>
      </p:sp>
      <p:sp>
        <p:nvSpPr>
          <p:cNvPr id="10" name="9 - TextBox"/>
          <p:cNvSpPr txBox="1"/>
          <p:nvPr/>
        </p:nvSpPr>
        <p:spPr>
          <a:xfrm>
            <a:off x="4786314" y="4000504"/>
            <a:ext cx="3929090" cy="830997"/>
          </a:xfrm>
          <a:prstGeom prst="rect">
            <a:avLst/>
          </a:prstGeom>
          <a:noFill/>
        </p:spPr>
        <p:txBody>
          <a:bodyPr wrap="square" rtlCol="0">
            <a:spAutoFit/>
          </a:bodyPr>
          <a:lstStyle/>
          <a:p>
            <a:pPr algn="ctr"/>
            <a:r>
              <a:rPr lang="el-GR" sz="1600" u="sng" dirty="0" smtClean="0"/>
              <a:t>Κολάζ με αυτοκίνητα</a:t>
            </a:r>
            <a:r>
              <a:rPr lang="el-GR" sz="1600" dirty="0" smtClean="0"/>
              <a:t>: Κολλάμε μαζί τα αυτοκίνητα που «κοιτούν» δεξιά και χωριστά αυτά που «κοιτούν» αριστερά</a:t>
            </a:r>
            <a:endParaRPr lang="el-G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3786184"/>
                <a:gridCol w="4714878"/>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 (δημιουργικά)</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Φύλλα εργασίας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Επιπλέον 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Αναγνώριση σχημάτων</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Απαρίθμηση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Ταξινόμηση</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6">
                              <a:lumMod val="50000"/>
                            </a:schemeClr>
                          </a:solidFill>
                          <a:effectLst/>
                          <a:latin typeface="Calibri" pitchFamily="34" charset="0"/>
                        </a:rPr>
                        <a:t> </a:t>
                      </a:r>
                      <a:r>
                        <a:rPr kumimoji="0" lang="el-GR" sz="2000" b="0" i="0" u="none" strike="noStrike" cap="none" normalizeH="0" baseline="0" dirty="0" smtClean="0">
                          <a:ln>
                            <a:noFill/>
                          </a:ln>
                          <a:solidFill>
                            <a:schemeClr val="accent6">
                              <a:lumMod val="50000"/>
                            </a:schemeClr>
                          </a:solidFill>
                          <a:effectLst/>
                          <a:latin typeface="Calibri" pitchFamily="34" charset="0"/>
                        </a:rPr>
                        <a:t>Τα παιδιά και εμείς χαρήκαμε τη διαδικασία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Εύκολη διαδικασία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8" name="7 - Εικόνα" descr="CAM00064.jpg"/>
          <p:cNvPicPr>
            <a:picLocks noChangeAspect="1"/>
          </p:cNvPicPr>
          <p:nvPr/>
        </p:nvPicPr>
        <p:blipFill>
          <a:blip r:embed="rId3" cstate="print">
            <a:lum bright="21000" contrast="3000"/>
          </a:blip>
          <a:stretch>
            <a:fillRect/>
          </a:stretch>
        </p:blipFill>
        <p:spPr>
          <a:xfrm>
            <a:off x="4452938" y="875092"/>
            <a:ext cx="2071702" cy="2762270"/>
          </a:xfrm>
          <a:prstGeom prst="rect">
            <a:avLst/>
          </a:prstGeom>
        </p:spPr>
      </p:pic>
      <p:pic>
        <p:nvPicPr>
          <p:cNvPr id="10" name="9 - Εικόνα" descr="CAM00101.jpg"/>
          <p:cNvPicPr>
            <a:picLocks noChangeAspect="1"/>
          </p:cNvPicPr>
          <p:nvPr/>
        </p:nvPicPr>
        <p:blipFill>
          <a:blip r:embed="rId4" cstate="print">
            <a:lum bright="21000" contrast="3000"/>
          </a:blip>
          <a:stretch>
            <a:fillRect/>
          </a:stretch>
        </p:blipFill>
        <p:spPr>
          <a:xfrm>
            <a:off x="4929190" y="3786190"/>
            <a:ext cx="3452837" cy="2589628"/>
          </a:xfrm>
          <a:prstGeom prst="rect">
            <a:avLst/>
          </a:prstGeom>
        </p:spPr>
      </p:pic>
      <p:pic>
        <p:nvPicPr>
          <p:cNvPr id="11" name="10 - Εικόνα" descr="CAM00161.jpg"/>
          <p:cNvPicPr>
            <a:picLocks noChangeAspect="1"/>
          </p:cNvPicPr>
          <p:nvPr/>
        </p:nvPicPr>
        <p:blipFill>
          <a:blip r:embed="rId5" cstate="print">
            <a:lum bright="15000" contrast="29000"/>
          </a:blip>
          <a:stretch>
            <a:fillRect/>
          </a:stretch>
        </p:blipFill>
        <p:spPr>
          <a:xfrm rot="5400000">
            <a:off x="6366880" y="1276929"/>
            <a:ext cx="2786083" cy="2089562"/>
          </a:xfrm>
          <a:prstGeom prst="rect">
            <a:avLst/>
          </a:prstGeom>
        </p:spPr>
      </p:pic>
      <p:sp>
        <p:nvSpPr>
          <p:cNvPr id="7" name="6 - Έλλειψη"/>
          <p:cNvSpPr/>
          <p:nvPr/>
        </p:nvSpPr>
        <p:spPr>
          <a:xfrm rot="1752692">
            <a:off x="-59791" y="5116505"/>
            <a:ext cx="222184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φανάρια</a:t>
            </a:r>
            <a:endParaRPr lang="el-GR" b="1" dirty="0">
              <a:solidFill>
                <a:srgbClr val="8D1F1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3786184"/>
                <a:gridCol w="4714878"/>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Πήραμε έτοιμη Μακέτα</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Τοποθετήσαμε τα σήματα κυκλοφορίας και τα φανάρια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Να είναι σε θέση να αναγνωρίσουν σημαντικά σημεία πχ διαβάσεις πεζών, διασταυρώσεις</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6">
                              <a:lumMod val="50000"/>
                            </a:schemeClr>
                          </a:solidFill>
                          <a:effectLst/>
                          <a:latin typeface="Calibri" pitchFamily="34" charset="0"/>
                        </a:rPr>
                        <a:t> </a:t>
                      </a:r>
                      <a:r>
                        <a:rPr kumimoji="0" lang="el-GR" sz="2000" b="0" i="0" u="none" strike="noStrike" cap="none" normalizeH="0" baseline="0" dirty="0" smtClean="0">
                          <a:ln>
                            <a:noFill/>
                          </a:ln>
                          <a:solidFill>
                            <a:schemeClr val="accent6">
                              <a:lumMod val="50000"/>
                            </a:schemeClr>
                          </a:solidFill>
                          <a:effectLst/>
                          <a:latin typeface="Calibri" pitchFamily="34" charset="0"/>
                        </a:rPr>
                        <a:t>Τα παιδιά μπερδεύτηκαν από τις πολλές πληροφορίες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Πιο δύσκολη διαδικασία από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 name="6 - Έλλειψη"/>
          <p:cNvSpPr/>
          <p:nvPr/>
        </p:nvSpPr>
        <p:spPr>
          <a:xfrm rot="1752692">
            <a:off x="52460" y="5369546"/>
            <a:ext cx="222184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φανάρια</a:t>
            </a:r>
            <a:endParaRPr lang="el-GR" b="1" dirty="0">
              <a:solidFill>
                <a:srgbClr val="8D1F1F"/>
              </a:solidFill>
            </a:endParaRPr>
          </a:p>
        </p:txBody>
      </p:sp>
      <p:pic>
        <p:nvPicPr>
          <p:cNvPr id="9" name="8 - Εικόνα" descr="CAM00103.jpg"/>
          <p:cNvPicPr>
            <a:picLocks noChangeAspect="1"/>
          </p:cNvPicPr>
          <p:nvPr/>
        </p:nvPicPr>
        <p:blipFill>
          <a:blip r:embed="rId3" cstate="print">
            <a:lum bright="4000" contrast="21000"/>
          </a:blip>
          <a:stretch>
            <a:fillRect/>
          </a:stretch>
        </p:blipFill>
        <p:spPr>
          <a:xfrm rot="5400000">
            <a:off x="3881433" y="1809742"/>
            <a:ext cx="4953031" cy="3714773"/>
          </a:xfrm>
          <a:prstGeom prst="rect">
            <a:avLst/>
          </a:prstGeom>
        </p:spPr>
      </p:pic>
      <p:sp>
        <p:nvSpPr>
          <p:cNvPr id="12" name="11 - TextBox"/>
          <p:cNvSpPr txBox="1"/>
          <p:nvPr/>
        </p:nvSpPr>
        <p:spPr>
          <a:xfrm>
            <a:off x="1857356" y="5143512"/>
            <a:ext cx="2000264" cy="400110"/>
          </a:xfrm>
          <a:prstGeom prst="rect">
            <a:avLst/>
          </a:prstGeom>
          <a:noFill/>
        </p:spPr>
        <p:txBody>
          <a:bodyPr wrap="square" rtlCol="0">
            <a:spAutoFit/>
          </a:bodyPr>
          <a:lstStyle/>
          <a:p>
            <a:r>
              <a:rPr lang="el-GR" sz="2000" dirty="0" smtClean="0">
                <a:solidFill>
                  <a:schemeClr val="accent6">
                    <a:lumMod val="50000"/>
                  </a:schemeClr>
                </a:solidFill>
                <a:latin typeface="Calibri" pitchFamily="34" charset="0"/>
              </a:rPr>
              <a:t>ό,τι περιμέναμε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6 - Εικόνα" descr="logoLeft1.jpg"/>
          <p:cNvPicPr>
            <a:picLocks noChangeAspect="1"/>
          </p:cNvPicPr>
          <p:nvPr/>
        </p:nvPicPr>
        <p:blipFill>
          <a:blip r:embed="rId3"/>
          <a:srcRect/>
          <a:stretch>
            <a:fillRect/>
          </a:stretch>
        </p:blipFill>
        <p:spPr bwMode="auto">
          <a:xfrm>
            <a:off x="360363" y="292086"/>
            <a:ext cx="8472487" cy="1208088"/>
          </a:xfrm>
          <a:prstGeom prst="rect">
            <a:avLst/>
          </a:prstGeom>
          <a:noFill/>
          <a:ln w="9525">
            <a:noFill/>
            <a:miter lim="800000"/>
            <a:headEnd/>
            <a:tailEnd/>
          </a:ln>
        </p:spPr>
      </p:pic>
      <p:sp>
        <p:nvSpPr>
          <p:cNvPr id="15362" name="5 - Τίτλος"/>
          <p:cNvSpPr>
            <a:spLocks noGrp="1"/>
          </p:cNvSpPr>
          <p:nvPr>
            <p:ph type="title"/>
          </p:nvPr>
        </p:nvSpPr>
        <p:spPr>
          <a:xfrm>
            <a:off x="485804" y="203200"/>
            <a:ext cx="8229600" cy="868346"/>
          </a:xfrm>
        </p:spPr>
        <p:txBody>
          <a:bodyPr/>
          <a:lstStyle/>
          <a:p>
            <a:pPr eaLnBrk="1" hangingPunct="1"/>
            <a:r>
              <a:rPr lang="el-GR" sz="3600" b="1" dirty="0" smtClean="0">
                <a:solidFill>
                  <a:srgbClr val="C00000"/>
                </a:solidFill>
                <a:effectLst>
                  <a:outerShdw blurRad="38100" dist="38100" dir="2700000" algn="tl">
                    <a:srgbClr val="000000">
                      <a:alpha val="43137"/>
                    </a:srgbClr>
                  </a:outerShdw>
                </a:effectLst>
              </a:rPr>
              <a:t>Γενικοί στόχοι</a:t>
            </a:r>
          </a:p>
        </p:txBody>
      </p:sp>
      <p:sp>
        <p:nvSpPr>
          <p:cNvPr id="15363" name="10 - Υπότιτλος"/>
          <p:cNvSpPr>
            <a:spLocks noGrp="1"/>
          </p:cNvSpPr>
          <p:nvPr>
            <p:ph idx="1"/>
          </p:nvPr>
        </p:nvSpPr>
        <p:spPr>
          <a:xfrm>
            <a:off x="357158" y="1571612"/>
            <a:ext cx="8443914" cy="4929222"/>
          </a:xfrm>
        </p:spPr>
        <p:txBody>
          <a:bodyPr/>
          <a:lstStyle/>
          <a:p>
            <a:pPr eaLnBrk="1" hangingPunct="1">
              <a:spcAft>
                <a:spcPts val="1800"/>
              </a:spcAft>
              <a:buFont typeface="Arial" charset="0"/>
              <a:buNone/>
            </a:pPr>
            <a:r>
              <a:rPr lang="el-GR" sz="2400" b="1" u="sng" dirty="0" smtClean="0">
                <a:solidFill>
                  <a:schemeClr val="accent2">
                    <a:lumMod val="50000"/>
                  </a:schemeClr>
                </a:solidFill>
              </a:rPr>
              <a:t>Επιδιώξαμε στο τέλος της μαθησιακής ενότητας τα παιδιά:</a:t>
            </a:r>
          </a:p>
          <a:p>
            <a:pPr marL="538163" algn="just" eaLnBrk="1" hangingPunct="1">
              <a:spcBef>
                <a:spcPts val="600"/>
              </a:spcBef>
              <a:spcAft>
                <a:spcPts val="600"/>
              </a:spcAft>
              <a:buFont typeface="+mj-lt"/>
              <a:buAutoNum type="arabicPeriod"/>
            </a:pPr>
            <a:r>
              <a:rPr lang="el-GR" sz="2000" b="1" dirty="0" smtClean="0">
                <a:solidFill>
                  <a:schemeClr val="accent2">
                    <a:lumMod val="50000"/>
                  </a:schemeClr>
                </a:solidFill>
              </a:rPr>
              <a:t>Να γνωρίζουν τα βασικά σήματα κυκλοφορίας (π.χ. </a:t>
            </a:r>
            <a:r>
              <a:rPr lang="en-US" sz="2000" b="1" dirty="0" smtClean="0">
                <a:solidFill>
                  <a:schemeClr val="accent2">
                    <a:lumMod val="50000"/>
                  </a:schemeClr>
                </a:solidFill>
              </a:rPr>
              <a:t>stop, </a:t>
            </a:r>
            <a:r>
              <a:rPr lang="el-GR" sz="2000" b="1" dirty="0" smtClean="0">
                <a:solidFill>
                  <a:schemeClr val="accent2">
                    <a:lumMod val="50000"/>
                  </a:schemeClr>
                </a:solidFill>
              </a:rPr>
              <a:t>διάβαση πεζών)</a:t>
            </a:r>
          </a:p>
          <a:p>
            <a:pPr marL="538163" algn="just" eaLnBrk="1" hangingPunct="1">
              <a:spcBef>
                <a:spcPts val="600"/>
              </a:spcBef>
              <a:spcAft>
                <a:spcPts val="600"/>
              </a:spcAft>
              <a:buFont typeface="+mj-lt"/>
              <a:buAutoNum type="arabicPeriod"/>
            </a:pPr>
            <a:r>
              <a:rPr lang="el-GR" sz="2000" b="1" dirty="0" smtClean="0">
                <a:solidFill>
                  <a:schemeClr val="accent2">
                    <a:lumMod val="50000"/>
                  </a:schemeClr>
                </a:solidFill>
              </a:rPr>
              <a:t>Να γνωρίζουν τους βασικούς κανόνες σωστής συμπεριφοράς για ασφαλή κυκλοφορία τόσο στο δρόμο ως πεζοί όσο και ως επιβάτες στα οχήματα και</a:t>
            </a:r>
          </a:p>
          <a:p>
            <a:pPr marL="538163" algn="just" eaLnBrk="1" hangingPunct="1">
              <a:spcBef>
                <a:spcPts val="600"/>
              </a:spcBef>
              <a:spcAft>
                <a:spcPts val="600"/>
              </a:spcAft>
              <a:buFont typeface="+mj-lt"/>
              <a:buAutoNum type="arabicPeriod"/>
            </a:pPr>
            <a:r>
              <a:rPr lang="el-GR" sz="2000" b="1" dirty="0" smtClean="0">
                <a:solidFill>
                  <a:schemeClr val="accent2">
                    <a:lumMod val="50000"/>
                  </a:schemeClr>
                </a:solidFill>
              </a:rPr>
              <a:t>Να γνωρίσουν τις διαφορετικές ανάγκες των ανθρώπων με προβλήματα μετακίνησης, αλλά και τις τεχνικές που χρησιμοποιούνται με στόχο τη διευκόλυνσή τους:</a:t>
            </a:r>
          </a:p>
          <a:p>
            <a:pPr marL="1252538" lvl="1" algn="just" eaLnBrk="1" hangingPunct="1"/>
            <a:r>
              <a:rPr lang="el-GR" sz="1600" b="1" dirty="0" smtClean="0">
                <a:solidFill>
                  <a:schemeClr val="accent2">
                    <a:lumMod val="50000"/>
                  </a:schemeClr>
                </a:solidFill>
                <a:latin typeface="Arial" charset="0"/>
              </a:rPr>
              <a:t>ειδικές πλάκες πεζοδρομίου</a:t>
            </a:r>
          </a:p>
          <a:p>
            <a:pPr marL="1252538" lvl="1" algn="just" eaLnBrk="1" hangingPunct="1"/>
            <a:r>
              <a:rPr lang="el-GR" sz="1600" b="1" dirty="0" smtClean="0">
                <a:solidFill>
                  <a:schemeClr val="accent2">
                    <a:lumMod val="50000"/>
                  </a:schemeClr>
                </a:solidFill>
                <a:latin typeface="Arial" charset="0"/>
              </a:rPr>
              <a:t>ηχητικά σήματα στις διαβάσεις</a:t>
            </a:r>
            <a:endParaRPr lang="el-GR" sz="1400" b="1" dirty="0" smtClean="0">
              <a:solidFill>
                <a:schemeClr val="accent2">
                  <a:lumMod val="50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738577"/>
        </p:xfrm>
        <a:graphic>
          <a:graphicData uri="http://schemas.openxmlformats.org/drawingml/2006/table">
            <a:tbl>
              <a:tblPr/>
              <a:tblGrid>
                <a:gridCol w="3786184"/>
                <a:gridCol w="4714878"/>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 (δημιουργικά)</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Κατασκευή της «δικής» μας πόλης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Επιπλέον 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Αναγνώριση σχημάτων</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Απαρίθμηση/ Ταξινόμηση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Μέτρηση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Σκέψη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Επικοινωνία</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Συνεργασία</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Αρχική δυσκολία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Τα παιδιά και εμείς χαρήκαμε τη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2000" b="0" i="0" u="none" strike="noStrike" cap="none" normalizeH="0" baseline="0" dirty="0" smtClean="0">
                        <a:ln>
                          <a:noFill/>
                        </a:ln>
                        <a:solidFill>
                          <a:schemeClr val="accent6">
                            <a:lumMod val="50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7" name="6 - Εικόνα" descr="CAM00087.jpg"/>
          <p:cNvPicPr>
            <a:picLocks noChangeAspect="1"/>
          </p:cNvPicPr>
          <p:nvPr/>
        </p:nvPicPr>
        <p:blipFill>
          <a:blip r:embed="rId3" cstate="print">
            <a:lum bright="12000" contrast="28000"/>
          </a:blip>
          <a:stretch>
            <a:fillRect/>
          </a:stretch>
        </p:blipFill>
        <p:spPr>
          <a:xfrm>
            <a:off x="4286248" y="857232"/>
            <a:ext cx="2625347" cy="3500462"/>
          </a:xfrm>
          <a:prstGeom prst="rect">
            <a:avLst/>
          </a:prstGeom>
        </p:spPr>
      </p:pic>
      <p:pic>
        <p:nvPicPr>
          <p:cNvPr id="9" name="8 - Εικόνα" descr="CAM00115.jpg"/>
          <p:cNvPicPr>
            <a:picLocks noChangeAspect="1"/>
          </p:cNvPicPr>
          <p:nvPr/>
        </p:nvPicPr>
        <p:blipFill>
          <a:blip r:embed="rId4" cstate="print">
            <a:lum bright="10000" contrast="28000"/>
          </a:blip>
          <a:stretch>
            <a:fillRect/>
          </a:stretch>
        </p:blipFill>
        <p:spPr>
          <a:xfrm>
            <a:off x="4905379" y="3500438"/>
            <a:ext cx="3810026" cy="2857520"/>
          </a:xfrm>
          <a:prstGeom prst="rect">
            <a:avLst/>
          </a:prstGeom>
        </p:spPr>
      </p:pic>
      <p:sp>
        <p:nvSpPr>
          <p:cNvPr id="12" name="11 - TextBox"/>
          <p:cNvSpPr txBox="1"/>
          <p:nvPr/>
        </p:nvSpPr>
        <p:spPr>
          <a:xfrm>
            <a:off x="7715272" y="928670"/>
            <a:ext cx="1143008" cy="369332"/>
          </a:xfrm>
          <a:prstGeom prst="rect">
            <a:avLst/>
          </a:prstGeom>
          <a:noFill/>
        </p:spPr>
        <p:txBody>
          <a:bodyPr wrap="square" rtlCol="0">
            <a:spAutoFit/>
          </a:bodyPr>
          <a:lstStyle/>
          <a:p>
            <a:r>
              <a:rPr lang="el-GR" dirty="0" smtClean="0"/>
              <a:t>1</a:t>
            </a:r>
            <a:r>
              <a:rPr lang="el-GR" baseline="30000" dirty="0" smtClean="0"/>
              <a:t>η</a:t>
            </a:r>
            <a:r>
              <a:rPr lang="el-GR" dirty="0" smtClean="0"/>
              <a:t> φάση</a:t>
            </a:r>
            <a:endParaRPr lang="el-GR" dirty="0"/>
          </a:p>
        </p:txBody>
      </p:sp>
      <p:cxnSp>
        <p:nvCxnSpPr>
          <p:cNvPr id="14" name="13 - Ευθύγραμμο βέλος σύνδεσης"/>
          <p:cNvCxnSpPr/>
          <p:nvPr/>
        </p:nvCxnSpPr>
        <p:spPr>
          <a:xfrm rot="10800000">
            <a:off x="7072330" y="1142984"/>
            <a:ext cx="714380" cy="1588"/>
          </a:xfrm>
          <a:prstGeom prst="straightConnector1">
            <a:avLst/>
          </a:prstGeom>
          <a:ln w="349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7215206" y="2500306"/>
            <a:ext cx="1428760" cy="369332"/>
          </a:xfrm>
          <a:prstGeom prst="rect">
            <a:avLst/>
          </a:prstGeom>
          <a:noFill/>
        </p:spPr>
        <p:txBody>
          <a:bodyPr wrap="square" rtlCol="0">
            <a:spAutoFit/>
          </a:bodyPr>
          <a:lstStyle/>
          <a:p>
            <a:r>
              <a:rPr lang="el-GR" dirty="0" smtClean="0"/>
              <a:t>Τελική φάση</a:t>
            </a:r>
            <a:endParaRPr lang="el-GR" dirty="0"/>
          </a:p>
        </p:txBody>
      </p:sp>
      <p:cxnSp>
        <p:nvCxnSpPr>
          <p:cNvPr id="22" name="21 - Ευθύγραμμο βέλος σύνδεσης"/>
          <p:cNvCxnSpPr>
            <a:stCxn id="20" idx="2"/>
          </p:cNvCxnSpPr>
          <p:nvPr/>
        </p:nvCxnSpPr>
        <p:spPr>
          <a:xfrm rot="5400000">
            <a:off x="7542748" y="2970724"/>
            <a:ext cx="487924" cy="285752"/>
          </a:xfrm>
          <a:prstGeom prst="straightConnector1">
            <a:avLst/>
          </a:prstGeom>
          <a:ln w="349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24 - TextBox"/>
          <p:cNvSpPr txBox="1"/>
          <p:nvPr/>
        </p:nvSpPr>
        <p:spPr>
          <a:xfrm>
            <a:off x="1785918" y="5345684"/>
            <a:ext cx="2286016" cy="369332"/>
          </a:xfrm>
          <a:prstGeom prst="rect">
            <a:avLst/>
          </a:prstGeom>
          <a:noFill/>
        </p:spPr>
        <p:txBody>
          <a:bodyPr wrap="square" rtlCol="0">
            <a:spAutoFit/>
          </a:bodyPr>
          <a:lstStyle/>
          <a:p>
            <a:r>
              <a:rPr lang="el-GR" dirty="0" smtClean="0">
                <a:solidFill>
                  <a:schemeClr val="accent6">
                    <a:lumMod val="50000"/>
                  </a:schemeClr>
                </a:solidFill>
              </a:rPr>
              <a:t>διαδικασία</a:t>
            </a:r>
          </a:p>
        </p:txBody>
      </p:sp>
      <p:sp>
        <p:nvSpPr>
          <p:cNvPr id="13" name="12 - Έλλειψη"/>
          <p:cNvSpPr/>
          <p:nvPr/>
        </p:nvSpPr>
        <p:spPr>
          <a:xfrm rot="1752692">
            <a:off x="-90416" y="5512422"/>
            <a:ext cx="222184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Σήματα κυκλοφορίας/ φανάρια</a:t>
            </a:r>
            <a:endParaRPr lang="el-GR" b="1" dirty="0">
              <a:solidFill>
                <a:srgbClr val="8D1F1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a:xfrm>
            <a:off x="457200" y="1600200"/>
            <a:ext cx="8258204" cy="4525963"/>
          </a:xfrm>
        </p:spPr>
        <p:txBody>
          <a:bodyPr/>
          <a:lstStyle/>
          <a:p>
            <a:pPr>
              <a:buNone/>
            </a:pPr>
            <a:endParaRPr lang="el-GR" dirty="0" smtClean="0"/>
          </a:p>
          <a:p>
            <a:pPr>
              <a:buNone/>
            </a:pPr>
            <a:endParaRPr lang="el-GR" dirty="0" smtClean="0"/>
          </a:p>
          <a:p>
            <a:pPr>
              <a:buNone/>
            </a:pPr>
            <a:r>
              <a:rPr lang="el-GR" b="1" u="sng" dirty="0" smtClean="0"/>
              <a:t>Σκοπός</a:t>
            </a:r>
            <a:r>
              <a:rPr lang="el-GR" dirty="0" smtClean="0"/>
              <a:t>:</a:t>
            </a:r>
          </a:p>
          <a:p>
            <a:pPr marL="533400" lvl="1" indent="6350">
              <a:buNone/>
            </a:pPr>
            <a:r>
              <a:rPr lang="el-GR" b="1" dirty="0" smtClean="0">
                <a:solidFill>
                  <a:schemeClr val="accent2">
                    <a:lumMod val="50000"/>
                  </a:schemeClr>
                </a:solidFill>
              </a:rPr>
              <a:t>Να μάθουν τα παιδιά τη σωστή συμπεριφορά μέσα/πάνω  σε ένα όχημα</a:t>
            </a:r>
            <a:endParaRPr lang="el-GR" b="1" dirty="0">
              <a:solidFill>
                <a:schemeClr val="accent2">
                  <a:lumMod val="50000"/>
                </a:schemeClr>
              </a:solidFill>
            </a:endParaRPr>
          </a:p>
        </p:txBody>
      </p:sp>
      <p:pic>
        <p:nvPicPr>
          <p:cNvPr id="5" name="13 - Εικόνα" descr="logoLeft1.jpg"/>
          <p:cNvPicPr>
            <a:picLocks noChangeAspect="1"/>
          </p:cNvPicPr>
          <p:nvPr/>
        </p:nvPicPr>
        <p:blipFill>
          <a:blip r:embed="rId2"/>
          <a:srcRect/>
          <a:stretch>
            <a:fillRect/>
          </a:stretch>
        </p:blipFill>
        <p:spPr bwMode="auto">
          <a:xfrm>
            <a:off x="360363" y="214290"/>
            <a:ext cx="8472487" cy="12065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w="9525">
            <a:noFill/>
            <a:miter lim="800000"/>
            <a:headEnd/>
            <a:tailEnd/>
          </a:ln>
        </p:spPr>
      </p:pic>
      <p:sp>
        <p:nvSpPr>
          <p:cNvPr id="6" name="5 - TextBox"/>
          <p:cNvSpPr txBox="1"/>
          <p:nvPr/>
        </p:nvSpPr>
        <p:spPr>
          <a:xfrm>
            <a:off x="2071670" y="285728"/>
            <a:ext cx="4857784" cy="584775"/>
          </a:xfrm>
          <a:prstGeom prst="rect">
            <a:avLst/>
          </a:prstGeom>
          <a:noFill/>
        </p:spPr>
        <p:txBody>
          <a:bodyPr wrap="square" rtlCol="0">
            <a:spAutoFit/>
          </a:bodyPr>
          <a:lstStyle/>
          <a:p>
            <a:pPr algn="ctr"/>
            <a:r>
              <a:rPr lang="el-GR" sz="3200" b="1" dirty="0" smtClean="0">
                <a:solidFill>
                  <a:schemeClr val="accent3">
                    <a:lumMod val="50000"/>
                  </a:schemeClr>
                </a:solidFill>
              </a:rPr>
              <a:t>Νέ</a:t>
            </a:r>
            <a:r>
              <a:rPr lang="el-GR" sz="3200" b="1" dirty="0" smtClean="0">
                <a:solidFill>
                  <a:srgbClr val="FFC000"/>
                </a:solidFill>
              </a:rPr>
              <a:t>α Μ</a:t>
            </a:r>
            <a:r>
              <a:rPr lang="el-GR" sz="3200" b="1" dirty="0" smtClean="0">
                <a:solidFill>
                  <a:schemeClr val="accent1">
                    <a:lumMod val="50000"/>
                  </a:schemeClr>
                </a:solidFill>
              </a:rPr>
              <a:t>άθ</a:t>
            </a:r>
            <a:r>
              <a:rPr lang="el-GR" sz="3200" b="1" dirty="0" smtClean="0">
                <a:solidFill>
                  <a:schemeClr val="accent2">
                    <a:lumMod val="75000"/>
                  </a:schemeClr>
                </a:solidFill>
              </a:rPr>
              <a:t>ηση</a:t>
            </a:r>
            <a:endParaRPr lang="el-GR" sz="3200" b="1" dirty="0"/>
          </a:p>
        </p:txBody>
      </p:sp>
      <p:sp>
        <p:nvSpPr>
          <p:cNvPr id="7" name="6 - TextBox"/>
          <p:cNvSpPr txBox="1"/>
          <p:nvPr/>
        </p:nvSpPr>
        <p:spPr>
          <a:xfrm>
            <a:off x="1357290" y="771393"/>
            <a:ext cx="7358114" cy="800219"/>
          </a:xfrm>
          <a:prstGeom prst="rect">
            <a:avLst/>
          </a:prstGeom>
          <a:noFill/>
        </p:spPr>
        <p:txBody>
          <a:bodyPr wrap="square" rtlCol="0">
            <a:spAutoFit/>
          </a:bodyPr>
          <a:lstStyle/>
          <a:p>
            <a:pPr algn="ctr"/>
            <a:r>
              <a:rPr lang="el-GR" sz="2300" b="1" dirty="0" smtClean="0">
                <a:solidFill>
                  <a:srgbClr val="3F7835"/>
                </a:solidFill>
              </a:rPr>
              <a:t>ΣΥΜΠΕΡΙΦΟΡΑ</a:t>
            </a:r>
            <a:r>
              <a:rPr lang="el-GR" sz="2300" b="1" dirty="0" smtClean="0"/>
              <a:t> </a:t>
            </a:r>
            <a:r>
              <a:rPr lang="el-GR" sz="2300" b="1" dirty="0" smtClean="0">
                <a:solidFill>
                  <a:srgbClr val="FFC000"/>
                </a:solidFill>
              </a:rPr>
              <a:t>ΣΤΟ</a:t>
            </a:r>
            <a:r>
              <a:rPr lang="el-GR" sz="2300" b="1" dirty="0" smtClean="0"/>
              <a:t> </a:t>
            </a:r>
            <a:r>
              <a:rPr lang="el-GR" sz="2300" b="1" dirty="0" smtClean="0">
                <a:solidFill>
                  <a:srgbClr val="FFC000"/>
                </a:solidFill>
              </a:rPr>
              <a:t>ΑΥΤΟΚΙΝΗΤΟ / </a:t>
            </a:r>
            <a:r>
              <a:rPr lang="el-GR" sz="2300" b="1" dirty="0" smtClean="0">
                <a:solidFill>
                  <a:schemeClr val="tx2">
                    <a:lumMod val="75000"/>
                  </a:schemeClr>
                </a:solidFill>
              </a:rPr>
              <a:t>ΛΕΩΦΟΡΕΙΟ</a:t>
            </a:r>
            <a:r>
              <a:rPr lang="el-GR" sz="2300" b="1" dirty="0" smtClean="0">
                <a:solidFill>
                  <a:schemeClr val="accent2">
                    <a:lumMod val="50000"/>
                  </a:schemeClr>
                </a:solidFill>
              </a:rPr>
              <a:t>/ΠΟΔΗΛΑΤΟ</a:t>
            </a:r>
            <a:endParaRPr lang="el-GR" sz="23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628755"/>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Βιώνοντας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rgbClr val="000000"/>
                          </a:solidFill>
                          <a:effectLst/>
                          <a:latin typeface="Calibri" pitchFamily="34" charset="0"/>
                        </a:rPr>
                        <a:t>Άντληση</a:t>
                      </a:r>
                      <a:r>
                        <a:rPr kumimoji="0" lang="el-GR" sz="1600" b="0" i="0" u="none" strike="noStrike" cap="none" normalizeH="0" baseline="0" dirty="0" smtClean="0">
                          <a:ln>
                            <a:noFill/>
                          </a:ln>
                          <a:solidFill>
                            <a:srgbClr val="000000"/>
                          </a:solidFill>
                          <a:effectLst/>
                          <a:latin typeface="Calibri" pitchFamily="34" charset="0"/>
                        </a:rPr>
                        <a:t> </a:t>
                      </a:r>
                      <a:r>
                        <a:rPr kumimoji="0" lang="el-GR" sz="1600" b="1" i="0" u="none" strike="noStrike" cap="none" normalizeH="0" baseline="0" dirty="0" smtClean="0">
                          <a:ln>
                            <a:noFill/>
                          </a:ln>
                          <a:solidFill>
                            <a:srgbClr val="000000"/>
                          </a:solidFill>
                          <a:effectLst/>
                          <a:latin typeface="Calibri" pitchFamily="34" charset="0"/>
                        </a:rPr>
                        <a:t>πληροφοριών</a:t>
                      </a:r>
                      <a:r>
                        <a:rPr kumimoji="0" lang="el-GR" sz="1600" b="0" i="0" u="none" strike="noStrike" cap="none" normalizeH="0" baseline="0" dirty="0" smtClean="0">
                          <a:ln>
                            <a:noFill/>
                          </a:ln>
                          <a:solidFill>
                            <a:srgbClr val="000000"/>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alibri" pitchFamily="34" charset="0"/>
                        </a:rPr>
                        <a:t> για τη θέση στο αυτοκίνητο</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alibri" pitchFamily="34" charset="0"/>
                        </a:rPr>
                        <a:t> για γνώση κανόνων συμπεριφοράς </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6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rgbClr val="000000"/>
                          </a:solidFill>
                          <a:effectLst/>
                          <a:latin typeface="Calibri" pitchFamily="34" charset="0"/>
                          <a:ea typeface="+mn-ea"/>
                          <a:cs typeface="+mn-cs"/>
                        </a:rPr>
                        <a:t>Συζήτηση για τους κανόνες συμπεριφοράς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Ειδικό </a:t>
                      </a:r>
                      <a:r>
                        <a:rPr kumimoji="0" lang="el-GR" sz="1600" b="0" i="0" u="none" strike="noStrike" kern="1200" cap="none" normalizeH="0" baseline="0" dirty="0" err="1" smtClean="0">
                          <a:ln>
                            <a:noFill/>
                          </a:ln>
                          <a:solidFill>
                            <a:srgbClr val="000000"/>
                          </a:solidFill>
                          <a:effectLst/>
                          <a:latin typeface="Calibri" pitchFamily="34" charset="0"/>
                          <a:ea typeface="+mn-ea"/>
                          <a:cs typeface="+mn-cs"/>
                        </a:rPr>
                        <a:t>καθισματάκι</a:t>
                      </a:r>
                      <a:endParaRPr kumimoji="0" lang="el-GR" sz="16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Ζώνη ασφαλείας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Πίσω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600" b="0" i="0" u="none" strike="noStrike" kern="1200" cap="none" normalizeH="0" baseline="0" dirty="0" smtClean="0">
                          <a:ln>
                            <a:noFill/>
                          </a:ln>
                          <a:solidFill>
                            <a:srgbClr val="000000"/>
                          </a:solidFill>
                          <a:effectLst/>
                          <a:latin typeface="Calibri" pitchFamily="34" charset="0"/>
                          <a:ea typeface="+mn-ea"/>
                          <a:cs typeface="+mn-cs"/>
                        </a:rPr>
                        <a:t>Κατασκευή αυτοκινήτου με καρεκλάκια</a:t>
                      </a: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600" b="0" i="0" u="none" strike="noStrike" kern="1200" cap="none" normalizeH="0" baseline="0" dirty="0" smtClean="0">
                          <a:ln>
                            <a:noFill/>
                          </a:ln>
                          <a:solidFill>
                            <a:srgbClr val="000000"/>
                          </a:solidFill>
                          <a:effectLst/>
                          <a:latin typeface="Calibri" pitchFamily="34" charset="0"/>
                          <a:ea typeface="+mn-ea"/>
                          <a:cs typeface="+mn-cs"/>
                        </a:rPr>
                        <a:t>Κατασκευή χάρτινων αυτοκινήτων με καταγραφή κανόνων συμπεριφοράς</a:t>
                      </a: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1F1F"/>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rgbClr val="000000"/>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Ανακεφαλαίωση των όρων που χρησιμοποιήσαμε στη συζήτησή μας </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Ζώνη ασφαλείας</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Παιδικό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rgbClr val="0000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Έλλειψη"/>
          <p:cNvSpPr/>
          <p:nvPr/>
        </p:nvSpPr>
        <p:spPr>
          <a:xfrm>
            <a:off x="3500430" y="2928934"/>
            <a:ext cx="2143140" cy="10001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Συμπεριφορά στο αυτοκίνητο</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628755"/>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Βιώνοντας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50000"/>
                            </a:schemeClr>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rgbClr val="000000"/>
                          </a:solidFill>
                          <a:effectLst/>
                          <a:latin typeface="Calibri" pitchFamily="34" charset="0"/>
                        </a:rPr>
                        <a:t>Άντληση</a:t>
                      </a:r>
                      <a:r>
                        <a:rPr kumimoji="0" lang="el-GR" sz="1600" b="0" i="0" u="none" strike="noStrike" cap="none" normalizeH="0" baseline="0" dirty="0" smtClean="0">
                          <a:ln>
                            <a:noFill/>
                          </a:ln>
                          <a:solidFill>
                            <a:srgbClr val="000000"/>
                          </a:solidFill>
                          <a:effectLst/>
                          <a:latin typeface="Calibri" pitchFamily="34" charset="0"/>
                        </a:rPr>
                        <a:t> </a:t>
                      </a:r>
                      <a:r>
                        <a:rPr kumimoji="0" lang="el-GR" sz="1600" b="1" i="0" u="none" strike="noStrike" cap="none" normalizeH="0" baseline="0" dirty="0" smtClean="0">
                          <a:ln>
                            <a:noFill/>
                          </a:ln>
                          <a:solidFill>
                            <a:srgbClr val="000000"/>
                          </a:solidFill>
                          <a:effectLst/>
                          <a:latin typeface="Calibri" pitchFamily="34" charset="0"/>
                        </a:rPr>
                        <a:t>πληροφοριών</a:t>
                      </a:r>
                      <a:r>
                        <a:rPr kumimoji="0" lang="el-GR" sz="1600" b="0" i="0" u="none" strike="noStrike" cap="none" normalizeH="0" baseline="0" dirty="0" smtClean="0">
                          <a:ln>
                            <a:noFill/>
                          </a:ln>
                          <a:solidFill>
                            <a:srgbClr val="000000"/>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alibri" pitchFamily="34" charset="0"/>
                        </a:rPr>
                        <a:t> για τη θέση στο αυτοκίνητο</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alibri" pitchFamily="34" charset="0"/>
                        </a:rPr>
                        <a:t> για γνώση κανόνων συμπεριφοράς </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6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rgbClr val="000000"/>
                          </a:solidFill>
                          <a:effectLst/>
                          <a:latin typeface="Calibri" pitchFamily="34" charset="0"/>
                          <a:ea typeface="+mn-ea"/>
                          <a:cs typeface="+mn-cs"/>
                        </a:rPr>
                        <a:t>Συζήτηση για τους κανόνες συμπεριφοράς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Ειδικό </a:t>
                      </a:r>
                      <a:r>
                        <a:rPr kumimoji="0" lang="el-GR" sz="1600" b="0" i="0" u="none" strike="noStrike" kern="1200" cap="none" normalizeH="0" baseline="0" dirty="0" err="1" smtClean="0">
                          <a:ln>
                            <a:noFill/>
                          </a:ln>
                          <a:solidFill>
                            <a:srgbClr val="000000"/>
                          </a:solidFill>
                          <a:effectLst/>
                          <a:latin typeface="Calibri" pitchFamily="34" charset="0"/>
                          <a:ea typeface="+mn-ea"/>
                          <a:cs typeface="+mn-cs"/>
                        </a:rPr>
                        <a:t>καθισματάκι</a:t>
                      </a:r>
                      <a:endParaRPr kumimoji="0" lang="el-GR" sz="16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Ζώνη ασφαλείας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Πίσω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Κατασκευή αυτοκινήτου με καρεκλάκια</a:t>
                      </a: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Κατασκευή χάρτινων αυτοκινήτων με καταγραφή κανόνων συμπεριφοράς</a:t>
                      </a: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50000"/>
                            </a:schemeClr>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50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Ανακεφαλαίωση των όρων που χρησιμοποιήσαμε στη συζήτησή μας </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Ζώνη ασφαλείας</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Παιδικό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Έλλειψη"/>
          <p:cNvSpPr/>
          <p:nvPr/>
        </p:nvSpPr>
        <p:spPr>
          <a:xfrm>
            <a:off x="3500430" y="3000372"/>
            <a:ext cx="2143140" cy="1000132"/>
          </a:xfrm>
          <a:prstGeom prst="ellipse">
            <a:avLst/>
          </a:prstGeom>
          <a:solidFill>
            <a:schemeClr val="accent3">
              <a:lumMod val="40000"/>
              <a:lumOff val="60000"/>
            </a:schemeClr>
          </a:solidFill>
          <a:ln>
            <a:solidFill>
              <a:srgbClr val="3F7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3">
                    <a:lumMod val="50000"/>
                  </a:schemeClr>
                </a:solidFill>
              </a:rPr>
              <a:t>Συμπεριφορά στο αυτοκίνητο</a:t>
            </a:r>
            <a:endParaRPr lang="el-GR"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628755"/>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lumMod val="65000"/>
                            </a:schemeClr>
                          </a:solidFill>
                          <a:effectLst/>
                          <a:latin typeface="Calibri" pitchFamily="34" charset="0"/>
                        </a:rPr>
                        <a:t>Βιώνοντας</a:t>
                      </a:r>
                      <a:endParaRPr kumimoji="0" lang="el-GR" sz="1800" b="1" i="0" u="none" strike="noStrike" cap="none" normalizeH="0" baseline="0" dirty="0" smtClean="0">
                        <a:ln>
                          <a:noFill/>
                        </a:ln>
                        <a:solidFill>
                          <a:schemeClr val="bg1">
                            <a:lumMod val="65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chemeClr val="bg1">
                              <a:lumMod val="75000"/>
                            </a:schemeClr>
                          </a:solidFill>
                          <a:effectLst/>
                          <a:latin typeface="Calibri" pitchFamily="34" charset="0"/>
                        </a:rPr>
                        <a:t>Άντληση</a:t>
                      </a:r>
                      <a:r>
                        <a:rPr kumimoji="0" lang="el-GR" sz="1600" b="0" i="0" u="none" strike="noStrike" cap="none" normalizeH="0" baseline="0" dirty="0" smtClean="0">
                          <a:ln>
                            <a:noFill/>
                          </a:ln>
                          <a:solidFill>
                            <a:schemeClr val="bg1">
                              <a:lumMod val="75000"/>
                            </a:schemeClr>
                          </a:solidFill>
                          <a:effectLst/>
                          <a:latin typeface="Calibri" pitchFamily="34" charset="0"/>
                        </a:rPr>
                        <a:t> </a:t>
                      </a:r>
                      <a:r>
                        <a:rPr kumimoji="0" lang="el-GR" sz="1600" b="1" i="0" u="none" strike="noStrike" cap="none" normalizeH="0" baseline="0" dirty="0" smtClean="0">
                          <a:ln>
                            <a:noFill/>
                          </a:ln>
                          <a:solidFill>
                            <a:schemeClr val="bg1">
                              <a:lumMod val="75000"/>
                            </a:schemeClr>
                          </a:solidFill>
                          <a:effectLst/>
                          <a:latin typeface="Calibri" pitchFamily="34" charset="0"/>
                        </a:rPr>
                        <a:t>πληροφοριών</a:t>
                      </a:r>
                      <a:r>
                        <a:rPr kumimoji="0" lang="el-GR" sz="1600" b="0" i="0" u="none" strike="noStrike" cap="none" normalizeH="0" baseline="0" dirty="0" smtClean="0">
                          <a:ln>
                            <a:noFill/>
                          </a:ln>
                          <a:solidFill>
                            <a:schemeClr val="bg1">
                              <a:lumMod val="75000"/>
                            </a:schemeClr>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τη θέση στο αυτοκίνητο</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γνώση κανόνων συμπεριφοράς </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600" b="0"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Συζήτηση για τους κανόνες συμπεριφοράς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Ειδικό </a:t>
                      </a:r>
                      <a:r>
                        <a:rPr kumimoji="0" lang="el-GR" sz="1600" b="0" i="0" u="none" strike="noStrike" kern="1200" cap="none" normalizeH="0" baseline="0" dirty="0" err="1" smtClean="0">
                          <a:ln>
                            <a:noFill/>
                          </a:ln>
                          <a:solidFill>
                            <a:schemeClr val="bg1">
                              <a:lumMod val="75000"/>
                            </a:schemeClr>
                          </a:solidFill>
                          <a:effectLst/>
                          <a:latin typeface="Calibri" pitchFamily="34" charset="0"/>
                          <a:ea typeface="+mn-ea"/>
                          <a:cs typeface="+mn-cs"/>
                        </a:rPr>
                        <a:t>καθισματάκι</a:t>
                      </a: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Ζώνη ασφαλείας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Πίσω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Κατασκευή αυτοκινήτου με καρεκλάκια</a:t>
                      </a: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Κατασκευή χάρτινων αυτοκινήτων με καταγραφή κανόνων συμπεριφοράς</a:t>
                      </a: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rgbClr val="000000"/>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rgbClr val="000000"/>
                        </a:solidFill>
                        <a:effectLst/>
                        <a:latin typeface="Calibri" pitchFamily="34" charset="0"/>
                        <a:ea typeface="+mn-ea"/>
                        <a:cs typeface="+mn-cs"/>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Ανακεφαλαίωση των όρων που χρησιμοποιήσαμε στη συζήτησή μας </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Ζώνη ασφαλείας</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Παιδικό κάθισμα</a:t>
                      </a:r>
                    </a:p>
                    <a:p>
                      <a:pPr marL="90488" marR="0" lvl="0" indent="-8890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 Αντιγραφή και ζωγραφική νέων όρων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Λειτουργικά</a:t>
                      </a:r>
                      <a:r>
                        <a:rPr kumimoji="0" lang="el-GR" sz="1800" b="1"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Έλλειψη"/>
          <p:cNvSpPr/>
          <p:nvPr/>
        </p:nvSpPr>
        <p:spPr>
          <a:xfrm>
            <a:off x="3500430" y="3000372"/>
            <a:ext cx="2143140" cy="1000132"/>
          </a:xfrm>
          <a:prstGeom prst="ellipse">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lumMod val="50000"/>
                  </a:schemeClr>
                </a:solidFill>
              </a:rPr>
              <a:t>Συμπεριφορά στο αυτοκίνητο</a:t>
            </a:r>
            <a:endParaRPr lang="el-GR"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704955"/>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lumMod val="75000"/>
                            </a:schemeClr>
                          </a:solidFill>
                          <a:effectLst/>
                          <a:latin typeface="Calibri" pitchFamily="34" charset="0"/>
                        </a:rPr>
                        <a:t>Βιώνοντας</a:t>
                      </a: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chemeClr val="bg1">
                              <a:lumMod val="75000"/>
                            </a:schemeClr>
                          </a:solidFill>
                          <a:effectLst/>
                          <a:latin typeface="Calibri" pitchFamily="34" charset="0"/>
                        </a:rPr>
                        <a:t>Άντληση</a:t>
                      </a:r>
                      <a:r>
                        <a:rPr kumimoji="0" lang="el-GR" sz="1600" b="0" i="0" u="none" strike="noStrike" cap="none" normalizeH="0" baseline="0" dirty="0" smtClean="0">
                          <a:ln>
                            <a:noFill/>
                          </a:ln>
                          <a:solidFill>
                            <a:schemeClr val="bg1">
                              <a:lumMod val="75000"/>
                            </a:schemeClr>
                          </a:solidFill>
                          <a:effectLst/>
                          <a:latin typeface="Calibri" pitchFamily="34" charset="0"/>
                        </a:rPr>
                        <a:t> </a:t>
                      </a:r>
                      <a:r>
                        <a:rPr kumimoji="0" lang="el-GR" sz="1600" b="1" i="0" u="none" strike="noStrike" cap="none" normalizeH="0" baseline="0" dirty="0" smtClean="0">
                          <a:ln>
                            <a:noFill/>
                          </a:ln>
                          <a:solidFill>
                            <a:schemeClr val="bg1">
                              <a:lumMod val="75000"/>
                            </a:schemeClr>
                          </a:solidFill>
                          <a:effectLst/>
                          <a:latin typeface="Calibri" pitchFamily="34" charset="0"/>
                        </a:rPr>
                        <a:t>πληροφοριών</a:t>
                      </a:r>
                      <a:r>
                        <a:rPr kumimoji="0" lang="el-GR" sz="1600" b="0" i="0" u="none" strike="noStrike" cap="none" normalizeH="0" baseline="0" dirty="0" smtClean="0">
                          <a:ln>
                            <a:noFill/>
                          </a:ln>
                          <a:solidFill>
                            <a:schemeClr val="bg1">
                              <a:lumMod val="75000"/>
                            </a:schemeClr>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τη θέση στο αυτοκίνητο</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γνώση κανόνων συμπεριφοράς </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600" b="0"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Συζήτηση για τους κανόνες συμπεριφοράς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Ειδικό </a:t>
                      </a:r>
                      <a:r>
                        <a:rPr kumimoji="0" lang="el-GR" sz="1600" b="0" i="0" u="none" strike="noStrike" kern="1200" cap="none" normalizeH="0" baseline="0" dirty="0" err="1" smtClean="0">
                          <a:ln>
                            <a:noFill/>
                          </a:ln>
                          <a:solidFill>
                            <a:schemeClr val="bg1">
                              <a:lumMod val="75000"/>
                            </a:schemeClr>
                          </a:solidFill>
                          <a:effectLst/>
                          <a:latin typeface="Calibri" pitchFamily="34" charset="0"/>
                          <a:ea typeface="+mn-ea"/>
                          <a:cs typeface="+mn-cs"/>
                        </a:rPr>
                        <a:t>καθισματάκι</a:t>
                      </a: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Ζώνη ασφαλείας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Πίσω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90488" marR="0" lvl="0" indent="-8890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l-GR" sz="1600" b="1" i="0" u="none" strike="noStrike" kern="1200" cap="none" normalizeH="0" baseline="0" dirty="0" smtClean="0">
                          <a:ln>
                            <a:noFill/>
                          </a:ln>
                          <a:solidFill>
                            <a:srgbClr val="000000"/>
                          </a:solidFill>
                          <a:effectLst/>
                          <a:latin typeface="Calibri" pitchFamily="34" charset="0"/>
                          <a:ea typeface="+mn-ea"/>
                          <a:cs typeface="+mn-cs"/>
                        </a:rPr>
                        <a:t>Κατασκευή αυτοκινήτου με καρεκλάκια</a:t>
                      </a:r>
                    </a:p>
                    <a:p>
                      <a:pPr marL="90488" marR="0" lvl="0" indent="-88900"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l-GR" sz="1600" b="1" i="0" u="none" strike="noStrike" kern="1200" cap="none" normalizeH="0" baseline="0" dirty="0" smtClean="0">
                          <a:ln>
                            <a:noFill/>
                          </a:ln>
                          <a:solidFill>
                            <a:srgbClr val="000000"/>
                          </a:solidFill>
                          <a:effectLst/>
                          <a:latin typeface="Calibri" pitchFamily="34" charset="0"/>
                          <a:ea typeface="+mn-ea"/>
                          <a:cs typeface="+mn-cs"/>
                        </a:rPr>
                        <a:t>Κατασκευή χάρτινων αυτοκινήτων με καταγραφή κανόνων συμπεριφοράς</a:t>
                      </a: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Ανακεφαλαίωση των όρων που χρησιμοποιήσαμε στη συζήτησή μας </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Ζώνη ασφαλείας</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Παιδικό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Έλλειψη"/>
          <p:cNvSpPr/>
          <p:nvPr/>
        </p:nvSpPr>
        <p:spPr>
          <a:xfrm>
            <a:off x="3500430" y="3000372"/>
            <a:ext cx="2143140" cy="10001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Συμπεριφορά στο αυτοκίνητο</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4251325"/>
                <a:gridCol w="4249737"/>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Κανόνες συμπεριφοράς στο αυτοκίνητο ως επιβάτες</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Κατασκευή χάρτινων αυτοκινήτων</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err="1" smtClean="0">
                          <a:ln>
                            <a:noFill/>
                          </a:ln>
                          <a:solidFill>
                            <a:srgbClr val="000000"/>
                          </a:solidFill>
                          <a:effectLst/>
                          <a:latin typeface="Calibri" pitchFamily="34" charset="0"/>
                        </a:rPr>
                        <a:t>Επιπλεόν</a:t>
                      </a:r>
                      <a:r>
                        <a:rPr kumimoji="0" lang="el-GR" sz="1800" b="1" i="0" u="none" strike="noStrike" cap="none" normalizeH="0" baseline="0" dirty="0" smtClean="0">
                          <a:ln>
                            <a:noFill/>
                          </a:ln>
                          <a:solidFill>
                            <a:srgbClr val="000000"/>
                          </a:solidFill>
                          <a:effectLst/>
                          <a:latin typeface="Calibri" pitchFamily="34" charset="0"/>
                        </a:rPr>
                        <a:t> 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Λεπτή κινητικότητα</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Έκφραση</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6">
                              <a:lumMod val="50000"/>
                            </a:schemeClr>
                          </a:solidFill>
                          <a:effectLst/>
                          <a:latin typeface="Calibri" pitchFamily="34" charset="0"/>
                        </a:rPr>
                        <a:t> </a:t>
                      </a:r>
                      <a:r>
                        <a:rPr kumimoji="0" lang="el-GR" sz="2000" b="0" i="0" u="none" strike="noStrike" cap="none" normalizeH="0" baseline="0" dirty="0" smtClean="0">
                          <a:ln>
                            <a:noFill/>
                          </a:ln>
                          <a:solidFill>
                            <a:schemeClr val="accent6">
                              <a:lumMod val="50000"/>
                            </a:schemeClr>
                          </a:solidFill>
                          <a:effectLst/>
                          <a:latin typeface="Calibri" pitchFamily="34" charset="0"/>
                        </a:rPr>
                        <a:t>Τα παιδιά και εμείς χαρήκαμε τη διαδικασία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Εύκολη διαδικασία- θυμούνταν τους κανόνες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3 - Έλλειψη"/>
          <p:cNvSpPr/>
          <p:nvPr/>
        </p:nvSpPr>
        <p:spPr>
          <a:xfrm rot="1806095">
            <a:off x="-161871" y="5408766"/>
            <a:ext cx="2226354"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Συμπεριφορά στο αυτοκίνητο</a:t>
            </a:r>
            <a:endParaRPr lang="el-GR" b="1" dirty="0">
              <a:solidFill>
                <a:srgbClr val="8D1F1F"/>
              </a:solidFill>
            </a:endParaRPr>
          </a:p>
        </p:txBody>
      </p:sp>
      <p:pic>
        <p:nvPicPr>
          <p:cNvPr id="8" name="7 - Εικόνα" descr="ΦΡΙΞΟς ΦΡΙΞΟς 016.jpg"/>
          <p:cNvPicPr>
            <a:picLocks noChangeAspect="1"/>
          </p:cNvPicPr>
          <p:nvPr/>
        </p:nvPicPr>
        <p:blipFill>
          <a:blip r:embed="rId3" cstate="print">
            <a:lum bright="16000" contrast="21000"/>
          </a:blip>
          <a:stretch>
            <a:fillRect/>
          </a:stretch>
        </p:blipFill>
        <p:spPr>
          <a:xfrm>
            <a:off x="6572264" y="928670"/>
            <a:ext cx="2286017" cy="3048022"/>
          </a:xfrm>
          <a:prstGeom prst="rect">
            <a:avLst/>
          </a:prstGeom>
        </p:spPr>
      </p:pic>
      <p:sp>
        <p:nvSpPr>
          <p:cNvPr id="5" name="4 - TextBox"/>
          <p:cNvSpPr txBox="1"/>
          <p:nvPr/>
        </p:nvSpPr>
        <p:spPr>
          <a:xfrm>
            <a:off x="1571604" y="5072074"/>
            <a:ext cx="2714644" cy="707886"/>
          </a:xfrm>
          <a:prstGeom prst="rect">
            <a:avLst/>
          </a:prstGeom>
          <a:noFill/>
        </p:spPr>
        <p:txBody>
          <a:bodyPr wrap="square" rtlCol="0">
            <a:spAutoFit/>
          </a:bodyPr>
          <a:lstStyle/>
          <a:p>
            <a:pPr>
              <a:buFont typeface="Arial" pitchFamily="34" charset="0"/>
              <a:buChar char="•"/>
            </a:pPr>
            <a:r>
              <a:rPr lang="el-GR" sz="2000" dirty="0" smtClean="0">
                <a:solidFill>
                  <a:schemeClr val="accent6">
                    <a:lumMod val="50000"/>
                  </a:schemeClr>
                </a:solidFill>
                <a:latin typeface="Calibri" pitchFamily="34" charset="0"/>
              </a:rPr>
              <a:t> Ανατροφοδότηση από το Νίκο</a:t>
            </a:r>
          </a:p>
        </p:txBody>
      </p:sp>
      <p:pic>
        <p:nvPicPr>
          <p:cNvPr id="6" name="5 - Εικόνα" descr="CAM00061.jpg"/>
          <p:cNvPicPr>
            <a:picLocks noChangeAspect="1"/>
          </p:cNvPicPr>
          <p:nvPr/>
        </p:nvPicPr>
        <p:blipFill>
          <a:blip r:embed="rId4" cstate="print">
            <a:lum bright="12000" contrast="34000"/>
          </a:blip>
          <a:stretch>
            <a:fillRect/>
          </a:stretch>
        </p:blipFill>
        <p:spPr>
          <a:xfrm>
            <a:off x="4857752" y="3309937"/>
            <a:ext cx="2286016" cy="304802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a:xfrm>
            <a:off x="457200" y="1600200"/>
            <a:ext cx="8258204" cy="4525963"/>
          </a:xfrm>
        </p:spPr>
        <p:txBody>
          <a:bodyPr/>
          <a:lstStyle/>
          <a:p>
            <a:pPr>
              <a:buNone/>
            </a:pPr>
            <a:endParaRPr lang="el-GR" dirty="0" smtClean="0"/>
          </a:p>
          <a:p>
            <a:pPr>
              <a:buNone/>
            </a:pPr>
            <a:endParaRPr lang="el-GR" dirty="0" smtClean="0"/>
          </a:p>
          <a:p>
            <a:pPr>
              <a:buNone/>
            </a:pPr>
            <a:r>
              <a:rPr lang="el-GR" b="1" u="sng" dirty="0" smtClean="0"/>
              <a:t>Σκοπός</a:t>
            </a:r>
            <a:r>
              <a:rPr lang="el-GR" dirty="0" smtClean="0"/>
              <a:t>:</a:t>
            </a:r>
          </a:p>
          <a:p>
            <a:pPr marL="449263" indent="0" algn="just" eaLnBrk="1" hangingPunct="1">
              <a:spcBef>
                <a:spcPts val="600"/>
              </a:spcBef>
              <a:spcAft>
                <a:spcPts val="600"/>
              </a:spcAft>
              <a:buNone/>
            </a:pPr>
            <a:r>
              <a:rPr lang="el-GR" sz="2000" b="1" dirty="0" smtClean="0">
                <a:solidFill>
                  <a:schemeClr val="accent2">
                    <a:lumMod val="50000"/>
                  </a:schemeClr>
                </a:solidFill>
              </a:rPr>
              <a:t>Να γνωρίσουν τις διαφορετικές ανάγκες των ανθρώπων με προβλήματα μετακίνησης, αλλά και τις τεχνικές που χρησιμοποιούνται με στόχο τη διευκόλυνσή τους</a:t>
            </a:r>
          </a:p>
        </p:txBody>
      </p:sp>
      <p:pic>
        <p:nvPicPr>
          <p:cNvPr id="5" name="13 - Εικόνα" descr="logoLeft1.jpg"/>
          <p:cNvPicPr>
            <a:picLocks noChangeAspect="1"/>
          </p:cNvPicPr>
          <p:nvPr/>
        </p:nvPicPr>
        <p:blipFill>
          <a:blip r:embed="rId2"/>
          <a:srcRect/>
          <a:stretch>
            <a:fillRect/>
          </a:stretch>
        </p:blipFill>
        <p:spPr bwMode="auto">
          <a:xfrm>
            <a:off x="360363" y="222236"/>
            <a:ext cx="8472487" cy="12065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w="9525">
            <a:noFill/>
            <a:miter lim="800000"/>
            <a:headEnd/>
            <a:tailEnd/>
          </a:ln>
        </p:spPr>
      </p:pic>
      <p:sp>
        <p:nvSpPr>
          <p:cNvPr id="6" name="5 - TextBox"/>
          <p:cNvSpPr txBox="1"/>
          <p:nvPr/>
        </p:nvSpPr>
        <p:spPr>
          <a:xfrm>
            <a:off x="2071670" y="285728"/>
            <a:ext cx="4857784" cy="584775"/>
          </a:xfrm>
          <a:prstGeom prst="rect">
            <a:avLst/>
          </a:prstGeom>
          <a:noFill/>
        </p:spPr>
        <p:txBody>
          <a:bodyPr wrap="square" rtlCol="0">
            <a:spAutoFit/>
          </a:bodyPr>
          <a:lstStyle/>
          <a:p>
            <a:pPr algn="ctr"/>
            <a:r>
              <a:rPr lang="el-GR" sz="3200" b="1" dirty="0" smtClean="0">
                <a:solidFill>
                  <a:schemeClr val="accent3">
                    <a:lumMod val="50000"/>
                  </a:schemeClr>
                </a:solidFill>
              </a:rPr>
              <a:t>Νέ</a:t>
            </a:r>
            <a:r>
              <a:rPr lang="el-GR" sz="3200" b="1" dirty="0" smtClean="0">
                <a:solidFill>
                  <a:srgbClr val="FFC000"/>
                </a:solidFill>
              </a:rPr>
              <a:t>α Μ</a:t>
            </a:r>
            <a:r>
              <a:rPr lang="el-GR" sz="3200" b="1" dirty="0" smtClean="0">
                <a:solidFill>
                  <a:schemeClr val="accent1">
                    <a:lumMod val="50000"/>
                  </a:schemeClr>
                </a:solidFill>
              </a:rPr>
              <a:t>άθ</a:t>
            </a:r>
            <a:r>
              <a:rPr lang="el-GR" sz="3200" b="1" dirty="0" smtClean="0">
                <a:solidFill>
                  <a:schemeClr val="accent2">
                    <a:lumMod val="75000"/>
                  </a:schemeClr>
                </a:solidFill>
              </a:rPr>
              <a:t>ηση</a:t>
            </a:r>
            <a:endParaRPr lang="el-GR" sz="3200" b="1" dirty="0"/>
          </a:p>
        </p:txBody>
      </p:sp>
      <p:sp>
        <p:nvSpPr>
          <p:cNvPr id="7" name="6 - TextBox"/>
          <p:cNvSpPr txBox="1"/>
          <p:nvPr/>
        </p:nvSpPr>
        <p:spPr>
          <a:xfrm>
            <a:off x="1357290" y="928670"/>
            <a:ext cx="7358114" cy="430887"/>
          </a:xfrm>
          <a:prstGeom prst="rect">
            <a:avLst/>
          </a:prstGeom>
          <a:noFill/>
        </p:spPr>
        <p:txBody>
          <a:bodyPr wrap="square" rtlCol="0">
            <a:spAutoFit/>
          </a:bodyPr>
          <a:lstStyle/>
          <a:p>
            <a:pPr algn="ctr"/>
            <a:r>
              <a:rPr lang="el-GR" sz="2200" b="1" dirty="0" smtClean="0">
                <a:solidFill>
                  <a:srgbClr val="3F7835"/>
                </a:solidFill>
              </a:rPr>
              <a:t>ΔΙΑΦΟΡΕΤΙΚ</a:t>
            </a:r>
            <a:r>
              <a:rPr lang="el-GR" sz="2200" b="1" dirty="0" smtClean="0">
                <a:solidFill>
                  <a:srgbClr val="FFC000"/>
                </a:solidFill>
              </a:rPr>
              <a:t>ΟΤΗΤΑ</a:t>
            </a:r>
            <a:r>
              <a:rPr lang="el-GR" sz="2200" b="1" dirty="0" smtClean="0">
                <a:solidFill>
                  <a:srgbClr val="3F7835"/>
                </a:solidFill>
              </a:rPr>
              <a:t> </a:t>
            </a:r>
            <a:r>
              <a:rPr lang="el-GR" sz="2200" b="1" dirty="0" smtClean="0">
                <a:solidFill>
                  <a:srgbClr val="FFC000"/>
                </a:solidFill>
              </a:rPr>
              <a:t>– ΑΤΟ</a:t>
            </a:r>
            <a:r>
              <a:rPr lang="el-GR" sz="2200" b="1" dirty="0" smtClean="0">
                <a:solidFill>
                  <a:schemeClr val="tx2">
                    <a:lumMod val="50000"/>
                  </a:schemeClr>
                </a:solidFill>
              </a:rPr>
              <a:t>ΜΑ</a:t>
            </a:r>
            <a:r>
              <a:rPr lang="el-GR" sz="2200" b="1" dirty="0" smtClean="0">
                <a:solidFill>
                  <a:srgbClr val="3F7835"/>
                </a:solidFill>
              </a:rPr>
              <a:t> </a:t>
            </a:r>
            <a:r>
              <a:rPr lang="el-GR" sz="2200" b="1" dirty="0" smtClean="0">
                <a:solidFill>
                  <a:schemeClr val="tx2">
                    <a:lumMod val="50000"/>
                  </a:schemeClr>
                </a:solidFill>
              </a:rPr>
              <a:t>ΜΕ ΕΙΔΙ</a:t>
            </a:r>
            <a:r>
              <a:rPr lang="el-GR" sz="2200" b="1" dirty="0" smtClean="0">
                <a:solidFill>
                  <a:schemeClr val="accent2">
                    <a:lumMod val="50000"/>
                  </a:schemeClr>
                </a:solidFill>
              </a:rPr>
              <a:t>ΚΕΣ</a:t>
            </a:r>
            <a:r>
              <a:rPr lang="el-GR" sz="2200" b="1" dirty="0" smtClean="0">
                <a:solidFill>
                  <a:srgbClr val="3F7835"/>
                </a:solidFill>
              </a:rPr>
              <a:t> </a:t>
            </a:r>
            <a:r>
              <a:rPr lang="el-GR" sz="2200" b="1" dirty="0" smtClean="0">
                <a:solidFill>
                  <a:schemeClr val="accent2">
                    <a:lumMod val="50000"/>
                  </a:schemeClr>
                </a:solidFill>
              </a:rPr>
              <a:t>ΑΝΑΓΚΕΣ</a:t>
            </a:r>
            <a:endParaRPr lang="el-GR" sz="2200" b="1" dirty="0">
              <a:solidFill>
                <a:schemeClr val="accent2">
                  <a:lumMod val="50000"/>
                </a:schemeClr>
              </a:solidFill>
            </a:endParaRPr>
          </a:p>
        </p:txBody>
      </p:sp>
      <p:pic>
        <p:nvPicPr>
          <p:cNvPr id="8" name="7 - Εικόνα" descr="AMEA.jpg"/>
          <p:cNvPicPr>
            <a:picLocks noChangeAspect="1"/>
          </p:cNvPicPr>
          <p:nvPr/>
        </p:nvPicPr>
        <p:blipFill>
          <a:blip r:embed="rId3"/>
          <a:stretch>
            <a:fillRect/>
          </a:stretch>
        </p:blipFill>
        <p:spPr>
          <a:xfrm>
            <a:off x="3795721" y="4581547"/>
            <a:ext cx="1490659" cy="149065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572272"/>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Βιώνοντας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rgbClr val="000000"/>
                          </a:solidFill>
                          <a:effectLst/>
                          <a:latin typeface="Calibri" pitchFamily="34" charset="0"/>
                        </a:rPr>
                        <a:t>Άντληση</a:t>
                      </a:r>
                      <a:r>
                        <a:rPr kumimoji="0" lang="el-GR" sz="1600" b="0" i="0" u="none" strike="noStrike" cap="none" normalizeH="0" baseline="0" dirty="0" smtClean="0">
                          <a:ln>
                            <a:noFill/>
                          </a:ln>
                          <a:solidFill>
                            <a:srgbClr val="000000"/>
                          </a:solidFill>
                          <a:effectLst/>
                          <a:latin typeface="Calibri" pitchFamily="34" charset="0"/>
                        </a:rPr>
                        <a:t> </a:t>
                      </a:r>
                      <a:r>
                        <a:rPr kumimoji="0" lang="el-GR" sz="1600" b="1" i="0" u="none" strike="noStrike" cap="none" normalizeH="0" baseline="0" dirty="0" smtClean="0">
                          <a:ln>
                            <a:noFill/>
                          </a:ln>
                          <a:solidFill>
                            <a:srgbClr val="000000"/>
                          </a:solidFill>
                          <a:effectLst/>
                          <a:latin typeface="Calibri" pitchFamily="34" charset="0"/>
                        </a:rPr>
                        <a:t>πληροφοριών</a:t>
                      </a:r>
                      <a:r>
                        <a:rPr kumimoji="0" lang="el-GR" sz="1600" b="0" i="0" u="none" strike="noStrike" cap="none" normalizeH="0" baseline="0" dirty="0" smtClean="0">
                          <a:ln>
                            <a:noFill/>
                          </a:ln>
                          <a:solidFill>
                            <a:srgbClr val="000000"/>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alibri" pitchFamily="34" charset="0"/>
                        </a:rPr>
                        <a:t> για τρόπο μετακίνησης ΑΜΕΑ</a:t>
                      </a:r>
                    </a:p>
                    <a:p>
                      <a:pPr marL="90488" marR="0" lvl="0" indent="-90488" algn="l" defTabSz="914400" rtl="0" eaLnBrk="1" fontAlgn="base" latinLnBrk="0" hangingPunct="1">
                        <a:lnSpc>
                          <a:spcPct val="100000"/>
                        </a:lnSpc>
                        <a:spcBef>
                          <a:spcPct val="0"/>
                        </a:spcBef>
                        <a:spcAft>
                          <a:spcPct val="0"/>
                        </a:spcAft>
                        <a:buClrTx/>
                        <a:buSzTx/>
                        <a:buFont typeface="Arial" pitchFamily="34" charset="0"/>
                        <a:buNone/>
                        <a:tabLst/>
                      </a:pPr>
                      <a:endParaRPr kumimoji="0" lang="el-GR" sz="16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rgbClr val="000000"/>
                        </a:solidFill>
                        <a:effectLst/>
                        <a:latin typeface="Calibri" pitchFamily="34" charset="0"/>
                        <a:ea typeface="+mn-ea"/>
                        <a:cs typeface="+mn-cs"/>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1" i="0" u="none" strike="noStrike" kern="1200" cap="none" normalizeH="0" baseline="0" dirty="0" smtClean="0">
                          <a:ln>
                            <a:noFill/>
                          </a:ln>
                          <a:solidFill>
                            <a:srgbClr val="000000"/>
                          </a:solidFill>
                          <a:effectLst/>
                          <a:latin typeface="Calibri" pitchFamily="34" charset="0"/>
                          <a:ea typeface="+mn-ea"/>
                          <a:cs typeface="+mn-cs"/>
                        </a:rPr>
                        <a:t>Συζήτηση για τις διευκολύνσεις μετακίνησης</a:t>
                      </a:r>
                    </a:p>
                    <a:p>
                      <a:pPr marL="269875"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200" b="0" i="0" u="none" strike="noStrike" cap="none" normalizeH="0" baseline="0" dirty="0" smtClean="0">
                          <a:ln>
                            <a:noFill/>
                          </a:ln>
                          <a:solidFill>
                            <a:srgbClr val="000000"/>
                          </a:solidFill>
                          <a:effectLst/>
                          <a:latin typeface="Calibri" pitchFamily="34" charset="0"/>
                        </a:rPr>
                        <a:t> </a:t>
                      </a:r>
                      <a:r>
                        <a:rPr kumimoji="0" lang="el-GR" sz="1600" b="0" i="0" u="none" strike="noStrike" cap="none" normalizeH="0" baseline="0" dirty="0" smtClean="0">
                          <a:ln>
                            <a:noFill/>
                          </a:ln>
                          <a:solidFill>
                            <a:srgbClr val="000000"/>
                          </a:solidFill>
                          <a:effectLst/>
                          <a:latin typeface="Calibri" pitchFamily="34" charset="0"/>
                        </a:rPr>
                        <a:t>Ηχητικά σήματα</a:t>
                      </a:r>
                    </a:p>
                    <a:p>
                      <a:pPr marL="269875"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rgbClr val="000000"/>
                          </a:solidFill>
                          <a:effectLst/>
                          <a:latin typeface="Calibri" pitchFamily="34" charset="0"/>
                        </a:rPr>
                        <a:t>Πλάκες πεζοδρομίων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6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0" i="0" u="none" strike="noStrike" cap="none" normalizeH="0" baseline="0" dirty="0" smtClean="0">
                          <a:ln>
                            <a:noFill/>
                          </a:ln>
                          <a:solidFill>
                            <a:schemeClr val="bg1">
                              <a:lumMod val="65000"/>
                            </a:schemeClr>
                          </a:solidFill>
                          <a:effectLst/>
                          <a:latin typeface="Calibri" pitchFamily="34" charset="0"/>
                        </a:rPr>
                        <a:t> Δραματοποίηση περάσματος διάβασης πεζών με ηχητική διευκόλυνση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6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65000"/>
                            </a:schemeClr>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6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chemeClr val="bg1">
                              <a:lumMod val="65000"/>
                            </a:schemeClr>
                          </a:solidFill>
                          <a:effectLst/>
                          <a:latin typeface="Calibri" pitchFamily="34" charset="0"/>
                          <a:ea typeface="+mn-ea"/>
                          <a:cs typeface="+mn-cs"/>
                        </a:rPr>
                        <a:t>Ανακεφαλαίωση νέων όρων:</a:t>
                      </a:r>
                    </a:p>
                    <a:p>
                      <a:pPr marL="269875" marR="0" lvl="0" indent="-8890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chemeClr val="bg1">
                              <a:lumMod val="65000"/>
                            </a:schemeClr>
                          </a:solidFill>
                          <a:effectLst/>
                          <a:latin typeface="Calibri" pitchFamily="34" charset="0"/>
                          <a:ea typeface="+mn-ea"/>
                          <a:cs typeface="+mn-cs"/>
                        </a:rPr>
                        <a:t>-Μπαστούνι τυφλών</a:t>
                      </a:r>
                    </a:p>
                    <a:p>
                      <a:pPr marL="269875" marR="0" lvl="0" indent="-8890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chemeClr val="bg1">
                              <a:lumMod val="65000"/>
                            </a:schemeClr>
                          </a:solidFill>
                          <a:effectLst/>
                          <a:latin typeface="Calibri" pitchFamily="34" charset="0"/>
                          <a:ea typeface="+mn-ea"/>
                          <a:cs typeface="+mn-cs"/>
                        </a:rPr>
                        <a:t>-Ηχητικό σήμα</a:t>
                      </a:r>
                    </a:p>
                    <a:p>
                      <a:pPr marL="269875" marR="0" lvl="0" indent="-88900" algn="l" defTabSz="914400" rtl="0" eaLnBrk="1" fontAlgn="base" latinLnBrk="0" hangingPunct="1">
                        <a:lnSpc>
                          <a:spcPct val="100000"/>
                        </a:lnSpc>
                        <a:spcBef>
                          <a:spcPct val="0"/>
                        </a:spcBef>
                        <a:spcAft>
                          <a:spcPct val="0"/>
                        </a:spcAft>
                        <a:buClrTx/>
                        <a:buSzTx/>
                        <a:buFont typeface="Arial" pitchFamily="34" charset="0"/>
                        <a:buNone/>
                        <a:tabLst/>
                      </a:pPr>
                      <a:r>
                        <a:rPr kumimoji="0" lang="el-GR" sz="1600" b="0" i="0" u="none" strike="noStrike" kern="1200" cap="none" normalizeH="0" baseline="0" dirty="0" smtClean="0">
                          <a:ln>
                            <a:noFill/>
                          </a:ln>
                          <a:solidFill>
                            <a:schemeClr val="bg1">
                              <a:lumMod val="65000"/>
                            </a:schemeClr>
                          </a:solidFill>
                          <a:effectLst/>
                          <a:latin typeface="Calibri" pitchFamily="34" charset="0"/>
                          <a:ea typeface="+mn-ea"/>
                          <a:cs typeface="+mn-cs"/>
                        </a:rPr>
                        <a:t>-Πλάκες πεζοδρομίου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6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6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6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6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6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6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6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Έλλειψη"/>
          <p:cNvSpPr/>
          <p:nvPr/>
        </p:nvSpPr>
        <p:spPr>
          <a:xfrm>
            <a:off x="3286116" y="3000372"/>
            <a:ext cx="2928958" cy="1000132"/>
          </a:xfrm>
          <a:prstGeom prst="ellipse">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3">
                    <a:lumMod val="50000"/>
                  </a:schemeClr>
                </a:solidFill>
              </a:rPr>
              <a:t>ΔΙΑΦΟΡΕΤΙΚΟΤΗΤΑ – ΑΜΕΑ</a:t>
            </a:r>
            <a:endParaRPr lang="el-GR"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628755"/>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lumMod val="65000"/>
                            </a:schemeClr>
                          </a:solidFill>
                          <a:effectLst/>
                          <a:latin typeface="Calibri" pitchFamily="34" charset="0"/>
                        </a:rPr>
                        <a:t>Βιώνοντας</a:t>
                      </a:r>
                      <a:endParaRPr kumimoji="0" lang="el-GR" sz="1800" b="1" i="0" u="none" strike="noStrike" cap="none" normalizeH="0" baseline="0" dirty="0" smtClean="0">
                        <a:ln>
                          <a:noFill/>
                        </a:ln>
                        <a:solidFill>
                          <a:schemeClr val="bg1">
                            <a:lumMod val="65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chemeClr val="bg1">
                              <a:lumMod val="75000"/>
                            </a:schemeClr>
                          </a:solidFill>
                          <a:effectLst/>
                          <a:latin typeface="Calibri" pitchFamily="34" charset="0"/>
                        </a:rPr>
                        <a:t>Άντληση</a:t>
                      </a:r>
                      <a:r>
                        <a:rPr kumimoji="0" lang="el-GR" sz="1600" b="0" i="0" u="none" strike="noStrike" cap="none" normalizeH="0" baseline="0" dirty="0" smtClean="0">
                          <a:ln>
                            <a:noFill/>
                          </a:ln>
                          <a:solidFill>
                            <a:schemeClr val="bg1">
                              <a:lumMod val="75000"/>
                            </a:schemeClr>
                          </a:solidFill>
                          <a:effectLst/>
                          <a:latin typeface="Calibri" pitchFamily="34" charset="0"/>
                        </a:rPr>
                        <a:t> </a:t>
                      </a:r>
                      <a:r>
                        <a:rPr kumimoji="0" lang="el-GR" sz="1600" b="1" i="0" u="none" strike="noStrike" cap="none" normalizeH="0" baseline="0" dirty="0" smtClean="0">
                          <a:ln>
                            <a:noFill/>
                          </a:ln>
                          <a:solidFill>
                            <a:schemeClr val="bg1">
                              <a:lumMod val="75000"/>
                            </a:schemeClr>
                          </a:solidFill>
                          <a:effectLst/>
                          <a:latin typeface="Calibri" pitchFamily="34" charset="0"/>
                        </a:rPr>
                        <a:t>πληροφοριών</a:t>
                      </a:r>
                      <a:r>
                        <a:rPr kumimoji="0" lang="el-GR" sz="1600" b="0" i="0" u="none" strike="noStrike" cap="none" normalizeH="0" baseline="0" dirty="0" smtClean="0">
                          <a:ln>
                            <a:noFill/>
                          </a:ln>
                          <a:solidFill>
                            <a:schemeClr val="bg1">
                              <a:lumMod val="75000"/>
                            </a:schemeClr>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τη θέση στο αυτοκίνητο</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γνώση κανόνων συμπεριφοράς </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6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Συζήτηση για τους κανόνες συμπεριφοράς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Ειδικό </a:t>
                      </a:r>
                      <a:r>
                        <a:rPr kumimoji="0" lang="el-GR" sz="1600" b="0" i="0" u="none" strike="noStrike" kern="1200" cap="none" normalizeH="0" baseline="0" dirty="0" err="1" smtClean="0">
                          <a:ln>
                            <a:noFill/>
                          </a:ln>
                          <a:solidFill>
                            <a:schemeClr val="bg1">
                              <a:lumMod val="75000"/>
                            </a:schemeClr>
                          </a:solidFill>
                          <a:effectLst/>
                          <a:latin typeface="Calibri" pitchFamily="34" charset="0"/>
                          <a:ea typeface="+mn-ea"/>
                          <a:cs typeface="+mn-cs"/>
                        </a:rPr>
                        <a:t>καθισματάκι</a:t>
                      </a: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Ζώνη ασφαλείας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Πίσω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800" b="0" i="0" u="none" strike="noStrike" cap="none" normalizeH="0" baseline="0" dirty="0" smtClean="0">
                          <a:ln>
                            <a:noFill/>
                          </a:ln>
                          <a:solidFill>
                            <a:schemeClr val="bg1">
                              <a:lumMod val="65000"/>
                            </a:schemeClr>
                          </a:solidFill>
                          <a:effectLst/>
                          <a:latin typeface="Calibri" pitchFamily="34" charset="0"/>
                        </a:rPr>
                        <a:t> Δραματοποίηση περάσματος διάβασης πεζών με ηχητική διευκόλυνση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rgbClr val="000000"/>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Ανακεφαλαίωση νέων όρων-αναγραφή στον πίνακα:</a:t>
                      </a:r>
                    </a:p>
                    <a:p>
                      <a:pPr marL="269875" marR="0" lvl="0" indent="-8890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-Μπαστούνι τυφλών</a:t>
                      </a:r>
                    </a:p>
                    <a:p>
                      <a:pPr marL="269875" marR="0" lvl="0" indent="-8890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-Ηχητικό σήμα</a:t>
                      </a:r>
                    </a:p>
                    <a:p>
                      <a:pPr marL="269875" marR="0" lvl="0" indent="-88900" algn="l" defTabSz="914400" rtl="0" eaLnBrk="1" fontAlgn="base" latinLnBrk="0" hangingPunct="1">
                        <a:lnSpc>
                          <a:spcPct val="100000"/>
                        </a:lnSpc>
                        <a:spcBef>
                          <a:spcPct val="0"/>
                        </a:spcBef>
                        <a:spcAft>
                          <a:spcPct val="0"/>
                        </a:spcAft>
                        <a:buClrTx/>
                        <a:buSzTx/>
                        <a:buFont typeface="Arial" pitchFamily="34" charset="0"/>
                        <a:buNone/>
                        <a:tabLst/>
                      </a:pPr>
                      <a:r>
                        <a:rPr kumimoji="0" lang="el-GR" sz="1600" b="0" i="0" u="none" strike="noStrike" kern="1200" cap="none" normalizeH="0" baseline="0" dirty="0" smtClean="0">
                          <a:ln>
                            <a:noFill/>
                          </a:ln>
                          <a:solidFill>
                            <a:srgbClr val="000000"/>
                          </a:solidFill>
                          <a:effectLst/>
                          <a:latin typeface="Calibri" pitchFamily="34" charset="0"/>
                          <a:ea typeface="+mn-ea"/>
                          <a:cs typeface="+mn-cs"/>
                        </a:rPr>
                        <a:t>-Πλάκες πεζοδρομίου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Λειτουργικά</a:t>
                      </a:r>
                      <a:r>
                        <a:rPr kumimoji="0" lang="el-GR" sz="1800" b="1"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 Έλλειψη"/>
          <p:cNvSpPr/>
          <p:nvPr/>
        </p:nvSpPr>
        <p:spPr>
          <a:xfrm>
            <a:off x="3286116" y="3000372"/>
            <a:ext cx="2928958" cy="1000132"/>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1">
                    <a:lumMod val="50000"/>
                  </a:schemeClr>
                </a:solidFill>
              </a:rPr>
              <a:t>ΔΙΑΦΟΡΕΤΙΚΟΤΗΤΑ – ΑΜΕΑ</a:t>
            </a:r>
            <a:endParaRPr lang="el-G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00100" y="2117747"/>
            <a:ext cx="7572428" cy="3240079"/>
          </a:xfrm>
        </p:spPr>
        <p:txBody>
          <a:bodyPr/>
          <a:lstStyle/>
          <a:p>
            <a:pPr marL="514350" indent="-514350">
              <a:spcAft>
                <a:spcPts val="1200"/>
              </a:spcAft>
              <a:buFont typeface="+mj-lt"/>
              <a:buAutoNum type="arabicPeriod"/>
            </a:pPr>
            <a:r>
              <a:rPr lang="el-GR" sz="2400" dirty="0" smtClean="0"/>
              <a:t>Σήματα Κυκλοφορίας - Φωτεινοί σηματοδότες</a:t>
            </a:r>
          </a:p>
          <a:p>
            <a:pPr marL="514350" indent="-514350">
              <a:spcAft>
                <a:spcPts val="1200"/>
              </a:spcAft>
              <a:buFont typeface="+mj-lt"/>
              <a:buAutoNum type="arabicPeriod"/>
            </a:pPr>
            <a:r>
              <a:rPr lang="el-GR" sz="2400" dirty="0" smtClean="0"/>
              <a:t>Συμπεριφορά στο δρόμο</a:t>
            </a:r>
          </a:p>
          <a:p>
            <a:pPr marL="514350" indent="-514350">
              <a:spcAft>
                <a:spcPts val="1200"/>
              </a:spcAft>
              <a:buFont typeface="+mj-lt"/>
              <a:buAutoNum type="arabicPeriod"/>
            </a:pPr>
            <a:r>
              <a:rPr lang="el-GR" sz="2400" dirty="0" smtClean="0"/>
              <a:t>Συμπεριφορά στο αυτοκίνητο/λεωφορείο</a:t>
            </a:r>
            <a:r>
              <a:rPr lang="en-US" sz="2400" dirty="0" smtClean="0"/>
              <a:t>/</a:t>
            </a:r>
            <a:r>
              <a:rPr lang="el-GR" sz="2400" dirty="0" smtClean="0"/>
              <a:t>ποδήλατο</a:t>
            </a:r>
          </a:p>
          <a:p>
            <a:pPr marL="514350" indent="-514350">
              <a:spcAft>
                <a:spcPts val="1200"/>
              </a:spcAft>
              <a:buNone/>
            </a:pPr>
            <a:r>
              <a:rPr lang="el-GR" sz="2400" dirty="0" smtClean="0"/>
              <a:t>	Γνωριμία με τα οχήματα της πόλης</a:t>
            </a:r>
            <a:endParaRPr lang="en-US" sz="2400" dirty="0" smtClean="0"/>
          </a:p>
          <a:p>
            <a:pPr marL="514350" indent="-514350">
              <a:spcAft>
                <a:spcPts val="1200"/>
              </a:spcAft>
              <a:buFont typeface="+mj-lt"/>
              <a:buAutoNum type="arabicPeriod"/>
            </a:pPr>
            <a:r>
              <a:rPr lang="el-GR" sz="2400" dirty="0" smtClean="0"/>
              <a:t>Διαφορετικότητα</a:t>
            </a:r>
          </a:p>
          <a:p>
            <a:pPr marL="514350" indent="-514350">
              <a:buFont typeface="+mj-lt"/>
              <a:buAutoNum type="arabicPeriod"/>
            </a:pPr>
            <a:endParaRPr lang="el-GR" dirty="0"/>
          </a:p>
        </p:txBody>
      </p:sp>
      <p:pic>
        <p:nvPicPr>
          <p:cNvPr id="4" name="6 - Εικόνα" descr="logoLeft1.jpg"/>
          <p:cNvPicPr>
            <a:picLocks noChangeAspect="1"/>
          </p:cNvPicPr>
          <p:nvPr/>
        </p:nvPicPr>
        <p:blipFill>
          <a:blip r:embed="rId3"/>
          <a:srcRect/>
          <a:stretch>
            <a:fillRect/>
          </a:stretch>
        </p:blipFill>
        <p:spPr bwMode="auto">
          <a:xfrm>
            <a:off x="214282" y="285728"/>
            <a:ext cx="8472487" cy="1208088"/>
          </a:xfrm>
          <a:prstGeom prst="rect">
            <a:avLst/>
          </a:prstGeom>
          <a:noFill/>
          <a:ln w="9525">
            <a:noFill/>
            <a:miter lim="800000"/>
            <a:headEnd/>
            <a:tailEnd/>
          </a:ln>
        </p:spPr>
      </p:pic>
      <p:sp>
        <p:nvSpPr>
          <p:cNvPr id="6" name="5 - TextBox"/>
          <p:cNvSpPr txBox="1"/>
          <p:nvPr/>
        </p:nvSpPr>
        <p:spPr>
          <a:xfrm>
            <a:off x="2071670" y="357166"/>
            <a:ext cx="5357850" cy="523220"/>
          </a:xfrm>
          <a:prstGeom prst="rect">
            <a:avLst/>
          </a:prstGeom>
          <a:noFill/>
        </p:spPr>
        <p:txBody>
          <a:bodyPr wrap="square" rtlCol="0">
            <a:spAutoFit/>
          </a:bodyPr>
          <a:lstStyle/>
          <a:p>
            <a:pPr algn="ctr"/>
            <a:r>
              <a:rPr lang="el-GR" sz="2800" b="1" dirty="0" smtClean="0">
                <a:solidFill>
                  <a:schemeClr val="accent3">
                    <a:lumMod val="50000"/>
                  </a:schemeClr>
                </a:solidFill>
              </a:rPr>
              <a:t>Νέ</a:t>
            </a:r>
            <a:r>
              <a:rPr lang="el-GR" sz="2800" b="1" dirty="0" smtClean="0">
                <a:solidFill>
                  <a:srgbClr val="FFC000"/>
                </a:solidFill>
              </a:rPr>
              <a:t>α Μ</a:t>
            </a:r>
            <a:r>
              <a:rPr lang="el-GR" sz="2800" b="1" dirty="0" smtClean="0">
                <a:solidFill>
                  <a:schemeClr val="accent1">
                    <a:lumMod val="50000"/>
                  </a:schemeClr>
                </a:solidFill>
              </a:rPr>
              <a:t>άθ</a:t>
            </a:r>
            <a:r>
              <a:rPr lang="el-GR" sz="2800" b="1" dirty="0" smtClean="0">
                <a:solidFill>
                  <a:schemeClr val="accent2">
                    <a:lumMod val="75000"/>
                  </a:schemeClr>
                </a:solidFill>
              </a:rPr>
              <a:t>ηση</a:t>
            </a:r>
            <a:endParaRPr lang="el-GR" sz="2800" b="1" dirty="0"/>
          </a:p>
        </p:txBody>
      </p:sp>
      <p:sp>
        <p:nvSpPr>
          <p:cNvPr id="7" name="6 - TextBox"/>
          <p:cNvSpPr txBox="1"/>
          <p:nvPr/>
        </p:nvSpPr>
        <p:spPr>
          <a:xfrm>
            <a:off x="1714480" y="928670"/>
            <a:ext cx="5857916" cy="461665"/>
          </a:xfrm>
          <a:prstGeom prst="rect">
            <a:avLst/>
          </a:prstGeom>
          <a:noFill/>
        </p:spPr>
        <p:txBody>
          <a:bodyPr wrap="square" rtlCol="0">
            <a:spAutoFit/>
          </a:bodyPr>
          <a:lstStyle/>
          <a:p>
            <a:pPr algn="ctr"/>
            <a:r>
              <a:rPr lang="el-GR" sz="2400" b="1" dirty="0" smtClean="0">
                <a:solidFill>
                  <a:srgbClr val="3F7835"/>
                </a:solidFill>
              </a:rPr>
              <a:t>Επιμέρ</a:t>
            </a:r>
            <a:r>
              <a:rPr lang="el-GR" sz="2400" b="1" dirty="0" smtClean="0">
                <a:solidFill>
                  <a:srgbClr val="FFC000"/>
                </a:solidFill>
              </a:rPr>
              <a:t>ους</a:t>
            </a:r>
            <a:r>
              <a:rPr lang="el-GR" sz="2400" b="1" dirty="0" smtClean="0"/>
              <a:t> </a:t>
            </a:r>
            <a:r>
              <a:rPr lang="el-GR" sz="2400" b="1" dirty="0" smtClean="0">
                <a:solidFill>
                  <a:srgbClr val="FFC000"/>
                </a:solidFill>
              </a:rPr>
              <a:t>Μαθη</a:t>
            </a:r>
            <a:r>
              <a:rPr lang="el-GR" sz="2400" b="1" dirty="0" smtClean="0">
                <a:solidFill>
                  <a:srgbClr val="18163D"/>
                </a:solidFill>
              </a:rPr>
              <a:t>σιακές</a:t>
            </a:r>
            <a:r>
              <a:rPr lang="el-GR" sz="2400" b="1" dirty="0" smtClean="0">
                <a:solidFill>
                  <a:srgbClr val="EEC11B"/>
                </a:solidFill>
              </a:rPr>
              <a:t> </a:t>
            </a:r>
            <a:r>
              <a:rPr lang="el-GR" sz="2400" b="1" dirty="0" smtClean="0">
                <a:solidFill>
                  <a:srgbClr val="002060"/>
                </a:solidFill>
              </a:rPr>
              <a:t>Εν</a:t>
            </a:r>
            <a:r>
              <a:rPr lang="el-GR" sz="2400" b="1" dirty="0" smtClean="0">
                <a:solidFill>
                  <a:srgbClr val="8D1F1F"/>
                </a:solidFill>
              </a:rPr>
              <a:t>ότητες</a:t>
            </a:r>
            <a:endParaRPr lang="el-GR" sz="2400" b="1" dirty="0">
              <a:solidFill>
                <a:srgbClr val="8D1F1F"/>
              </a:solidFill>
            </a:endParaRPr>
          </a:p>
        </p:txBody>
      </p:sp>
      <p:pic>
        <p:nvPicPr>
          <p:cNvPr id="1026" name="Picture 2" descr="C:\Users\frixos\Desktop\monodromos.jpg"/>
          <p:cNvPicPr>
            <a:picLocks noChangeAspect="1" noChangeArrowheads="1"/>
          </p:cNvPicPr>
          <p:nvPr/>
        </p:nvPicPr>
        <p:blipFill>
          <a:blip r:embed="rId4" cstate="print"/>
          <a:srcRect/>
          <a:stretch>
            <a:fillRect/>
          </a:stretch>
        </p:blipFill>
        <p:spPr bwMode="auto">
          <a:xfrm>
            <a:off x="1000100" y="2071678"/>
            <a:ext cx="440518" cy="528621"/>
          </a:xfrm>
          <a:prstGeom prst="rect">
            <a:avLst/>
          </a:prstGeom>
          <a:noFill/>
        </p:spPr>
      </p:pic>
      <p:pic>
        <p:nvPicPr>
          <p:cNvPr id="1027" name="Picture 3" descr="C:\Users\frixos\Desktop\podhlatodromos.jpg"/>
          <p:cNvPicPr>
            <a:picLocks noChangeAspect="1" noChangeArrowheads="1"/>
          </p:cNvPicPr>
          <p:nvPr/>
        </p:nvPicPr>
        <p:blipFill>
          <a:blip r:embed="rId5" cstate="print"/>
          <a:srcRect/>
          <a:stretch>
            <a:fillRect/>
          </a:stretch>
        </p:blipFill>
        <p:spPr bwMode="auto">
          <a:xfrm>
            <a:off x="990582" y="2714620"/>
            <a:ext cx="438146" cy="428495"/>
          </a:xfrm>
          <a:prstGeom prst="rect">
            <a:avLst/>
          </a:prstGeom>
          <a:noFill/>
        </p:spPr>
      </p:pic>
      <p:pic>
        <p:nvPicPr>
          <p:cNvPr id="1028" name="Picture 4" descr="C:\Users\frixos\Desktop\stop.jpg"/>
          <p:cNvPicPr>
            <a:picLocks noChangeAspect="1" noChangeArrowheads="1"/>
          </p:cNvPicPr>
          <p:nvPr/>
        </p:nvPicPr>
        <p:blipFill>
          <a:blip r:embed="rId6"/>
          <a:srcRect/>
          <a:stretch>
            <a:fillRect/>
          </a:stretch>
        </p:blipFill>
        <p:spPr bwMode="auto">
          <a:xfrm>
            <a:off x="997868" y="3357562"/>
            <a:ext cx="502298" cy="500066"/>
          </a:xfrm>
          <a:prstGeom prst="rect">
            <a:avLst/>
          </a:prstGeom>
          <a:noFill/>
        </p:spPr>
      </p:pic>
      <p:pic>
        <p:nvPicPr>
          <p:cNvPr id="1029" name="Picture 5" descr="C:\Users\frixos\Desktop\c019.jpg"/>
          <p:cNvPicPr>
            <a:picLocks noChangeAspect="1" noChangeArrowheads="1"/>
          </p:cNvPicPr>
          <p:nvPr/>
        </p:nvPicPr>
        <p:blipFill>
          <a:blip r:embed="rId7" cstate="print"/>
          <a:srcRect/>
          <a:stretch>
            <a:fillRect/>
          </a:stretch>
        </p:blipFill>
        <p:spPr bwMode="auto">
          <a:xfrm>
            <a:off x="1004011" y="3929066"/>
            <a:ext cx="496155" cy="438143"/>
          </a:xfrm>
          <a:prstGeom prst="rect">
            <a:avLst/>
          </a:prstGeom>
          <a:noFill/>
        </p:spPr>
      </p:pic>
      <p:pic>
        <p:nvPicPr>
          <p:cNvPr id="1030" name="Picture 6" descr="C:\Users\frixos\Desktop\small_C098.jpg.jpg"/>
          <p:cNvPicPr>
            <a:picLocks noChangeAspect="1" noChangeArrowheads="1"/>
          </p:cNvPicPr>
          <p:nvPr/>
        </p:nvPicPr>
        <p:blipFill>
          <a:blip r:embed="rId8"/>
          <a:srcRect/>
          <a:stretch>
            <a:fillRect/>
          </a:stretch>
        </p:blipFill>
        <p:spPr bwMode="auto">
          <a:xfrm>
            <a:off x="1000100" y="4500570"/>
            <a:ext cx="523872" cy="5238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157831"/>
          <a:ext cx="8572531" cy="6628755"/>
        </p:xfrm>
        <a:graphic>
          <a:graphicData uri="http://schemas.openxmlformats.org/drawingml/2006/table">
            <a:tbl>
              <a:tblPr/>
              <a:tblGrid>
                <a:gridCol w="2143940"/>
                <a:gridCol w="2142325"/>
                <a:gridCol w="2143940"/>
                <a:gridCol w="2142326"/>
              </a:tblGrid>
              <a:tr h="60132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lumMod val="65000"/>
                            </a:schemeClr>
                          </a:solidFill>
                          <a:effectLst/>
                          <a:latin typeface="Calibri" pitchFamily="34" charset="0"/>
                        </a:rPr>
                        <a:t>Βιώνοντας</a:t>
                      </a:r>
                      <a:endParaRPr kumimoji="0" lang="el-GR" sz="1800" b="1" i="0" u="none" strike="noStrike" cap="none" normalizeH="0" baseline="0" dirty="0" smtClean="0">
                        <a:ln>
                          <a:noFill/>
                        </a:ln>
                        <a:solidFill>
                          <a:schemeClr val="bg1">
                            <a:lumMod val="65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rPr>
                        <a:t>Εφαρμόζοντας</a:t>
                      </a:r>
                      <a:endParaRPr kumimoji="0" lang="el-GR" sz="1800" b="1"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2549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ts val="300"/>
                        </a:spcAft>
                        <a:buClrTx/>
                        <a:buSzTx/>
                        <a:buFont typeface="Arial" pitchFamily="34" charset="0"/>
                        <a:buNone/>
                        <a:tabLst/>
                      </a:pPr>
                      <a:r>
                        <a:rPr kumimoji="0" lang="el-GR" sz="1600" b="1" i="0" u="none" strike="noStrike" cap="none" normalizeH="0" baseline="0" dirty="0" smtClean="0">
                          <a:ln>
                            <a:noFill/>
                          </a:ln>
                          <a:solidFill>
                            <a:schemeClr val="bg1">
                              <a:lumMod val="75000"/>
                            </a:schemeClr>
                          </a:solidFill>
                          <a:effectLst/>
                          <a:latin typeface="Calibri" pitchFamily="34" charset="0"/>
                        </a:rPr>
                        <a:t>Άντληση</a:t>
                      </a:r>
                      <a:r>
                        <a:rPr kumimoji="0" lang="el-GR" sz="1600" b="0" i="0" u="none" strike="noStrike" cap="none" normalizeH="0" baseline="0" dirty="0" smtClean="0">
                          <a:ln>
                            <a:noFill/>
                          </a:ln>
                          <a:solidFill>
                            <a:schemeClr val="bg1">
                              <a:lumMod val="75000"/>
                            </a:schemeClr>
                          </a:solidFill>
                          <a:effectLst/>
                          <a:latin typeface="Calibri" pitchFamily="34" charset="0"/>
                        </a:rPr>
                        <a:t> </a:t>
                      </a:r>
                      <a:r>
                        <a:rPr kumimoji="0" lang="el-GR" sz="1600" b="1" i="0" u="none" strike="noStrike" cap="none" normalizeH="0" baseline="0" dirty="0" smtClean="0">
                          <a:ln>
                            <a:noFill/>
                          </a:ln>
                          <a:solidFill>
                            <a:schemeClr val="bg1">
                              <a:lumMod val="75000"/>
                            </a:schemeClr>
                          </a:solidFill>
                          <a:effectLst/>
                          <a:latin typeface="Calibri" pitchFamily="34" charset="0"/>
                        </a:rPr>
                        <a:t>πληροφοριών</a:t>
                      </a:r>
                      <a:r>
                        <a:rPr kumimoji="0" lang="el-GR" sz="1600" b="0" i="0" u="none" strike="noStrike" cap="none" normalizeH="0" baseline="0" dirty="0" smtClean="0">
                          <a:ln>
                            <a:noFill/>
                          </a:ln>
                          <a:solidFill>
                            <a:schemeClr val="bg1">
                              <a:lumMod val="75000"/>
                            </a:schemeClr>
                          </a:solidFill>
                          <a:effectLst/>
                          <a:latin typeface="Calibri" pitchFamily="34" charset="0"/>
                        </a:rPr>
                        <a:t>:</a:t>
                      </a:r>
                    </a:p>
                    <a:p>
                      <a:pPr marL="90488" marR="0" lvl="0" indent="-904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τη θέση στο αυτοκίνητο</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600" b="0" i="0" u="none" strike="noStrike" cap="none" normalizeH="0" baseline="0" dirty="0" smtClean="0">
                          <a:ln>
                            <a:noFill/>
                          </a:ln>
                          <a:solidFill>
                            <a:schemeClr val="bg1">
                              <a:lumMod val="75000"/>
                            </a:schemeClr>
                          </a:solidFill>
                          <a:effectLst/>
                          <a:latin typeface="Calibri" pitchFamily="34" charset="0"/>
                        </a:rPr>
                        <a:t> για γνώση κανόνων συμπεριφοράς </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l-GR" sz="1600" b="0"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Συζήτηση για τους κανόνες συμπεριφοράς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Ειδικό </a:t>
                      </a:r>
                      <a:r>
                        <a:rPr kumimoji="0" lang="el-GR" sz="1600" b="0" i="0" u="none" strike="noStrike" kern="1200" cap="none" normalizeH="0" baseline="0" dirty="0" err="1" smtClean="0">
                          <a:ln>
                            <a:noFill/>
                          </a:ln>
                          <a:solidFill>
                            <a:schemeClr val="bg1">
                              <a:lumMod val="75000"/>
                            </a:schemeClr>
                          </a:solidFill>
                          <a:effectLst/>
                          <a:latin typeface="Calibri" pitchFamily="34" charset="0"/>
                          <a:ea typeface="+mn-ea"/>
                          <a:cs typeface="+mn-cs"/>
                        </a:rPr>
                        <a:t>καθισματάκι</a:t>
                      </a: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Ζώνη ασφαλείας</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   Πίσω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179388" marR="0" lvl="0" indent="-90488" algn="l" defTabSz="914400" rtl="0" eaLnBrk="1" fontAlgn="base" latinLnBrk="0" hangingPunct="1">
                        <a:lnSpc>
                          <a:spcPct val="100000"/>
                        </a:lnSpc>
                        <a:spcBef>
                          <a:spcPts val="0"/>
                        </a:spcBef>
                        <a:spcAft>
                          <a:spcPct val="0"/>
                        </a:spcAft>
                        <a:buClrTx/>
                        <a:buSzTx/>
                        <a:buFont typeface="Arial" pitchFamily="34" charset="0"/>
                        <a:buChar char="•"/>
                        <a:tabLst/>
                      </a:pPr>
                      <a:r>
                        <a:rPr kumimoji="0" lang="el-GR" sz="1800" b="1" i="0" u="none" strike="noStrike" cap="none" normalizeH="0" baseline="0" dirty="0" smtClean="0">
                          <a:ln>
                            <a:noFill/>
                          </a:ln>
                          <a:solidFill>
                            <a:srgbClr val="000000"/>
                          </a:solidFill>
                          <a:effectLst/>
                          <a:latin typeface="Calibri" pitchFamily="34" charset="0"/>
                        </a:rPr>
                        <a:t> Δραματοποίηση περάσματος διάβασης πεζών με ηχητική διευκόλυνση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895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l-GR"/>
                    </a:p>
                  </a:txBody>
                  <a:tcPr/>
                </a:tc>
              </a:tr>
              <a:tr h="29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kern="1200" cap="none" normalizeH="0" baseline="0" dirty="0" smtClean="0">
                          <a:ln>
                            <a:noFill/>
                          </a:ln>
                          <a:solidFill>
                            <a:schemeClr val="bg1">
                              <a:lumMod val="75000"/>
                            </a:schemeClr>
                          </a:solidFill>
                          <a:effectLst/>
                          <a:latin typeface="Calibri" pitchFamily="34" charset="0"/>
                          <a:ea typeface="+mn-ea"/>
                          <a:cs typeface="+mn-cs"/>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Ανακεφαλαίωση των όρων που χρησιμοποιήσαμε στη συζήτησή μας </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Ζώνη ασφαλείας</a:t>
                      </a:r>
                    </a:p>
                    <a:p>
                      <a:pPr marL="179388" marR="0" lvl="0" indent="-88900" algn="l" defTabSz="914400" rtl="0" eaLnBrk="1" fontAlgn="base" latinLnBrk="0" hangingPunct="1">
                        <a:lnSpc>
                          <a:spcPct val="100000"/>
                        </a:lnSpc>
                        <a:spcBef>
                          <a:spcPct val="0"/>
                        </a:spcBef>
                        <a:spcAft>
                          <a:spcPct val="0"/>
                        </a:spcAft>
                        <a:buClrTx/>
                        <a:buSzTx/>
                        <a:buFontTx/>
                        <a:buChar char="-"/>
                        <a:tabLst/>
                      </a:pPr>
                      <a:r>
                        <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rPr>
                        <a:t>Παιδικό κάθισμα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kern="1200" cap="none" normalizeH="0" baseline="0" dirty="0" smtClean="0">
                        <a:ln>
                          <a:noFill/>
                        </a:ln>
                        <a:solidFill>
                          <a:schemeClr val="bg1">
                            <a:lumMod val="7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75000"/>
                            </a:schemeClr>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1">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chemeClr val="bg1">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Λειτουργικά</a:t>
                      </a:r>
                      <a:r>
                        <a:rPr kumimoji="0" lang="el-GR" sz="1800" b="1"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lumMod val="6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 Έλλειψη"/>
          <p:cNvSpPr/>
          <p:nvPr/>
        </p:nvSpPr>
        <p:spPr>
          <a:xfrm>
            <a:off x="3286116" y="3000372"/>
            <a:ext cx="2928958" cy="1000132"/>
          </a:xfrm>
          <a:prstGeom prst="ellips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ΔΙΑΦΟΡΕΤΙΚΟΤΗΤΑ – ΑΜΕΑ</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3786184"/>
                <a:gridCol w="4714878"/>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Μετακίνηση τυφλών συμπολιτών μας</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 Ηχητικά φανάρια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Επιπλέον 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Χωρικός Προσανατολισμός</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Ευαισθητοποίηση</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Αποδοχή της διαφορετικότητας</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Αξιολόγηση: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accent6">
                              <a:lumMod val="50000"/>
                            </a:schemeClr>
                          </a:solidFill>
                          <a:effectLst/>
                          <a:latin typeface="Calibri" pitchFamily="34" charset="0"/>
                        </a:rPr>
                        <a:t> </a:t>
                      </a:r>
                      <a:r>
                        <a:rPr kumimoji="0" lang="el-GR" sz="2000" b="0" i="0" u="none" strike="noStrike" cap="none" normalizeH="0" baseline="0" dirty="0" smtClean="0">
                          <a:ln>
                            <a:noFill/>
                          </a:ln>
                          <a:solidFill>
                            <a:schemeClr val="accent6">
                              <a:lumMod val="50000"/>
                            </a:schemeClr>
                          </a:solidFill>
                          <a:effectLst/>
                          <a:latin typeface="Calibri" pitchFamily="34" charset="0"/>
                        </a:rPr>
                        <a:t>2/16 παιδιά αρχικά αρνήθηκαν τη συμμετοχή</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Στο τέλος, δέχτηκαν με την προ-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7" name="6 - Εικόνα" descr="CAM00083.jpg"/>
          <p:cNvPicPr>
            <a:picLocks noChangeAspect="1"/>
          </p:cNvPicPr>
          <p:nvPr/>
        </p:nvPicPr>
        <p:blipFill>
          <a:blip r:embed="rId3" cstate="print"/>
          <a:stretch>
            <a:fillRect/>
          </a:stretch>
        </p:blipFill>
        <p:spPr>
          <a:xfrm>
            <a:off x="4554140" y="928670"/>
            <a:ext cx="4018388" cy="5357850"/>
          </a:xfrm>
          <a:prstGeom prst="rect">
            <a:avLst/>
          </a:prstGeom>
        </p:spPr>
      </p:pic>
      <p:sp>
        <p:nvSpPr>
          <p:cNvPr id="9" name="8 - TextBox"/>
          <p:cNvSpPr txBox="1"/>
          <p:nvPr/>
        </p:nvSpPr>
        <p:spPr>
          <a:xfrm>
            <a:off x="1928794" y="5000636"/>
            <a:ext cx="2428892" cy="707886"/>
          </a:xfrm>
          <a:prstGeom prst="rect">
            <a:avLst/>
          </a:prstGeom>
          <a:noFill/>
        </p:spPr>
        <p:txBody>
          <a:bodyPr wrap="square" rtlCol="0">
            <a:spAutoFit/>
          </a:bodyPr>
          <a:lstStyle/>
          <a:p>
            <a:r>
              <a:rPr lang="el-GR" sz="2000" dirty="0" err="1" smtClean="0">
                <a:solidFill>
                  <a:schemeClr val="accent6">
                    <a:lumMod val="50000"/>
                  </a:schemeClr>
                </a:solidFill>
                <a:latin typeface="Calibri" pitchFamily="34" charset="0"/>
              </a:rPr>
              <a:t>ϋπόθεση</a:t>
            </a:r>
            <a:r>
              <a:rPr lang="el-GR" sz="2000" dirty="0" smtClean="0">
                <a:solidFill>
                  <a:schemeClr val="accent6">
                    <a:lumMod val="50000"/>
                  </a:schemeClr>
                </a:solidFill>
                <a:latin typeface="Calibri" pitchFamily="34" charset="0"/>
              </a:rPr>
              <a:t> να είμαστε δίπλα τους</a:t>
            </a:r>
          </a:p>
        </p:txBody>
      </p:sp>
      <p:sp>
        <p:nvSpPr>
          <p:cNvPr id="6" name="5 - Έλλειψη"/>
          <p:cNvSpPr/>
          <p:nvPr/>
        </p:nvSpPr>
        <p:spPr>
          <a:xfrm rot="1699844">
            <a:off x="-61933" y="5349972"/>
            <a:ext cx="2928958" cy="1000132"/>
          </a:xfrm>
          <a:prstGeom prst="ellips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ΔΙΑΦΟΡΕΤΙΚΟΤΗΤΑ – ΑΜΕΑ</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19084"/>
          <a:ext cx="8501062" cy="6453188"/>
        </p:xfrm>
        <a:graphic>
          <a:graphicData uri="http://schemas.openxmlformats.org/drawingml/2006/table">
            <a:tbl>
              <a:tblPr/>
              <a:tblGrid>
                <a:gridCol w="3786184"/>
                <a:gridCol w="4714878"/>
              </a:tblGrid>
              <a:tr h="5968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D1F1F"/>
                          </a:solidFill>
                          <a:effectLst/>
                          <a:latin typeface="Calibri" pitchFamily="34" charset="0"/>
                        </a:rPr>
                        <a:t>Εφαρμόζοντας</a:t>
                      </a:r>
                      <a:endParaRPr kumimoji="0" lang="el-GR" sz="1800" b="1" i="0" u="none" strike="noStrike" cap="none" normalizeH="0" baseline="0" dirty="0" smtClean="0">
                        <a:ln>
                          <a:noFill/>
                        </a:ln>
                        <a:solidFill>
                          <a:srgbClr val="8D1F1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856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Δραστηριότητα: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Απονομή αναμνηστικών διπλωμάτων</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Στόχοι:</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Ανάδειξη σημαντικότητας της όλης προσπάθειας</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r>
                        <a:rPr kumimoji="0" lang="el-GR" sz="2000" b="0" i="0" u="none" strike="noStrike" cap="none" normalizeH="0" baseline="0" dirty="0" smtClean="0">
                          <a:ln>
                            <a:noFill/>
                          </a:ln>
                          <a:solidFill>
                            <a:schemeClr val="accent6">
                              <a:lumMod val="50000"/>
                            </a:schemeClr>
                          </a:solidFill>
                          <a:effectLst/>
                          <a:latin typeface="Calibri" pitchFamily="34" charset="0"/>
                        </a:rPr>
                        <a:t>Να χαρούν τα παιδιά για την κατάκτηση της νέας γνώσης</a:t>
                      </a:r>
                    </a:p>
                    <a:p>
                      <a:pPr marL="179388" marR="0" lvl="0" indent="-179388" algn="l" defTabSz="914400" rtl="0" eaLnBrk="1" fontAlgn="base" latinLnBrk="0" hangingPunct="1">
                        <a:lnSpc>
                          <a:spcPct val="100000"/>
                        </a:lnSpc>
                        <a:spcBef>
                          <a:spcPct val="0"/>
                        </a:spcBef>
                        <a:spcAft>
                          <a:spcPts val="300"/>
                        </a:spcAft>
                        <a:buClrTx/>
                        <a:buSzTx/>
                        <a:buFont typeface="Arial" pitchFamily="34" charset="0"/>
                        <a:buChar char="•"/>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3 - Έλλειψη"/>
          <p:cNvSpPr/>
          <p:nvPr/>
        </p:nvSpPr>
        <p:spPr>
          <a:xfrm rot="1890876">
            <a:off x="180145" y="5178127"/>
            <a:ext cx="2352455" cy="10868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rgbClr val="8D1F1F"/>
                </a:solidFill>
              </a:rPr>
              <a:t>Απονομή αναμνηστικών διπλωμάτων</a:t>
            </a:r>
            <a:endParaRPr lang="el-GR" b="1" dirty="0">
              <a:solidFill>
                <a:srgbClr val="8D1F1F"/>
              </a:solidFill>
            </a:endParaRPr>
          </a:p>
        </p:txBody>
      </p:sp>
      <p:pic>
        <p:nvPicPr>
          <p:cNvPr id="6" name="5 - Εικόνα" descr="CAM00116.jpg"/>
          <p:cNvPicPr>
            <a:picLocks noChangeAspect="1"/>
          </p:cNvPicPr>
          <p:nvPr/>
        </p:nvPicPr>
        <p:blipFill>
          <a:blip r:embed="rId3" cstate="print">
            <a:lum bright="18000" contrast="11000"/>
          </a:blip>
          <a:stretch>
            <a:fillRect/>
          </a:stretch>
        </p:blipFill>
        <p:spPr>
          <a:xfrm>
            <a:off x="4572000" y="857231"/>
            <a:ext cx="4000528" cy="3000395"/>
          </a:xfrm>
          <a:prstGeom prst="rect">
            <a:avLst/>
          </a:prstGeom>
        </p:spPr>
      </p:pic>
      <p:pic>
        <p:nvPicPr>
          <p:cNvPr id="8" name="7 - Εικόνα" descr="CAM00118.jpg"/>
          <p:cNvPicPr>
            <a:picLocks noChangeAspect="1"/>
          </p:cNvPicPr>
          <p:nvPr/>
        </p:nvPicPr>
        <p:blipFill>
          <a:blip r:embed="rId4" cstate="print">
            <a:lum bright="11000" contrast="5000"/>
          </a:blip>
          <a:stretch>
            <a:fillRect/>
          </a:stretch>
        </p:blipFill>
        <p:spPr>
          <a:xfrm>
            <a:off x="5305164" y="3143248"/>
            <a:ext cx="2767298" cy="342902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4 - Εικόνα" descr="logoLeft1.jpg"/>
          <p:cNvPicPr>
            <a:picLocks noChangeAspect="1"/>
          </p:cNvPicPr>
          <p:nvPr/>
        </p:nvPicPr>
        <p:blipFill>
          <a:blip r:embed="rId2"/>
          <a:srcRect/>
          <a:stretch>
            <a:fillRect/>
          </a:stretch>
        </p:blipFill>
        <p:spPr bwMode="auto">
          <a:xfrm>
            <a:off x="285720" y="285728"/>
            <a:ext cx="8472487" cy="1208088"/>
          </a:xfrm>
          <a:prstGeom prst="rect">
            <a:avLst/>
          </a:prstGeom>
          <a:noFill/>
          <a:ln w="9525">
            <a:noFill/>
            <a:miter lim="800000"/>
            <a:headEnd/>
            <a:tailEnd/>
          </a:ln>
        </p:spPr>
      </p:pic>
      <p:sp>
        <p:nvSpPr>
          <p:cNvPr id="10" name="9 - Υπότιτλος"/>
          <p:cNvSpPr>
            <a:spLocks noGrp="1"/>
          </p:cNvSpPr>
          <p:nvPr>
            <p:ph type="subTitle" idx="1"/>
          </p:nvPr>
        </p:nvSpPr>
        <p:spPr>
          <a:xfrm>
            <a:off x="2214546" y="357166"/>
            <a:ext cx="4214842" cy="571498"/>
          </a:xfrm>
        </p:spPr>
        <p:txBody>
          <a:bodyPr rtlCol="0">
            <a:normAutofit fontScale="85000" lnSpcReduction="20000"/>
          </a:bodyPr>
          <a:lstStyle/>
          <a:p>
            <a:pPr eaLnBrk="1" fontAlgn="auto" hangingPunct="1">
              <a:spcAft>
                <a:spcPts val="0"/>
              </a:spcAft>
              <a:buFont typeface="Arial" pitchFamily="34" charset="0"/>
              <a:buNone/>
              <a:defRPr/>
            </a:pPr>
            <a:r>
              <a:rPr lang="el-GR" sz="4400" b="1" dirty="0" smtClean="0">
                <a:solidFill>
                  <a:srgbClr val="800000"/>
                </a:solidFill>
              </a:rPr>
              <a:t>Ευχαριστούμε!</a:t>
            </a:r>
            <a:endParaRPr lang="el-GR" sz="4400" b="1" dirty="0">
              <a:solidFill>
                <a:srgbClr val="800000"/>
              </a:solidFill>
            </a:endParaRPr>
          </a:p>
        </p:txBody>
      </p:sp>
      <p:pic>
        <p:nvPicPr>
          <p:cNvPr id="4" name="3 - Εικόνα" descr="CAM00129.jpg"/>
          <p:cNvPicPr>
            <a:picLocks noChangeAspect="1"/>
          </p:cNvPicPr>
          <p:nvPr/>
        </p:nvPicPr>
        <p:blipFill>
          <a:blip r:embed="rId3" cstate="print">
            <a:lum bright="9000" contrast="19000"/>
          </a:blip>
          <a:stretch>
            <a:fillRect/>
          </a:stretch>
        </p:blipFill>
        <p:spPr>
          <a:xfrm>
            <a:off x="714349" y="1643050"/>
            <a:ext cx="3929090" cy="2946818"/>
          </a:xfrm>
          <a:prstGeom prst="rect">
            <a:avLst/>
          </a:prstGeom>
        </p:spPr>
      </p:pic>
      <p:pic>
        <p:nvPicPr>
          <p:cNvPr id="5" name="4 - Εικόνα" descr="CAM00130.jpg"/>
          <p:cNvPicPr>
            <a:picLocks noChangeAspect="1"/>
          </p:cNvPicPr>
          <p:nvPr/>
        </p:nvPicPr>
        <p:blipFill>
          <a:blip r:embed="rId4" cstate="print">
            <a:lum bright="9000" contrast="19000"/>
          </a:blip>
          <a:stretch>
            <a:fillRect/>
          </a:stretch>
        </p:blipFill>
        <p:spPr>
          <a:xfrm>
            <a:off x="4286248" y="3429001"/>
            <a:ext cx="4095747" cy="3071810"/>
          </a:xfrm>
          <a:prstGeom prst="rect">
            <a:avLst/>
          </a:prstGeom>
        </p:spPr>
      </p:pic>
      <p:sp>
        <p:nvSpPr>
          <p:cNvPr id="6" name="5 - TextBox"/>
          <p:cNvSpPr txBox="1"/>
          <p:nvPr/>
        </p:nvSpPr>
        <p:spPr>
          <a:xfrm>
            <a:off x="4643438" y="1857364"/>
            <a:ext cx="3929090" cy="1227965"/>
          </a:xfrm>
          <a:prstGeom prst="rect">
            <a:avLst/>
          </a:prstGeom>
          <a:noFill/>
        </p:spPr>
        <p:txBody>
          <a:bodyPr wrap="square" rtlCol="0">
            <a:spAutoFit/>
          </a:bodyPr>
          <a:lstStyle/>
          <a:p>
            <a:pPr algn="ctr">
              <a:lnSpc>
                <a:spcPct val="200000"/>
              </a:lnSpc>
            </a:pPr>
            <a:r>
              <a:rPr lang="el-GR" sz="2000" b="1" dirty="0" smtClean="0"/>
              <a:t>2</a:t>
            </a:r>
            <a:r>
              <a:rPr lang="el-GR" sz="2000" b="1" baseline="30000" dirty="0" smtClean="0"/>
              <a:t>ο</a:t>
            </a:r>
            <a:r>
              <a:rPr lang="el-GR" sz="2000" b="1" dirty="0" smtClean="0"/>
              <a:t> Νηπιαγωγείο Ανατολής Ιωαννίνων</a:t>
            </a:r>
            <a:endParaRPr lang="el-GR" sz="2000" b="1" dirty="0"/>
          </a:p>
        </p:txBody>
      </p:sp>
      <p:sp>
        <p:nvSpPr>
          <p:cNvPr id="7" name="6 - TextBox"/>
          <p:cNvSpPr txBox="1"/>
          <p:nvPr/>
        </p:nvSpPr>
        <p:spPr>
          <a:xfrm>
            <a:off x="571472" y="4929198"/>
            <a:ext cx="3786214" cy="800219"/>
          </a:xfrm>
          <a:prstGeom prst="rect">
            <a:avLst/>
          </a:prstGeom>
          <a:noFill/>
        </p:spPr>
        <p:txBody>
          <a:bodyPr wrap="square" rtlCol="0">
            <a:spAutoFit/>
          </a:bodyPr>
          <a:lstStyle/>
          <a:p>
            <a:pPr algn="ctr">
              <a:spcAft>
                <a:spcPts val="1200"/>
              </a:spcAft>
            </a:pPr>
            <a:r>
              <a:rPr lang="el-GR" b="1" dirty="0" smtClean="0"/>
              <a:t>Μωυσιάδου Ελισάβετ</a:t>
            </a:r>
          </a:p>
          <a:p>
            <a:pPr algn="ctr">
              <a:spcAft>
                <a:spcPts val="1800"/>
              </a:spcAft>
            </a:pPr>
            <a:r>
              <a:rPr lang="el-GR" b="1" dirty="0" smtClean="0"/>
              <a:t>Τάχιας Φρίξος</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3 - Τίτλος"/>
          <p:cNvSpPr>
            <a:spLocks noGrp="1"/>
          </p:cNvSpPr>
          <p:nvPr>
            <p:ph type="title"/>
          </p:nvPr>
        </p:nvSpPr>
        <p:spPr>
          <a:xfrm>
            <a:off x="457200" y="274638"/>
            <a:ext cx="8229600" cy="582594"/>
          </a:xfrm>
        </p:spPr>
        <p:txBody>
          <a:bodyPr/>
          <a:lstStyle/>
          <a:p>
            <a:pPr eaLnBrk="1" hangingPunct="1"/>
            <a:r>
              <a:rPr lang="el-GR" b="1" dirty="0" smtClean="0">
                <a:solidFill>
                  <a:schemeClr val="accent3">
                    <a:lumMod val="50000"/>
                  </a:schemeClr>
                </a:solidFill>
              </a:rPr>
              <a:t>Νέ</a:t>
            </a:r>
            <a:r>
              <a:rPr lang="el-GR" b="1" dirty="0" smtClean="0">
                <a:solidFill>
                  <a:srgbClr val="EEC11B"/>
                </a:solidFill>
              </a:rPr>
              <a:t>α</a:t>
            </a:r>
            <a:r>
              <a:rPr lang="el-GR" b="1" dirty="0" smtClean="0"/>
              <a:t> </a:t>
            </a:r>
            <a:r>
              <a:rPr lang="el-GR" b="1" dirty="0" smtClean="0">
                <a:solidFill>
                  <a:srgbClr val="EEC11B"/>
                </a:solidFill>
              </a:rPr>
              <a:t>Μ</a:t>
            </a:r>
            <a:r>
              <a:rPr lang="el-GR" b="1" dirty="0" smtClean="0">
                <a:solidFill>
                  <a:schemeClr val="accent1">
                    <a:lumMod val="50000"/>
                  </a:schemeClr>
                </a:solidFill>
              </a:rPr>
              <a:t>άθ</a:t>
            </a:r>
            <a:r>
              <a:rPr lang="el-GR" b="1" dirty="0" smtClean="0">
                <a:solidFill>
                  <a:schemeClr val="accent2">
                    <a:lumMod val="75000"/>
                  </a:schemeClr>
                </a:solidFill>
              </a:rPr>
              <a:t>ηση</a:t>
            </a:r>
          </a:p>
        </p:txBody>
      </p:sp>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936646"/>
          <a:ext cx="8429625" cy="5635626"/>
        </p:xfrm>
        <a:graphic>
          <a:graphicData uri="http://schemas.openxmlformats.org/drawingml/2006/table">
            <a:tbl>
              <a:tblPr/>
              <a:tblGrid>
                <a:gridCol w="2108200"/>
                <a:gridCol w="2106612"/>
                <a:gridCol w="2108200"/>
                <a:gridCol w="2106613"/>
              </a:tblGrid>
              <a:tr h="5270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Βιώνοντας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2109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60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0000"/>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1F1F"/>
                    </a:solidFill>
                  </a:tcPr>
                </a:tc>
                <a:tc hMerge="1">
                  <a:txBody>
                    <a:bodyPr/>
                    <a:lstStyle/>
                    <a:p>
                      <a:endParaRPr lang="el-GR"/>
                    </a:p>
                  </a:txBody>
                  <a:tcPr/>
                </a:tc>
              </a:tr>
              <a:tr h="2552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142844" y="80354"/>
          <a:ext cx="8786783" cy="6777646"/>
        </p:xfrm>
        <a:graphic>
          <a:graphicData uri="http://schemas.openxmlformats.org/drawingml/2006/table">
            <a:tbl>
              <a:tblPr/>
              <a:tblGrid>
                <a:gridCol w="2197523"/>
                <a:gridCol w="2195868"/>
                <a:gridCol w="2197523"/>
                <a:gridCol w="2195869"/>
              </a:tblGrid>
              <a:tr h="53030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Βιώνοντας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rPr>
                        <a:t>Εφαρμόζοντας</a:t>
                      </a:r>
                      <a:endParaRPr kumimoji="0" lang="el-GR" sz="1800" b="1"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32300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Καθυστερημένη έλευση στο σχολείο </a:t>
                      </a:r>
                      <a:r>
                        <a:rPr kumimoji="0" lang="el-GR" sz="1800" b="0" i="0" u="none" strike="noStrike" cap="none" normalizeH="0" baseline="0" dirty="0" err="1" smtClean="0">
                          <a:ln>
                            <a:noFill/>
                          </a:ln>
                          <a:solidFill>
                            <a:srgbClr val="000000"/>
                          </a:solidFill>
                          <a:effectLst/>
                          <a:latin typeface="Calibri" pitchFamily="34" charset="0"/>
                        </a:rPr>
                        <a:t>λόγω...ατυχήματος</a:t>
                      </a:r>
                      <a:endParaRPr kumimoji="0" lang="el-GR" sz="1800" b="0"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Γνωρίζετε κάποια σήματα;</a:t>
                      </a:r>
                      <a:endParaRPr kumimoji="0" lang="el-GR" sz="1800" b="1"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Τι ξέρετε για τα φανάρια;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l-GR" sz="1800" b="1" i="0" u="none" strike="noStrike" kern="1200" cap="none" normalizeH="0" baseline="0" dirty="0" smtClean="0">
                          <a:ln>
                            <a:noFill/>
                          </a:ln>
                          <a:solidFill>
                            <a:srgbClr val="000000"/>
                          </a:solidFill>
                          <a:effectLst/>
                          <a:latin typeface="Calibri" pitchFamily="34" charset="0"/>
                          <a:ea typeface="+mn-ea"/>
                          <a:cs typeface="+mn-cs"/>
                        </a:rPr>
                        <a:t>Νέο</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Βιβλίο: «Καλώς τον </a:t>
                      </a:r>
                      <a:r>
                        <a:rPr kumimoji="0" lang="el-GR" sz="1800" b="0" i="0" u="none" strike="noStrike" kern="1200" cap="none" normalizeH="0" baseline="0" dirty="0" err="1" smtClean="0">
                          <a:ln>
                            <a:noFill/>
                          </a:ln>
                          <a:solidFill>
                            <a:srgbClr val="000000"/>
                          </a:solidFill>
                          <a:effectLst/>
                          <a:latin typeface="Calibri" pitchFamily="34" charset="0"/>
                          <a:ea typeface="+mn-ea"/>
                          <a:cs typeface="+mn-cs"/>
                        </a:rPr>
                        <a:t>κο</a:t>
                      </a:r>
                      <a:r>
                        <a:rPr kumimoji="0" lang="el-GR" sz="1800" b="0" i="0" u="none" strike="noStrike" kern="1200" cap="none" normalizeH="0" baseline="0" dirty="0" smtClean="0">
                          <a:ln>
                            <a:noFill/>
                          </a:ln>
                          <a:solidFill>
                            <a:srgbClr val="000000"/>
                          </a:solidFill>
                          <a:effectLst/>
                          <a:latin typeface="Calibri" pitchFamily="34" charset="0"/>
                          <a:ea typeface="+mn-ea"/>
                          <a:cs typeface="+mn-cs"/>
                        </a:rPr>
                        <a:t> ΚΟΚ»</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Βιβλίο: «Στο Δρόμο- </a:t>
                      </a:r>
                      <a:r>
                        <a:rPr kumimoji="0" lang="en-US" sz="1800" b="0" i="0" u="none" strike="noStrike" kern="1200" cap="none" normalizeH="0" baseline="0" dirty="0" err="1" smtClean="0">
                          <a:ln>
                            <a:noFill/>
                          </a:ln>
                          <a:solidFill>
                            <a:srgbClr val="000000"/>
                          </a:solidFill>
                          <a:effectLst/>
                          <a:latin typeface="Calibri" pitchFamily="34" charset="0"/>
                          <a:ea typeface="+mn-ea"/>
                          <a:cs typeface="+mn-cs"/>
                        </a:rPr>
                        <a:t>cd</a:t>
                      </a:r>
                      <a:r>
                        <a:rPr kumimoji="0" lang="en-US" sz="1800" b="0" i="0" u="none" strike="noStrike" kern="1200" cap="none" normalizeH="0" baseline="0" dirty="0" smtClean="0">
                          <a:ln>
                            <a:noFill/>
                          </a:ln>
                          <a:solidFill>
                            <a:srgbClr val="000000"/>
                          </a:solidFill>
                          <a:effectLst/>
                          <a:latin typeface="Calibri" pitchFamily="34" charset="0"/>
                          <a:ea typeface="+mn-ea"/>
                          <a:cs typeface="+mn-cs"/>
                        </a:rPr>
                        <a:t> </a:t>
                      </a:r>
                      <a:r>
                        <a:rPr kumimoji="0" lang="el-GR" sz="1800" b="0" i="0" u="none" strike="noStrike" kern="1200" cap="none" normalizeH="0" baseline="0" dirty="0" smtClean="0">
                          <a:ln>
                            <a:noFill/>
                          </a:ln>
                          <a:solidFill>
                            <a:srgbClr val="000000"/>
                          </a:solidFill>
                          <a:effectLst/>
                          <a:latin typeface="Calibri" pitchFamily="34" charset="0"/>
                          <a:ea typeface="+mn-ea"/>
                          <a:cs typeface="+mn-cs"/>
                        </a:rPr>
                        <a:t>με συμβουλές του μικρού λύκου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rgbClr val="0000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 Περίπατο στο τετράγωνο γύρω από το σχολείο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rgbClr val="000000"/>
                          </a:solidFill>
                          <a:effectLst/>
                          <a:latin typeface="Calibri" pitchFamily="34" charset="0"/>
                          <a:ea typeface="+mn-ea"/>
                          <a:cs typeface="+mn-cs"/>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rgbClr val="000000"/>
                        </a:solidFill>
                        <a:effectLst/>
                        <a:latin typeface="Calibri" pitchFamily="34"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Παιχνίδι με το Σταμάτη και το Γρηγόρη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Κατασκευή φαναριών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Κατηγοριοποίηση σημάτων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Φύλλα εργασίας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Μακέτες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88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Εννοιολογώντας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Αναλύοντας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1F1F"/>
                    </a:solidFill>
                  </a:tcPr>
                </a:tc>
                <a:tc hMerge="1">
                  <a:txBody>
                    <a:bodyPr/>
                    <a:lstStyle/>
                    <a:p>
                      <a:endParaRPr lang="el-GR"/>
                    </a:p>
                  </a:txBody>
                  <a:tcPr/>
                </a:tc>
              </a:tr>
              <a:tr h="2568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Ορολογία</a:t>
                      </a:r>
                      <a:endParaRPr kumimoji="0" lang="en-US" sz="18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Ανακεφαλαίωση των νέων όρων που εισήχθησαν- αντιγραφή λέξεων</a:t>
                      </a: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Θεωρία</a:t>
                      </a:r>
                      <a:endParaRPr kumimoji="0" lang="en-US" sz="18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rgbClr val="000000"/>
                          </a:solidFill>
                          <a:effectLst/>
                          <a:latin typeface="Calibri" pitchFamily="34" charset="0"/>
                        </a:rPr>
                        <a:t>Αξιοποίηση Νέων Τεχνολογιών</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rgbClr val="000000"/>
                          </a:solidFill>
                          <a:effectLst/>
                          <a:latin typeface="Calibri" pitchFamily="34" charset="0"/>
                        </a:rPr>
                        <a:t> </a:t>
                      </a:r>
                      <a:r>
                        <a:rPr kumimoji="0" lang="en-US" sz="1800" b="0" i="0" u="none" strike="noStrike" cap="none" normalizeH="0" baseline="0" dirty="0" smtClean="0">
                          <a:ln>
                            <a:noFill/>
                          </a:ln>
                          <a:solidFill>
                            <a:srgbClr val="000000"/>
                          </a:solidFill>
                          <a:effectLst/>
                          <a:latin typeface="Calibri" pitchFamily="34" charset="0"/>
                        </a:rPr>
                        <a:t>DVD </a:t>
                      </a:r>
                      <a:r>
                        <a:rPr kumimoji="0" lang="el-GR" sz="1800" b="0" i="0" u="none" strike="noStrike" cap="none" normalizeH="0" baseline="0" dirty="0" smtClean="0">
                          <a:ln>
                            <a:noFill/>
                          </a:ln>
                          <a:solidFill>
                            <a:srgbClr val="000000"/>
                          </a:solidFill>
                          <a:effectLst/>
                          <a:latin typeface="Calibri" pitchFamily="34" charset="0"/>
                        </a:rPr>
                        <a:t>με το Μικρό Νικόλα και τον ΚΟΚ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Εικόνες με παιδιά να περνούν σε διάβαση και εκτός διάβασης, με «Γρηγόρη» αλλά και με «Σταμάτη»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 Έλλειψη"/>
          <p:cNvSpPr/>
          <p:nvPr/>
        </p:nvSpPr>
        <p:spPr>
          <a:xfrm>
            <a:off x="3500430" y="3357562"/>
            <a:ext cx="2071702" cy="1000132"/>
          </a:xfrm>
          <a:prstGeom prst="ellipse">
            <a:avLst/>
          </a:prstGeom>
          <a:gradFill flip="none" rotWithShape="1">
            <a:gsLst>
              <a:gs pos="0">
                <a:srgbClr val="FFEFD1"/>
              </a:gs>
              <a:gs pos="64999">
                <a:srgbClr val="F0EBD5"/>
              </a:gs>
              <a:gs pos="100000">
                <a:srgbClr val="D1C39F"/>
              </a:gs>
            </a:gsLst>
            <a:lin ang="18900000" scaled="1"/>
            <a:tileRect/>
          </a:gra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Σήματα κυκλοφορίας – φανάρια</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142844" y="80354"/>
          <a:ext cx="8786783" cy="6634794"/>
        </p:xfrm>
        <a:graphic>
          <a:graphicData uri="http://schemas.openxmlformats.org/drawingml/2006/table">
            <a:tbl>
              <a:tblPr/>
              <a:tblGrid>
                <a:gridCol w="2197523"/>
                <a:gridCol w="2195868"/>
                <a:gridCol w="2197523"/>
                <a:gridCol w="2195869"/>
              </a:tblGrid>
              <a:tr h="5024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Βιώνοντας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Εφαρμόζοντας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r>
              <a:tr h="32733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Καθυστερημένη έλευση στο σχολείο </a:t>
                      </a:r>
                      <a:r>
                        <a:rPr kumimoji="0" lang="el-GR" sz="1800" b="0" i="0" u="none" strike="noStrike" cap="none" normalizeH="0" baseline="0" dirty="0" err="1" smtClean="0">
                          <a:ln>
                            <a:noFill/>
                          </a:ln>
                          <a:solidFill>
                            <a:srgbClr val="000000"/>
                          </a:solidFill>
                          <a:effectLst/>
                          <a:latin typeface="Calibri" pitchFamily="34" charset="0"/>
                        </a:rPr>
                        <a:t>λόγω...ατυχήματος</a:t>
                      </a:r>
                      <a:endParaRPr kumimoji="0" lang="el-GR" sz="1800" b="0"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Γνωρίζετε κάποια σήματα;</a:t>
                      </a:r>
                      <a:endParaRPr kumimoji="0" lang="el-GR" sz="1800" b="1" i="0" u="none" strike="noStrike" cap="none" normalizeH="0" baseline="0" dirty="0" smtClean="0">
                        <a:ln>
                          <a:noFill/>
                        </a:ln>
                        <a:solidFill>
                          <a:srgbClr val="000000"/>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Τι ξέρετε για τα φανάρια;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l-GR" sz="1800" b="1" i="0" u="none" strike="noStrike" kern="1200" cap="none" normalizeH="0" baseline="0" dirty="0" smtClean="0">
                          <a:ln>
                            <a:noFill/>
                          </a:ln>
                          <a:solidFill>
                            <a:srgbClr val="000000"/>
                          </a:solidFill>
                          <a:effectLst/>
                          <a:latin typeface="Calibri" pitchFamily="34" charset="0"/>
                          <a:ea typeface="+mn-ea"/>
                          <a:cs typeface="+mn-cs"/>
                        </a:rPr>
                        <a:t>Νέο</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Βιβλίο: «Καλώς τον </a:t>
                      </a:r>
                      <a:r>
                        <a:rPr kumimoji="0" lang="el-GR" sz="1800" b="0" i="0" u="none" strike="noStrike" kern="1200" cap="none" normalizeH="0" baseline="0" dirty="0" err="1" smtClean="0">
                          <a:ln>
                            <a:noFill/>
                          </a:ln>
                          <a:solidFill>
                            <a:srgbClr val="000000"/>
                          </a:solidFill>
                          <a:effectLst/>
                          <a:latin typeface="Calibri" pitchFamily="34" charset="0"/>
                          <a:ea typeface="+mn-ea"/>
                          <a:cs typeface="+mn-cs"/>
                        </a:rPr>
                        <a:t>κο</a:t>
                      </a:r>
                      <a:r>
                        <a:rPr kumimoji="0" lang="el-GR" sz="1800" b="0" i="0" u="none" strike="noStrike" kern="1200" cap="none" normalizeH="0" baseline="0" dirty="0" smtClean="0">
                          <a:ln>
                            <a:noFill/>
                          </a:ln>
                          <a:solidFill>
                            <a:srgbClr val="000000"/>
                          </a:solidFill>
                          <a:effectLst/>
                          <a:latin typeface="Calibri" pitchFamily="34" charset="0"/>
                          <a:ea typeface="+mn-ea"/>
                          <a:cs typeface="+mn-cs"/>
                        </a:rPr>
                        <a:t> ΚΟΚ»</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rgbClr val="000000"/>
                          </a:solidFill>
                          <a:effectLst/>
                          <a:latin typeface="Calibri" pitchFamily="34" charset="0"/>
                          <a:ea typeface="+mn-ea"/>
                          <a:cs typeface="+mn-cs"/>
                        </a:rPr>
                        <a:t>Βιβλίο: «Στο Δρόμο»- </a:t>
                      </a:r>
                      <a:r>
                        <a:rPr kumimoji="0" lang="en-US" sz="1800" b="0" i="0" u="none" strike="noStrike" kern="1200" cap="none" normalizeH="0" baseline="0" dirty="0" err="1" smtClean="0">
                          <a:ln>
                            <a:noFill/>
                          </a:ln>
                          <a:solidFill>
                            <a:srgbClr val="000000"/>
                          </a:solidFill>
                          <a:effectLst/>
                          <a:latin typeface="Calibri" pitchFamily="34" charset="0"/>
                          <a:ea typeface="+mn-ea"/>
                          <a:cs typeface="+mn-cs"/>
                        </a:rPr>
                        <a:t>cd</a:t>
                      </a:r>
                      <a:r>
                        <a:rPr kumimoji="0" lang="en-US" sz="1800" b="0" i="0" u="none" strike="noStrike" kern="1200" cap="none" normalizeH="0" baseline="0" dirty="0" smtClean="0">
                          <a:ln>
                            <a:noFill/>
                          </a:ln>
                          <a:solidFill>
                            <a:srgbClr val="000000"/>
                          </a:solidFill>
                          <a:effectLst/>
                          <a:latin typeface="Calibri" pitchFamily="34" charset="0"/>
                          <a:ea typeface="+mn-ea"/>
                          <a:cs typeface="+mn-cs"/>
                        </a:rPr>
                        <a:t> </a:t>
                      </a:r>
                      <a:r>
                        <a:rPr kumimoji="0" lang="el-GR" sz="1800" b="0" i="0" u="none" strike="noStrike" kern="1200" cap="none" normalizeH="0" baseline="0" dirty="0" smtClean="0">
                          <a:ln>
                            <a:noFill/>
                          </a:ln>
                          <a:solidFill>
                            <a:srgbClr val="000000"/>
                          </a:solidFill>
                          <a:effectLst/>
                          <a:latin typeface="Calibri" pitchFamily="34" charset="0"/>
                          <a:ea typeface="+mn-ea"/>
                          <a:cs typeface="+mn-cs"/>
                        </a:rPr>
                        <a:t>με συμβουλές του μικρού λύκου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rgbClr val="000000"/>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 Περίπατο στο τετράγωνο γύρω από το σχολείο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chemeClr val="bg2">
                              <a:lumMod val="75000"/>
                            </a:schemeClr>
                          </a:solidFill>
                          <a:effectLst/>
                          <a:latin typeface="Calibri" pitchFamily="34" charset="0"/>
                          <a:ea typeface="+mn-ea"/>
                          <a:cs typeface="+mn-cs"/>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Παιχνίδι με το Σταμάτη και το Γρηγόρη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Κατασκευή φαναριών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Κατηγοριοποίηση σημάτων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Φύλλα εργασίας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Μακέτες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28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Εννοιολογώντας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alpha val="89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Αναλύοντας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r>
              <a:tr h="2433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Ορολογία</a:t>
                      </a:r>
                      <a:endParaRPr kumimoji="0" lang="en-US" sz="1800" b="1" i="0" u="none" strike="noStrike" cap="none" normalizeH="0" baseline="0" dirty="0" smtClean="0">
                        <a:ln>
                          <a:noFill/>
                        </a:ln>
                        <a:solidFill>
                          <a:schemeClr val="bg2">
                            <a:lumMod val="75000"/>
                          </a:schemeClr>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Ανακεφαλαίωση των νέων όρων που εισήχθησαν- αντιγραφή λέξεων</a:t>
                      </a:r>
                      <a:endParaRPr kumimoji="0" lang="el-GR" sz="1200" b="0"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Θεωρία</a:t>
                      </a:r>
                      <a:endParaRPr kumimoji="0" lang="en-US" sz="1800" b="1" i="0" u="none" strike="noStrike" cap="none" normalizeH="0" baseline="0" dirty="0" smtClean="0">
                        <a:ln>
                          <a:noFill/>
                        </a:ln>
                        <a:solidFill>
                          <a:schemeClr val="bg2">
                            <a:lumMod val="75000"/>
                          </a:schemeClr>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chemeClr val="bg2">
                              <a:lumMod val="75000"/>
                            </a:schemeClr>
                          </a:solidFill>
                          <a:effectLst/>
                          <a:latin typeface="Calibri" pitchFamily="34" charset="0"/>
                        </a:rPr>
                        <a:t>Αξιοποίηση Νέων Τεχνολογιών</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 </a:t>
                      </a:r>
                      <a:r>
                        <a:rPr kumimoji="0" lang="en-US" sz="1800" b="0" i="0" u="none" strike="noStrike" kern="1200" cap="none" normalizeH="0" baseline="0" dirty="0" smtClean="0">
                          <a:ln>
                            <a:noFill/>
                          </a:ln>
                          <a:solidFill>
                            <a:schemeClr val="bg2">
                              <a:lumMod val="75000"/>
                            </a:schemeClr>
                          </a:solidFill>
                          <a:effectLst/>
                          <a:latin typeface="Calibri" pitchFamily="34" charset="0"/>
                          <a:ea typeface="+mn-ea"/>
                          <a:cs typeface="+mn-cs"/>
                        </a:rPr>
                        <a:t>DVD </a:t>
                      </a: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με το Μικρό Νικόλα και τον ΚΟΚ</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l-GR" sz="1800" b="0"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Εικόνες με παιδιά να περνούν σε διάβαση και εκτός διάβασης, με «Γρηγόρη» αλλά και με «Σταμάτη»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 Έλλειψη"/>
          <p:cNvSpPr/>
          <p:nvPr/>
        </p:nvSpPr>
        <p:spPr>
          <a:xfrm>
            <a:off x="3500430" y="3357562"/>
            <a:ext cx="2071702" cy="1000132"/>
          </a:xfrm>
          <a:prstGeom prst="ellipse">
            <a:avLst/>
          </a:prstGeom>
          <a:gradFill flip="none" rotWithShape="1">
            <a:gsLst>
              <a:gs pos="0">
                <a:srgbClr val="FFEFD1"/>
              </a:gs>
              <a:gs pos="64999">
                <a:srgbClr val="F0EBD5"/>
              </a:gs>
              <a:gs pos="100000">
                <a:srgbClr val="D1C39F"/>
              </a:gs>
            </a:gsLst>
            <a:lin ang="18900000" scaled="1"/>
            <a:tileRect/>
          </a:gradFill>
          <a:ln w="444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3F7835"/>
                </a:solidFill>
              </a:rPr>
              <a:t>Σήματα κυκλοφορίας – φανάρια</a:t>
            </a:r>
            <a:endParaRPr lang="el-GR" b="1" dirty="0">
              <a:solidFill>
                <a:srgbClr val="3F783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142844" y="142852"/>
          <a:ext cx="9001156" cy="6715148"/>
        </p:xfrm>
        <a:graphic>
          <a:graphicData uri="http://schemas.openxmlformats.org/drawingml/2006/table">
            <a:tbl>
              <a:tblPr/>
              <a:tblGrid>
                <a:gridCol w="4501419"/>
                <a:gridCol w="4499737"/>
              </a:tblGrid>
              <a:tr h="6099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latin typeface="Calibri" pitchFamily="34" charset="0"/>
                        </a:rPr>
                        <a:t>Βιώνοντας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r>
              <a:tr h="61052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smtClean="0">
                          <a:ln>
                            <a:noFill/>
                          </a:ln>
                          <a:solidFill>
                            <a:srgbClr val="3F7835"/>
                          </a:solidFill>
                          <a:effectLst/>
                          <a:latin typeface="Calibri" pitchFamily="34" charset="0"/>
                        </a:rPr>
                        <a:t>Νέο</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sng" strike="noStrike" cap="none" normalizeH="0" baseline="0" dirty="0" smtClean="0">
                          <a:ln>
                            <a:noFill/>
                          </a:ln>
                          <a:solidFill>
                            <a:srgbClr val="3F7835"/>
                          </a:solidFill>
                          <a:effectLst/>
                          <a:latin typeface="Calibri" pitchFamily="34" charset="0"/>
                        </a:rPr>
                        <a:t>Κύριος ΚΟΚ:</a:t>
                      </a:r>
                      <a:r>
                        <a:rPr kumimoji="0" lang="el-GR" sz="2000" b="1" i="0" u="none" strike="noStrike" cap="none" normalizeH="0" baseline="0" dirty="0" smtClean="0">
                          <a:ln>
                            <a:noFill/>
                          </a:ln>
                          <a:solidFill>
                            <a:srgbClr val="3F7835"/>
                          </a:solidFill>
                          <a:effectLst/>
                          <a:latin typeface="Calibri" pitchFamily="34" charset="0"/>
                        </a:rPr>
                        <a:t> </a:t>
                      </a:r>
                      <a:r>
                        <a:rPr kumimoji="0" lang="el-GR" sz="2000" b="0" i="0" u="none" strike="noStrike" cap="none" normalizeH="0" baseline="0" dirty="0" smtClean="0">
                          <a:ln>
                            <a:noFill/>
                          </a:ln>
                          <a:solidFill>
                            <a:srgbClr val="3F7835"/>
                          </a:solidFill>
                          <a:effectLst/>
                          <a:latin typeface="Calibri" pitchFamily="34" charset="0"/>
                        </a:rPr>
                        <a:t>Μπαμπάς του Σταμάτη και του Γρηγόρη</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3F7835"/>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Calibri" pitchFamily="34" charset="0"/>
                        </a:rPr>
                        <a:t>Στόχοι</a:t>
                      </a:r>
                      <a:r>
                        <a:rPr kumimoji="0" lang="el-GR" sz="2000" b="0" i="0" u="none" strike="noStrike" cap="none" normalizeH="0" baseline="0" dirty="0" smtClean="0">
                          <a:ln>
                            <a:noFill/>
                          </a:ln>
                          <a:solidFill>
                            <a:srgbClr val="3F7835"/>
                          </a:solidFill>
                          <a:effectLst/>
                          <a:latin typeface="Calibri" pitchFamily="34" charset="0"/>
                        </a:rPr>
                        <a:t>: </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Κατανόηση βασικών αρχών  συμπεριφοράς στο δρόμο</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Υιοθέτηση βασικών συμβάσεων ανάγνωσης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Βελτίωση και εμπλουτισμός του προφορικού λόγου</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Εκμάθηση διήγησης/αφήγησης/ εκ περιτροπής </a:t>
                      </a:r>
                      <a:r>
                        <a:rPr kumimoji="0" lang="el-GR" sz="2000" b="0" i="0" u="none" strike="noStrike" cap="none" normalizeH="0" baseline="0" dirty="0" err="1" smtClean="0">
                          <a:ln>
                            <a:noFill/>
                          </a:ln>
                          <a:solidFill>
                            <a:srgbClr val="3F7835"/>
                          </a:solidFill>
                          <a:effectLst/>
                          <a:latin typeface="Calibri" pitchFamily="34" charset="0"/>
                        </a:rPr>
                        <a:t>επιχειρηματολόγησης</a:t>
                      </a:r>
                      <a:endParaRPr kumimoji="0" lang="el-GR" sz="2000" b="0" i="0" u="none" strike="noStrike" cap="none" normalizeH="0" baseline="0" dirty="0" smtClean="0">
                        <a:ln>
                          <a:noFill/>
                        </a:ln>
                        <a:solidFill>
                          <a:srgbClr val="3F7835"/>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Σύνδεση γραπτού λόγου με αφήγηση και κατανόηση φοράς ανάγνωσης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None/>
                        <a:tabLst/>
                      </a:pPr>
                      <a:r>
                        <a:rPr kumimoji="0" lang="el-GR" sz="2000" b="1" i="0" u="none" strike="noStrike" cap="none" normalizeH="0" baseline="0" dirty="0" smtClean="0">
                          <a:ln>
                            <a:noFill/>
                          </a:ln>
                          <a:solidFill>
                            <a:schemeClr val="tx1"/>
                          </a:solidFill>
                          <a:effectLst/>
                          <a:latin typeface="Calibri" pitchFamily="34" charset="0"/>
                        </a:rPr>
                        <a:t>Αξιολόγηση</a:t>
                      </a:r>
                      <a:r>
                        <a:rPr kumimoji="0" lang="el-GR" sz="2000" b="0" i="0" u="none" strike="noStrike" cap="none" normalizeH="0" baseline="0" dirty="0" smtClean="0">
                          <a:ln>
                            <a:noFill/>
                          </a:ln>
                          <a:solidFill>
                            <a:srgbClr val="3F7835"/>
                          </a:solidFill>
                          <a:effectLst/>
                          <a:latin typeface="Calibri" pitchFamily="34" charset="0"/>
                        </a:rPr>
                        <a:t>:</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Συμμετοχή των παιδιών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3F7835"/>
                          </a:solidFill>
                          <a:effectLst/>
                          <a:latin typeface="Calibri" pitchFamily="34" charset="0"/>
                        </a:rPr>
                        <a:t>Πλήθος ιστοριών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Calibri" pitchFamily="34" charset="0"/>
                        </a:rPr>
                        <a:t> κείμενο, βίντεο.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4" name="3 - Εικόνα" descr="PITSIDOPOYLOY_KALWS_TON_KYRIO_KOK.jpg"/>
          <p:cNvPicPr>
            <a:picLocks noChangeAspect="1"/>
          </p:cNvPicPr>
          <p:nvPr/>
        </p:nvPicPr>
        <p:blipFill>
          <a:blip r:embed="rId3"/>
          <a:stretch>
            <a:fillRect/>
          </a:stretch>
        </p:blipFill>
        <p:spPr>
          <a:xfrm>
            <a:off x="4786314" y="1681178"/>
            <a:ext cx="3810000" cy="3962400"/>
          </a:xfrm>
          <a:prstGeom prst="rect">
            <a:avLst/>
          </a:prstGeom>
        </p:spPr>
      </p:pic>
      <p:sp>
        <p:nvSpPr>
          <p:cNvPr id="8" name="7 - Έλλειψη"/>
          <p:cNvSpPr/>
          <p:nvPr/>
        </p:nvSpPr>
        <p:spPr>
          <a:xfrm rot="19241267">
            <a:off x="6604816" y="5234694"/>
            <a:ext cx="2790825" cy="1325127"/>
          </a:xfrm>
          <a:prstGeom prst="ellipse">
            <a:avLst/>
          </a:prstGeom>
          <a:solidFill>
            <a:schemeClr val="accent3">
              <a:lumMod val="60000"/>
              <a:lumOff val="40000"/>
            </a:schemeClr>
          </a:solidFill>
          <a:ln w="31750">
            <a:solidFill>
              <a:srgbClr val="3F78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000" b="1" dirty="0" smtClean="0">
                <a:solidFill>
                  <a:schemeClr val="accent3">
                    <a:lumMod val="50000"/>
                  </a:schemeClr>
                </a:solidFill>
              </a:rPr>
              <a:t>Σήματα κυκλοφορίας / Φανάρια</a:t>
            </a:r>
            <a:endParaRPr lang="el-GR" sz="20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142844" y="80354"/>
          <a:ext cx="8786783" cy="6634794"/>
        </p:xfrm>
        <a:graphic>
          <a:graphicData uri="http://schemas.openxmlformats.org/drawingml/2006/table">
            <a:tbl>
              <a:tblPr/>
              <a:tblGrid>
                <a:gridCol w="2197523"/>
                <a:gridCol w="2195868"/>
                <a:gridCol w="2197523"/>
                <a:gridCol w="2195869"/>
              </a:tblGrid>
              <a:tr h="5024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Βιώνοντας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Εφαρμόζοντας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r>
              <a:tr h="32733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Καθυστερημένη έλευση στο σχολείο </a:t>
                      </a:r>
                      <a:r>
                        <a:rPr kumimoji="0" lang="el-GR" sz="1800" b="0" i="0" u="none" strike="noStrike" cap="none" normalizeH="0" baseline="0" dirty="0" err="1" smtClean="0">
                          <a:ln>
                            <a:noFill/>
                          </a:ln>
                          <a:solidFill>
                            <a:schemeClr val="bg2">
                              <a:lumMod val="75000"/>
                            </a:schemeClr>
                          </a:solidFill>
                          <a:effectLst/>
                          <a:latin typeface="Calibri" pitchFamily="34" charset="0"/>
                        </a:rPr>
                        <a:t>λόγω...ατυχήματος</a:t>
                      </a:r>
                      <a:endParaRPr kumimoji="0" lang="el-GR" sz="1800" b="0" i="0" u="none" strike="noStrike" cap="none" normalizeH="0" baseline="0" dirty="0" smtClean="0">
                        <a:ln>
                          <a:noFill/>
                        </a:ln>
                        <a:solidFill>
                          <a:schemeClr val="bg2">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Γνωρίζετε κάποια σήματα;</a:t>
                      </a: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chemeClr val="bg2">
                              <a:lumMod val="75000"/>
                            </a:schemeClr>
                          </a:solidFill>
                          <a:effectLst/>
                          <a:latin typeface="Calibri" pitchFamily="34" charset="0"/>
                        </a:rPr>
                        <a:t>Τι ξέρετε για τα φανάρια;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l-GR" sz="1800" b="1" i="0" u="none" strike="noStrike" kern="1200" cap="none" normalizeH="0" baseline="0" dirty="0" smtClean="0">
                          <a:ln>
                            <a:noFill/>
                          </a:ln>
                          <a:solidFill>
                            <a:schemeClr val="bg2">
                              <a:lumMod val="75000"/>
                            </a:schemeClr>
                          </a:solidFill>
                          <a:effectLst/>
                          <a:latin typeface="Calibri" pitchFamily="34" charset="0"/>
                          <a:ea typeface="+mn-ea"/>
                          <a:cs typeface="+mn-cs"/>
                        </a:rPr>
                        <a:t>Νέο</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Βιβλίο: «Καλώς τον </a:t>
                      </a:r>
                      <a:r>
                        <a:rPr kumimoji="0" lang="el-GR" sz="1800" b="0" i="0" u="none" strike="noStrike" kern="1200" cap="none" normalizeH="0" baseline="0" dirty="0" err="1" smtClean="0">
                          <a:ln>
                            <a:noFill/>
                          </a:ln>
                          <a:solidFill>
                            <a:schemeClr val="bg2">
                              <a:lumMod val="75000"/>
                            </a:schemeClr>
                          </a:solidFill>
                          <a:effectLst/>
                          <a:latin typeface="Calibri" pitchFamily="34" charset="0"/>
                          <a:ea typeface="+mn-ea"/>
                          <a:cs typeface="+mn-cs"/>
                        </a:rPr>
                        <a:t>κο</a:t>
                      </a: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 ΚΟΚ»</a:t>
                      </a:r>
                    </a:p>
                    <a:p>
                      <a:pPr marL="179388" marR="0" lvl="0" indent="-179388" algn="l" defTabSz="914400" rtl="0" eaLnBrk="1" fontAlgn="base" latinLnBrk="0" hangingPunct="1">
                        <a:lnSpc>
                          <a:spcPct val="100000"/>
                        </a:lnSpc>
                        <a:spcBef>
                          <a:spcPct val="0"/>
                        </a:spcBef>
                        <a:spcAft>
                          <a:spcPts val="60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Βιβλίο: «Στο Δρόμο- </a:t>
                      </a:r>
                      <a:r>
                        <a:rPr kumimoji="0" lang="en-US" sz="1800" b="0" i="0" u="none" strike="noStrike" kern="1200" cap="none" normalizeH="0" baseline="0" dirty="0" err="1" smtClean="0">
                          <a:ln>
                            <a:noFill/>
                          </a:ln>
                          <a:solidFill>
                            <a:schemeClr val="bg2">
                              <a:lumMod val="75000"/>
                            </a:schemeClr>
                          </a:solidFill>
                          <a:effectLst/>
                          <a:latin typeface="Calibri" pitchFamily="34" charset="0"/>
                          <a:ea typeface="+mn-ea"/>
                          <a:cs typeface="+mn-cs"/>
                        </a:rPr>
                        <a:t>cd</a:t>
                      </a:r>
                      <a:r>
                        <a:rPr kumimoji="0" lang="en-US" sz="1800" b="0" i="0" u="none" strike="noStrike" kern="1200" cap="none" normalizeH="0" baseline="0" dirty="0" smtClean="0">
                          <a:ln>
                            <a:noFill/>
                          </a:ln>
                          <a:solidFill>
                            <a:schemeClr val="bg2">
                              <a:lumMod val="75000"/>
                            </a:schemeClr>
                          </a:solidFill>
                          <a:effectLst/>
                          <a:latin typeface="Calibri" pitchFamily="34" charset="0"/>
                          <a:ea typeface="+mn-ea"/>
                          <a:cs typeface="+mn-cs"/>
                        </a:rPr>
                        <a:t> </a:t>
                      </a: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με συμβουλές του μικρού λύκου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 Περίπατο στο τετράγωνο γύρω από το σχολείο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kern="1200" cap="none" normalizeH="0" baseline="0" dirty="0" smtClean="0">
                          <a:ln>
                            <a:noFill/>
                          </a:ln>
                          <a:solidFill>
                            <a:schemeClr val="bg2">
                              <a:lumMod val="75000"/>
                            </a:schemeClr>
                          </a:solidFill>
                          <a:effectLst/>
                          <a:latin typeface="Calibri" pitchFamily="34" charset="0"/>
                          <a:ea typeface="+mn-ea"/>
                          <a:cs typeface="+mn-cs"/>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Παιχνίδι με το Σταμάτη και το Γρηγόρη</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Κατασκευή φαναριών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Κατηγοριοποίηση σημάτων</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Φύλλα εργασίας</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Μακέτες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28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1"/>
                          </a:solidFill>
                          <a:effectLst/>
                          <a:latin typeface="Calibri" pitchFamily="34" charset="0"/>
                        </a:rPr>
                        <a:t>Εννοιολογώντας</a:t>
                      </a:r>
                      <a:endParaRPr kumimoji="0" lang="el-GR" sz="1800" b="1" i="0" u="none" strike="noStrike" cap="none" normalizeH="0" baseline="0" dirty="0" smtClean="0">
                        <a:ln>
                          <a:noFill/>
                        </a:ln>
                        <a:solidFill>
                          <a:schemeClr val="bg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bg2">
                              <a:lumMod val="50000"/>
                            </a:schemeClr>
                          </a:solidFill>
                          <a:effectLst/>
                          <a:latin typeface="Calibri" pitchFamily="34" charset="0"/>
                        </a:rPr>
                        <a:t>Αναλύοντας</a:t>
                      </a:r>
                      <a:endParaRPr kumimoji="0" lang="el-GR" sz="1800" b="1" i="0" u="none" strike="noStrike" cap="none" normalizeH="0" baseline="0" dirty="0" smtClean="0">
                        <a:ln>
                          <a:noFill/>
                        </a:ln>
                        <a:solidFill>
                          <a:schemeClr val="bg2">
                            <a:lumMod val="50000"/>
                          </a:schemeClr>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l-GR"/>
                    </a:p>
                  </a:txBody>
                  <a:tcPr/>
                </a:tc>
              </a:tr>
              <a:tr h="2433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Ορολογία</a:t>
                      </a:r>
                      <a:endParaRPr kumimoji="0" lang="en-US" sz="18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00000"/>
                          </a:solidFill>
                          <a:effectLst/>
                          <a:latin typeface="Calibri" pitchFamily="34" charset="0"/>
                        </a:rPr>
                        <a:t>Ανακεφαλαίωση των νέων όρων που εισήχθησαν- αντιγραφή λέξεων</a:t>
                      </a: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Θεωρία</a:t>
                      </a:r>
                      <a:endParaRPr kumimoji="0" lang="en-US" sz="18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rgbClr val="000000"/>
                          </a:solidFill>
                          <a:effectLst/>
                          <a:latin typeface="Calibri" pitchFamily="34" charset="0"/>
                        </a:rPr>
                        <a:t>Αξιοποίηση Νέων Τεχνολογιών</a:t>
                      </a:r>
                    </a:p>
                    <a:p>
                      <a:pPr marL="90488" marR="0" lvl="0" indent="-90488"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l-GR" sz="1800" b="0" i="0" u="none" strike="noStrike" cap="none" normalizeH="0" baseline="0" dirty="0" smtClean="0">
                          <a:ln>
                            <a:noFill/>
                          </a:ln>
                          <a:solidFill>
                            <a:srgbClr val="000000"/>
                          </a:solidFill>
                          <a:effectLst/>
                          <a:latin typeface="Calibri" pitchFamily="34" charset="0"/>
                        </a:rPr>
                        <a:t> </a:t>
                      </a:r>
                      <a:r>
                        <a:rPr kumimoji="0" lang="en-US" sz="1800" b="0" i="0" u="none" strike="noStrike" cap="none" normalizeH="0" baseline="0" dirty="0" smtClean="0">
                          <a:ln>
                            <a:noFill/>
                          </a:ln>
                          <a:solidFill>
                            <a:srgbClr val="000000"/>
                          </a:solidFill>
                          <a:effectLst/>
                          <a:latin typeface="Calibri" pitchFamily="34" charset="0"/>
                        </a:rPr>
                        <a:t>DVD </a:t>
                      </a:r>
                      <a:r>
                        <a:rPr kumimoji="0" lang="el-GR" sz="1800" b="0" i="0" u="none" strike="noStrike" cap="none" normalizeH="0" baseline="0" dirty="0" smtClean="0">
                          <a:ln>
                            <a:noFill/>
                          </a:ln>
                          <a:solidFill>
                            <a:srgbClr val="000000"/>
                          </a:solidFill>
                          <a:effectLst/>
                          <a:latin typeface="Calibri" pitchFamily="34" charset="0"/>
                        </a:rPr>
                        <a:t>με το Μικρό Νικόλα και τον ΚΟΚ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kern="1200" cap="none" normalizeH="0" baseline="0" dirty="0" smtClean="0">
                          <a:ln>
                            <a:noFill/>
                          </a:ln>
                          <a:solidFill>
                            <a:schemeClr val="bg2">
                              <a:lumMod val="75000"/>
                            </a:schemeClr>
                          </a:solidFill>
                          <a:effectLst/>
                          <a:latin typeface="Calibri" pitchFamily="34" charset="0"/>
                          <a:ea typeface="+mn-ea"/>
                          <a:cs typeface="+mn-cs"/>
                        </a:rPr>
                        <a:t>Εικόνες με παιδιά να περνούν σε διάβαση και εκτός διάβασης, με «Γρηγόρη» αλλά και με «Σταμάτη»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bg2">
                            <a:lumMod val="75000"/>
                          </a:schemeClr>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bg2">
                            <a:lumMod val="75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 Έλλειψη"/>
          <p:cNvSpPr/>
          <p:nvPr/>
        </p:nvSpPr>
        <p:spPr>
          <a:xfrm>
            <a:off x="3500430" y="3357562"/>
            <a:ext cx="2071702" cy="1000132"/>
          </a:xfrm>
          <a:prstGeom prst="ellipse">
            <a:avLst/>
          </a:prstGeom>
          <a:gradFill flip="none" rotWithShape="1">
            <a:gsLst>
              <a:gs pos="0">
                <a:srgbClr val="FFEFD1"/>
              </a:gs>
              <a:gs pos="64999">
                <a:srgbClr val="F0EBD5"/>
              </a:gs>
              <a:gs pos="100000">
                <a:srgbClr val="D1C39F"/>
              </a:gs>
            </a:gsLst>
            <a:lin ang="18900000" scaled="1"/>
            <a:tileRect/>
          </a:gra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002060"/>
                </a:solidFill>
              </a:rPr>
              <a:t>Σήματα κυκλοφορίας – φανάρια</a:t>
            </a:r>
            <a:endParaRPr lang="el-GR"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42852"/>
          <a:ext cx="8501062" cy="6615113"/>
        </p:xfrm>
        <a:graphic>
          <a:graphicData uri="http://schemas.openxmlformats.org/drawingml/2006/table">
            <a:tbl>
              <a:tblPr/>
              <a:tblGrid>
                <a:gridCol w="4251325"/>
                <a:gridCol w="4249737"/>
              </a:tblGrid>
              <a:tr h="557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8163D">
                        <a:alpha val="79999"/>
                      </a:srgbClr>
                    </a:solidFill>
                  </a:tcPr>
                </a:tc>
                <a:tc hMerge="1">
                  <a:txBody>
                    <a:bodyPr/>
                    <a:lstStyle/>
                    <a:p>
                      <a:endParaRPr lang="el-GR"/>
                    </a:p>
                  </a:txBody>
                  <a:tcPr/>
                </a:tc>
              </a:tr>
              <a:tr h="546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Αξιοποίηση Νέων Τεχνολογιών</a:t>
                      </a:r>
                    </a:p>
                    <a:p>
                      <a:pPr marL="179388" indent="-179388">
                        <a:spcAft>
                          <a:spcPts val="600"/>
                        </a:spcAft>
                        <a:buFont typeface="Arial" pitchFamily="34" charset="0"/>
                        <a:buChar char="•"/>
                      </a:pPr>
                      <a:r>
                        <a:rPr lang="en-US" sz="1800" b="0" i="0" kern="1200" dirty="0" smtClean="0">
                          <a:solidFill>
                            <a:schemeClr val="tx2">
                              <a:lumMod val="75000"/>
                            </a:schemeClr>
                          </a:solidFill>
                          <a:latin typeface="+mn-lt"/>
                          <a:ea typeface="+mn-ea"/>
                          <a:cs typeface="+mn-cs"/>
                          <a:hlinkClick r:id="rId3"/>
                        </a:rPr>
                        <a:t>http://www.youtube.com/watch?v=Sz4pVPRjWYs</a:t>
                      </a:r>
                      <a:endParaRPr lang="en-US" sz="1800" b="0" i="0" kern="1200" dirty="0" smtClean="0">
                        <a:solidFill>
                          <a:schemeClr val="tx2">
                            <a:lumMod val="75000"/>
                          </a:schemeClr>
                        </a:solidFill>
                        <a:latin typeface="+mn-lt"/>
                        <a:ea typeface="+mn-ea"/>
                        <a:cs typeface="+mn-cs"/>
                      </a:endParaRPr>
                    </a:p>
                    <a:p>
                      <a:pPr marL="179388" indent="-179388">
                        <a:spcAft>
                          <a:spcPts val="600"/>
                        </a:spcAft>
                        <a:buFont typeface="Arial" pitchFamily="34" charset="0"/>
                        <a:buChar char="•"/>
                      </a:pPr>
                      <a:r>
                        <a:rPr lang="en-US" sz="1800" b="0" i="0" kern="1200" dirty="0" smtClean="0">
                          <a:solidFill>
                            <a:schemeClr val="tx2">
                              <a:lumMod val="75000"/>
                            </a:schemeClr>
                          </a:solidFill>
                          <a:latin typeface="+mn-lt"/>
                          <a:ea typeface="+mn-ea"/>
                          <a:cs typeface="+mn-cs"/>
                          <a:hlinkClick r:id="rId4"/>
                        </a:rPr>
                        <a:t>http://www.youtube.com/watch?v=umvidnKqms4</a:t>
                      </a:r>
                      <a:endParaRPr lang="en-US" sz="1800" b="0" i="0" kern="1200" dirty="0" smtClean="0">
                        <a:solidFill>
                          <a:schemeClr val="tx2">
                            <a:lumMod val="75000"/>
                          </a:schemeClr>
                        </a:solidFill>
                        <a:latin typeface="+mn-lt"/>
                        <a:ea typeface="+mn-ea"/>
                        <a:cs typeface="+mn-cs"/>
                      </a:endParaRPr>
                    </a:p>
                    <a:p>
                      <a:pPr marL="179388" indent="-179388">
                        <a:spcAft>
                          <a:spcPts val="600"/>
                        </a:spcAft>
                        <a:buFont typeface="Arial" pitchFamily="34" charset="0"/>
                        <a:buChar char="•"/>
                      </a:pPr>
                      <a:r>
                        <a:rPr lang="en-US" sz="1800" b="0" i="0" kern="1200" dirty="0" smtClean="0">
                          <a:solidFill>
                            <a:schemeClr val="tx2">
                              <a:lumMod val="75000"/>
                            </a:schemeClr>
                          </a:solidFill>
                          <a:latin typeface="+mn-lt"/>
                          <a:ea typeface="+mn-ea"/>
                          <a:cs typeface="+mn-cs"/>
                          <a:hlinkClick r:id="rId5"/>
                        </a:rPr>
                        <a:t>http://www.youtube.com/watch?v=LAm1TbddWQ4</a:t>
                      </a:r>
                      <a:endParaRPr lang="en-US" sz="1800" b="0" i="0" kern="1200" dirty="0" smtClean="0">
                        <a:solidFill>
                          <a:schemeClr val="tx2">
                            <a:lumMod val="75000"/>
                          </a:schemeClr>
                        </a:solidFill>
                        <a:latin typeface="+mn-lt"/>
                        <a:ea typeface="+mn-ea"/>
                        <a:cs typeface="+mn-cs"/>
                      </a:endParaRPr>
                    </a:p>
                    <a:p>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Επιπλέον Στόχοι:</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000000"/>
                          </a:solidFill>
                          <a:effectLst/>
                          <a:latin typeface="Calibri" pitchFamily="34" charset="0"/>
                        </a:rPr>
                        <a:t> </a:t>
                      </a:r>
                      <a:r>
                        <a:rPr kumimoji="0" lang="el-GR" sz="2000" b="0" i="0" u="none" strike="noStrike" cap="none" normalizeH="0" baseline="0" dirty="0" smtClean="0">
                          <a:ln>
                            <a:noFill/>
                          </a:ln>
                          <a:solidFill>
                            <a:schemeClr val="tx2">
                              <a:lumMod val="75000"/>
                            </a:schemeClr>
                          </a:solidFill>
                          <a:effectLst/>
                          <a:latin typeface="Calibri" pitchFamily="34" charset="0"/>
                        </a:rPr>
                        <a:t>Να ταυτίσουν τον Η/Υ με μια μηχανή που βοηθά τον άνθρωπο</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tx2">
                              <a:lumMod val="75000"/>
                            </a:schemeClr>
                          </a:solidFill>
                          <a:effectLst/>
                          <a:latin typeface="Calibri" pitchFamily="34" charset="0"/>
                        </a:rPr>
                        <a:t>Να γνωρίσουν τη σωστή χρήση ΚΑΙ του υπολογιστή για τη δική τους ασφάλεια</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tx2">
                              <a:lumMod val="75000"/>
                            </a:schemeClr>
                          </a:solidFill>
                          <a:effectLst/>
                          <a:latin typeface="Calibri" pitchFamily="34" charset="0"/>
                        </a:rPr>
                        <a:t>Να γνωρίζουν σωστή στάση σώματος</a:t>
                      </a:r>
                      <a:endParaRPr kumimoji="0" lang="el-GR" sz="2000" b="0" i="0" u="none" strike="noStrike" cap="none" normalizeH="0" baseline="0" dirty="0" smtClean="0">
                        <a:ln>
                          <a:noFill/>
                        </a:ln>
                        <a:solidFill>
                          <a:srgbClr val="00206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5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Αξιολόγηση</a:t>
                      </a:r>
                      <a:r>
                        <a:rPr kumimoji="0" lang="el-GR" sz="2000" b="0" i="0" u="none" strike="noStrike" cap="none" normalizeH="0" baseline="0" dirty="0" smtClean="0">
                          <a:ln>
                            <a:noFill/>
                          </a:ln>
                          <a:solidFill>
                            <a:srgbClr val="000000"/>
                          </a:solidFill>
                          <a:effectLst/>
                          <a:latin typeface="Calibri" pitchFamily="34" charset="0"/>
                        </a:rPr>
                        <a:t>:</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rgbClr val="000000"/>
                          </a:solidFill>
                          <a:effectLst/>
                          <a:latin typeface="Calibri" pitchFamily="34" charset="0"/>
                        </a:rPr>
                        <a:t> </a:t>
                      </a:r>
                      <a:r>
                        <a:rPr kumimoji="0" lang="el-GR" sz="2000" b="0" i="0" u="none" strike="noStrike" cap="none" normalizeH="0" baseline="0" dirty="0" smtClean="0">
                          <a:ln>
                            <a:noFill/>
                          </a:ln>
                          <a:solidFill>
                            <a:schemeClr val="tx2">
                              <a:lumMod val="50000"/>
                            </a:schemeClr>
                          </a:solidFill>
                          <a:effectLst/>
                          <a:latin typeface="Calibri" pitchFamily="34" charset="0"/>
                        </a:rPr>
                        <a:t>Γνώριζαν τον Η/Υ</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000" b="0" i="0" u="none" strike="noStrike" cap="none" normalizeH="0" baseline="0" dirty="0" smtClean="0">
                          <a:ln>
                            <a:noFill/>
                          </a:ln>
                          <a:solidFill>
                            <a:schemeClr val="tx2">
                              <a:lumMod val="50000"/>
                            </a:schemeClr>
                          </a:solidFill>
                          <a:effectLst/>
                          <a:latin typeface="Calibri" pitchFamily="34" charset="0"/>
                        </a:rPr>
                        <a:t>Δε γνώριζαν γα τη στάση σώματος-απόσταση</a:t>
                      </a:r>
                      <a:endParaRPr kumimoji="0" lang="el-GR" sz="1800" b="0" i="0" u="none" strike="noStrike" cap="none" normalizeH="0" baseline="0" dirty="0" smtClean="0">
                        <a:ln>
                          <a:noFill/>
                        </a:ln>
                        <a:solidFill>
                          <a:schemeClr val="tx2">
                            <a:lumMod val="50000"/>
                          </a:schemeClr>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5 - TextBox"/>
          <p:cNvSpPr txBox="1"/>
          <p:nvPr/>
        </p:nvSpPr>
        <p:spPr>
          <a:xfrm>
            <a:off x="4714876" y="3929066"/>
            <a:ext cx="4000528" cy="338554"/>
          </a:xfrm>
          <a:prstGeom prst="rect">
            <a:avLst/>
          </a:prstGeom>
          <a:noFill/>
        </p:spPr>
        <p:txBody>
          <a:bodyPr wrap="square" rtlCol="0">
            <a:spAutoFit/>
          </a:bodyPr>
          <a:lstStyle/>
          <a:p>
            <a:pPr algn="ctr"/>
            <a:r>
              <a:rPr lang="el-GR" sz="1600" dirty="0" smtClean="0">
                <a:solidFill>
                  <a:srgbClr val="002060"/>
                </a:solidFill>
              </a:rPr>
              <a:t>Αξιοποίηση  Δυνατοτήτων  Διαδικτύου</a:t>
            </a:r>
            <a:endParaRPr lang="el-GR" sz="1600" dirty="0">
              <a:solidFill>
                <a:srgbClr val="002060"/>
              </a:solidFill>
            </a:endParaRPr>
          </a:p>
        </p:txBody>
      </p:sp>
      <p:pic>
        <p:nvPicPr>
          <p:cNvPr id="7" name="6 - Εικόνα"/>
          <p:cNvPicPr/>
          <p:nvPr/>
        </p:nvPicPr>
        <p:blipFill>
          <a:blip r:embed="rId6"/>
          <a:srcRect/>
          <a:stretch>
            <a:fillRect/>
          </a:stretch>
        </p:blipFill>
        <p:spPr bwMode="auto">
          <a:xfrm>
            <a:off x="4643438" y="1071546"/>
            <a:ext cx="4286280" cy="2714644"/>
          </a:xfrm>
          <a:prstGeom prst="rect">
            <a:avLst/>
          </a:prstGeom>
          <a:noFill/>
          <a:ln w="9525">
            <a:noFill/>
            <a:miter lim="800000"/>
            <a:headEnd/>
            <a:tailEnd/>
          </a:ln>
        </p:spPr>
      </p:pic>
      <p:pic>
        <p:nvPicPr>
          <p:cNvPr id="9" name="8 - Εικόνα"/>
          <p:cNvPicPr/>
          <p:nvPr/>
        </p:nvPicPr>
        <p:blipFill>
          <a:blip r:embed="rId7" cstate="print"/>
          <a:srcRect/>
          <a:stretch>
            <a:fillRect/>
          </a:stretch>
        </p:blipFill>
        <p:spPr bwMode="auto">
          <a:xfrm>
            <a:off x="4714876" y="4286256"/>
            <a:ext cx="4214842" cy="2286016"/>
          </a:xfrm>
          <a:prstGeom prst="rect">
            <a:avLst/>
          </a:prstGeom>
          <a:noFill/>
          <a:ln w="9525">
            <a:noFill/>
            <a:miter lim="800000"/>
            <a:headEnd/>
            <a:tailEnd/>
          </a:ln>
        </p:spPr>
      </p:pic>
      <p:sp>
        <p:nvSpPr>
          <p:cNvPr id="10" name="9 - Έλλειψη"/>
          <p:cNvSpPr/>
          <p:nvPr/>
        </p:nvSpPr>
        <p:spPr>
          <a:xfrm rot="2180792">
            <a:off x="6924144" y="355594"/>
            <a:ext cx="2796702" cy="1141216"/>
          </a:xfrm>
          <a:prstGeom prst="ellipse">
            <a:avLst/>
          </a:prstGeom>
          <a:solidFill>
            <a:schemeClr val="tx2">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b="1" dirty="0" smtClean="0">
                <a:solidFill>
                  <a:schemeClr val="tx2">
                    <a:lumMod val="50000"/>
                  </a:schemeClr>
                </a:solidFill>
              </a:rPr>
              <a:t>Σήματα κυκλοφορίας-Φανάρια</a:t>
            </a:r>
            <a:endParaRPr lang="el-GR" b="1" dirty="0">
              <a:solidFill>
                <a:schemeClr val="tx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1960</Words>
  <Application>Microsoft Office PowerPoint</Application>
  <PresentationFormat>Προβολή στην οθόνη (4:3)</PresentationFormat>
  <Paragraphs>692</Paragraphs>
  <Slides>33</Slides>
  <Notes>30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Πανεπιστήμιο Ιωαννίνων-Σχολή Επιστημών Αγωγής Παιδαγωγικό Τμήμα Νηπιαγωγών</vt:lpstr>
      <vt:lpstr>Γενικοί στόχοι</vt:lpstr>
      <vt:lpstr>Διαφάνεια 3</vt:lpstr>
      <vt:lpstr>Νέα Μάθηση</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vector>
  </TitlesOfParts>
  <Company>UOI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frixos</cp:lastModifiedBy>
  <cp:revision>287</cp:revision>
  <dcterms:created xsi:type="dcterms:W3CDTF">2013-04-24T09:07:49Z</dcterms:created>
  <dcterms:modified xsi:type="dcterms:W3CDTF">2013-05-20T21:01:35Z</dcterms:modified>
</cp:coreProperties>
</file>